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6" r:id="rId1"/>
    <p:sldMasterId id="2147483794" r:id="rId2"/>
  </p:sldMasterIdLst>
  <p:notesMasterIdLst>
    <p:notesMasterId r:id="rId136"/>
  </p:notesMasterIdLst>
  <p:sldIdLst>
    <p:sldId id="2785" r:id="rId3"/>
    <p:sldId id="2582" r:id="rId4"/>
    <p:sldId id="269" r:id="rId5"/>
    <p:sldId id="2574" r:id="rId6"/>
    <p:sldId id="1385" r:id="rId7"/>
    <p:sldId id="2705" r:id="rId8"/>
    <p:sldId id="2686" r:id="rId9"/>
    <p:sldId id="2629" r:id="rId10"/>
    <p:sldId id="2628" r:id="rId11"/>
    <p:sldId id="2767" r:id="rId12"/>
    <p:sldId id="1401" r:id="rId13"/>
    <p:sldId id="1386" r:id="rId14"/>
    <p:sldId id="2717" r:id="rId15"/>
    <p:sldId id="1387" r:id="rId16"/>
    <p:sldId id="2687" r:id="rId17"/>
    <p:sldId id="2541" r:id="rId18"/>
    <p:sldId id="1117" r:id="rId19"/>
    <p:sldId id="1119" r:id="rId20"/>
    <p:sldId id="268" r:id="rId21"/>
    <p:sldId id="1122" r:id="rId22"/>
    <p:sldId id="2510" r:id="rId23"/>
    <p:sldId id="275" r:id="rId24"/>
    <p:sldId id="2683" r:id="rId25"/>
    <p:sldId id="2684" r:id="rId26"/>
    <p:sldId id="2685" r:id="rId27"/>
    <p:sldId id="2718" r:id="rId28"/>
    <p:sldId id="2719" r:id="rId29"/>
    <p:sldId id="2576" r:id="rId30"/>
    <p:sldId id="2626" r:id="rId31"/>
    <p:sldId id="2674" r:id="rId32"/>
    <p:sldId id="2677" r:id="rId33"/>
    <p:sldId id="2720" r:id="rId34"/>
    <p:sldId id="2675" r:id="rId35"/>
    <p:sldId id="2678" r:id="rId36"/>
    <p:sldId id="2679" r:id="rId37"/>
    <p:sldId id="2680" r:id="rId38"/>
    <p:sldId id="2681" r:id="rId39"/>
    <p:sldId id="2721" r:id="rId40"/>
    <p:sldId id="2722" r:id="rId41"/>
    <p:sldId id="2724" r:id="rId42"/>
    <p:sldId id="2723" r:id="rId43"/>
    <p:sldId id="2770" r:id="rId44"/>
    <p:sldId id="2725" r:id="rId45"/>
    <p:sldId id="2728" r:id="rId46"/>
    <p:sldId id="2726" r:id="rId47"/>
    <p:sldId id="2786" r:id="rId48"/>
    <p:sldId id="2729" r:id="rId49"/>
    <p:sldId id="2730" r:id="rId50"/>
    <p:sldId id="2768" r:id="rId51"/>
    <p:sldId id="2769" r:id="rId52"/>
    <p:sldId id="2731" r:id="rId53"/>
    <p:sldId id="2732" r:id="rId54"/>
    <p:sldId id="2733" r:id="rId55"/>
    <p:sldId id="2734" r:id="rId56"/>
    <p:sldId id="2735" r:id="rId57"/>
    <p:sldId id="2773" r:id="rId58"/>
    <p:sldId id="2774" r:id="rId59"/>
    <p:sldId id="2775" r:id="rId60"/>
    <p:sldId id="2776" r:id="rId61"/>
    <p:sldId id="2777" r:id="rId62"/>
    <p:sldId id="2778" r:id="rId63"/>
    <p:sldId id="2737" r:id="rId64"/>
    <p:sldId id="2738" r:id="rId65"/>
    <p:sldId id="2739" r:id="rId66"/>
    <p:sldId id="2740" r:id="rId67"/>
    <p:sldId id="2742" r:id="rId68"/>
    <p:sldId id="2743" r:id="rId69"/>
    <p:sldId id="2787" r:id="rId70"/>
    <p:sldId id="2788" r:id="rId71"/>
    <p:sldId id="2744" r:id="rId72"/>
    <p:sldId id="2745" r:id="rId73"/>
    <p:sldId id="2746" r:id="rId74"/>
    <p:sldId id="2771" r:id="rId75"/>
    <p:sldId id="2747" r:id="rId76"/>
    <p:sldId id="2748" r:id="rId77"/>
    <p:sldId id="2772" r:id="rId78"/>
    <p:sldId id="2750" r:id="rId79"/>
    <p:sldId id="2751" r:id="rId80"/>
    <p:sldId id="2752" r:id="rId81"/>
    <p:sldId id="2753" r:id="rId82"/>
    <p:sldId id="2784" r:id="rId83"/>
    <p:sldId id="2754" r:id="rId84"/>
    <p:sldId id="2755" r:id="rId85"/>
    <p:sldId id="2756" r:id="rId86"/>
    <p:sldId id="2779" r:id="rId87"/>
    <p:sldId id="2762" r:id="rId88"/>
    <p:sldId id="2757" r:id="rId89"/>
    <p:sldId id="2759" r:id="rId90"/>
    <p:sldId id="2761" r:id="rId91"/>
    <p:sldId id="2763" r:id="rId92"/>
    <p:sldId id="2764" r:id="rId93"/>
    <p:sldId id="2758" r:id="rId94"/>
    <p:sldId id="2780" r:id="rId95"/>
    <p:sldId id="2760" r:id="rId96"/>
    <p:sldId id="2781" r:id="rId97"/>
    <p:sldId id="2782" r:id="rId98"/>
    <p:sldId id="2783" r:id="rId99"/>
    <p:sldId id="2822" r:id="rId100"/>
    <p:sldId id="2789" r:id="rId101"/>
    <p:sldId id="2790" r:id="rId102"/>
    <p:sldId id="2791" r:id="rId103"/>
    <p:sldId id="2792" r:id="rId104"/>
    <p:sldId id="2793" r:id="rId105"/>
    <p:sldId id="2794" r:id="rId106"/>
    <p:sldId id="2795" r:id="rId107"/>
    <p:sldId id="2810" r:id="rId108"/>
    <p:sldId id="2796" r:id="rId109"/>
    <p:sldId id="2797" r:id="rId110"/>
    <p:sldId id="2811" r:id="rId111"/>
    <p:sldId id="2812" r:id="rId112"/>
    <p:sldId id="2813" r:id="rId113"/>
    <p:sldId id="2804" r:id="rId114"/>
    <p:sldId id="2805" r:id="rId115"/>
    <p:sldId id="2814" r:id="rId116"/>
    <p:sldId id="2798" r:id="rId117"/>
    <p:sldId id="2799" r:id="rId118"/>
    <p:sldId id="2800" r:id="rId119"/>
    <p:sldId id="2801" r:id="rId120"/>
    <p:sldId id="2802" r:id="rId121"/>
    <p:sldId id="2803" r:id="rId122"/>
    <p:sldId id="2815" r:id="rId123"/>
    <p:sldId id="2806" r:id="rId124"/>
    <p:sldId id="2816" r:id="rId125"/>
    <p:sldId id="2807" r:id="rId126"/>
    <p:sldId id="2808" r:id="rId127"/>
    <p:sldId id="2817" r:id="rId128"/>
    <p:sldId id="2809" r:id="rId129"/>
    <p:sldId id="2818" r:id="rId130"/>
    <p:sldId id="2819" r:id="rId131"/>
    <p:sldId id="2820" r:id="rId132"/>
    <p:sldId id="2821" r:id="rId133"/>
    <p:sldId id="2765" r:id="rId134"/>
    <p:sldId id="2766" r:id="rId1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3" autoAdjust="0"/>
    <p:restoredTop sz="94660"/>
  </p:normalViewPr>
  <p:slideViewPr>
    <p:cSldViewPr snapToGrid="0">
      <p:cViewPr varScale="1">
        <p:scale>
          <a:sx n="87" d="100"/>
          <a:sy n="87" d="100"/>
        </p:scale>
        <p:origin x="76" y="1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viewProps" Target="viewProps.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theme" Target="theme/theme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microsoft.com/office/2016/11/relationships/changesInfo" Target="changesInfos/changesInfo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notesMaster" Target="notesMasters/notesMaster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os Gutierrez Perez" userId="80d4146473f9008d" providerId="LiveId" clId="{8F341114-0A50-4DD4-A431-1157668EA7E7}"/>
    <pc:docChg chg="undo custSel addSld modSld">
      <pc:chgData name="Carlos Gutierrez Perez" userId="80d4146473f9008d" providerId="LiveId" clId="{8F341114-0A50-4DD4-A431-1157668EA7E7}" dt="2025-12-04T01:30:05.573" v="171" actId="20577"/>
      <pc:docMkLst>
        <pc:docMk/>
      </pc:docMkLst>
      <pc:sldChg chg="delSp mod">
        <pc:chgData name="Carlos Gutierrez Perez" userId="80d4146473f9008d" providerId="LiveId" clId="{8F341114-0A50-4DD4-A431-1157668EA7E7}" dt="2025-12-03T23:44:04.289" v="149" actId="478"/>
        <pc:sldMkLst>
          <pc:docMk/>
          <pc:sldMk cId="2231181672" sldId="2674"/>
        </pc:sldMkLst>
        <pc:picChg chg="del">
          <ac:chgData name="Carlos Gutierrez Perez" userId="80d4146473f9008d" providerId="LiveId" clId="{8F341114-0A50-4DD4-A431-1157668EA7E7}" dt="2025-12-03T23:44:04.289" v="149" actId="478"/>
          <ac:picMkLst>
            <pc:docMk/>
            <pc:sldMk cId="2231181672" sldId="2674"/>
            <ac:picMk id="5" creationId="{4A359972-916C-C2C0-03EE-AC26E8348DC3}"/>
          </ac:picMkLst>
        </pc:picChg>
      </pc:sldChg>
      <pc:sldChg chg="modSp mod">
        <pc:chgData name="Carlos Gutierrez Perez" userId="80d4146473f9008d" providerId="LiveId" clId="{8F341114-0A50-4DD4-A431-1157668EA7E7}" dt="2025-12-03T23:32:56.869" v="147" actId="20577"/>
        <pc:sldMkLst>
          <pc:docMk/>
          <pc:sldMk cId="3193088446" sldId="2685"/>
        </pc:sldMkLst>
        <pc:spChg chg="mod">
          <ac:chgData name="Carlos Gutierrez Perez" userId="80d4146473f9008d" providerId="LiveId" clId="{8F341114-0A50-4DD4-A431-1157668EA7E7}" dt="2025-12-03T23:32:56.869" v="147" actId="20577"/>
          <ac:spMkLst>
            <pc:docMk/>
            <pc:sldMk cId="3193088446" sldId="2685"/>
            <ac:spMk id="3" creationId="{9881D5F8-ACD5-0C2D-F6E0-85E72DC7089E}"/>
          </ac:spMkLst>
        </pc:spChg>
      </pc:sldChg>
      <pc:sldChg chg="addSp modSp mod modClrScheme chgLayout">
        <pc:chgData name="Carlos Gutierrez Perez" userId="80d4146473f9008d" providerId="LiveId" clId="{8F341114-0A50-4DD4-A431-1157668EA7E7}" dt="2025-12-02T20:28:36.634" v="2" actId="1076"/>
        <pc:sldMkLst>
          <pc:docMk/>
          <pc:sldMk cId="3857842233" sldId="2687"/>
        </pc:sldMkLst>
        <pc:spChg chg="mod ord">
          <ac:chgData name="Carlos Gutierrez Perez" userId="80d4146473f9008d" providerId="LiveId" clId="{8F341114-0A50-4DD4-A431-1157668EA7E7}" dt="2025-12-02T20:28:15.707" v="0" actId="700"/>
          <ac:spMkLst>
            <pc:docMk/>
            <pc:sldMk cId="3857842233" sldId="2687"/>
            <ac:spMk id="5" creationId="{2A7D5CED-C33B-2E2A-2359-3CA83A0DE841}"/>
          </ac:spMkLst>
        </pc:spChg>
        <pc:spChg chg="mod ord">
          <ac:chgData name="Carlos Gutierrez Perez" userId="80d4146473f9008d" providerId="LiveId" clId="{8F341114-0A50-4DD4-A431-1157668EA7E7}" dt="2025-12-02T20:28:15.707" v="0" actId="700"/>
          <ac:spMkLst>
            <pc:docMk/>
            <pc:sldMk cId="3857842233" sldId="2687"/>
            <ac:spMk id="6" creationId="{E4A974C4-A3F0-C07D-638C-A0A4538FCEB8}"/>
          </ac:spMkLst>
        </pc:spChg>
        <pc:picChg chg="add mod">
          <ac:chgData name="Carlos Gutierrez Perez" userId="80d4146473f9008d" providerId="LiveId" clId="{8F341114-0A50-4DD4-A431-1157668EA7E7}" dt="2025-12-02T20:28:36.634" v="2" actId="1076"/>
          <ac:picMkLst>
            <pc:docMk/>
            <pc:sldMk cId="3857842233" sldId="2687"/>
            <ac:picMk id="3" creationId="{A2929966-7E7A-C479-9415-8F4AC11E90D4}"/>
          </ac:picMkLst>
        </pc:picChg>
      </pc:sldChg>
      <pc:sldChg chg="modSp mod">
        <pc:chgData name="Carlos Gutierrez Perez" userId="80d4146473f9008d" providerId="LiveId" clId="{8F341114-0A50-4DD4-A431-1157668EA7E7}" dt="2025-12-03T23:39:17.865" v="148" actId="12"/>
        <pc:sldMkLst>
          <pc:docMk/>
          <pc:sldMk cId="3112398728" sldId="2719"/>
        </pc:sldMkLst>
        <pc:spChg chg="mod">
          <ac:chgData name="Carlos Gutierrez Perez" userId="80d4146473f9008d" providerId="LiveId" clId="{8F341114-0A50-4DD4-A431-1157668EA7E7}" dt="2025-12-03T23:39:17.865" v="148" actId="12"/>
          <ac:spMkLst>
            <pc:docMk/>
            <pc:sldMk cId="3112398728" sldId="2719"/>
            <ac:spMk id="3" creationId="{86F9438C-A2EB-6B2F-46C5-6C306199F739}"/>
          </ac:spMkLst>
        </pc:spChg>
      </pc:sldChg>
      <pc:sldChg chg="modSp mod">
        <pc:chgData name="Carlos Gutierrez Perez" userId="80d4146473f9008d" providerId="LiveId" clId="{8F341114-0A50-4DD4-A431-1157668EA7E7}" dt="2025-12-02T20:28:56.510" v="24" actId="1035"/>
        <pc:sldMkLst>
          <pc:docMk/>
          <pc:sldMk cId="390870223" sldId="2728"/>
        </pc:sldMkLst>
        <pc:spChg chg="mod">
          <ac:chgData name="Carlos Gutierrez Perez" userId="80d4146473f9008d" providerId="LiveId" clId="{8F341114-0A50-4DD4-A431-1157668EA7E7}" dt="2025-12-02T20:28:56.510" v="24" actId="1035"/>
          <ac:spMkLst>
            <pc:docMk/>
            <pc:sldMk cId="390870223" sldId="2728"/>
            <ac:spMk id="4" creationId="{43D46CA2-0A32-F06B-FE9F-7AF41B363BA3}"/>
          </ac:spMkLst>
        </pc:spChg>
      </pc:sldChg>
      <pc:sldChg chg="modSp mod">
        <pc:chgData name="Carlos Gutierrez Perez" userId="80d4146473f9008d" providerId="LiveId" clId="{8F341114-0A50-4DD4-A431-1157668EA7E7}" dt="2025-12-02T20:29:20.229" v="42" actId="1035"/>
        <pc:sldMkLst>
          <pc:docMk/>
          <pc:sldMk cId="1735091157" sldId="2743"/>
        </pc:sldMkLst>
        <pc:spChg chg="mod">
          <ac:chgData name="Carlos Gutierrez Perez" userId="80d4146473f9008d" providerId="LiveId" clId="{8F341114-0A50-4DD4-A431-1157668EA7E7}" dt="2025-12-02T20:29:20.229" v="42" actId="1035"/>
          <ac:spMkLst>
            <pc:docMk/>
            <pc:sldMk cId="1735091157" sldId="2743"/>
            <ac:spMk id="4" creationId="{2E80901E-DEC2-F49D-CA3A-48B4C339CF95}"/>
          </ac:spMkLst>
        </pc:spChg>
      </pc:sldChg>
      <pc:sldChg chg="modSp mod">
        <pc:chgData name="Carlos Gutierrez Perez" userId="80d4146473f9008d" providerId="LiveId" clId="{8F341114-0A50-4DD4-A431-1157668EA7E7}" dt="2025-12-04T00:52:15.439" v="161" actId="20577"/>
        <pc:sldMkLst>
          <pc:docMk/>
          <pc:sldMk cId="73373901" sldId="2745"/>
        </pc:sldMkLst>
        <pc:spChg chg="mod">
          <ac:chgData name="Carlos Gutierrez Perez" userId="80d4146473f9008d" providerId="LiveId" clId="{8F341114-0A50-4DD4-A431-1157668EA7E7}" dt="2025-12-04T00:52:15.439" v="161" actId="20577"/>
          <ac:spMkLst>
            <pc:docMk/>
            <pc:sldMk cId="73373901" sldId="2745"/>
            <ac:spMk id="3" creationId="{9FE4C61C-CDAB-1199-E660-C2EC651B52FC}"/>
          </ac:spMkLst>
        </pc:spChg>
      </pc:sldChg>
      <pc:sldChg chg="addSp modSp mod modClrScheme chgLayout">
        <pc:chgData name="Carlos Gutierrez Perez" userId="80d4146473f9008d" providerId="LiveId" clId="{8F341114-0A50-4DD4-A431-1157668EA7E7}" dt="2025-12-02T20:29:54.970" v="58" actId="1038"/>
        <pc:sldMkLst>
          <pc:docMk/>
          <pc:sldMk cId="3973014586" sldId="2754"/>
        </pc:sldMkLst>
        <pc:spChg chg="mod ord">
          <ac:chgData name="Carlos Gutierrez Perez" userId="80d4146473f9008d" providerId="LiveId" clId="{8F341114-0A50-4DD4-A431-1157668EA7E7}" dt="2025-12-02T20:29:43.771" v="43" actId="700"/>
          <ac:spMkLst>
            <pc:docMk/>
            <pc:sldMk cId="3973014586" sldId="2754"/>
            <ac:spMk id="2" creationId="{408B9610-D8C3-12A0-19FA-84F587E8F115}"/>
          </ac:spMkLst>
        </pc:spChg>
        <pc:spChg chg="add mod ord">
          <ac:chgData name="Carlos Gutierrez Perez" userId="80d4146473f9008d" providerId="LiveId" clId="{8F341114-0A50-4DD4-A431-1157668EA7E7}" dt="2025-12-02T20:29:43.771" v="43" actId="700"/>
          <ac:spMkLst>
            <pc:docMk/>
            <pc:sldMk cId="3973014586" sldId="2754"/>
            <ac:spMk id="3" creationId="{8C458EE1-63A4-27C1-FEF6-7CEB6B1A6E86}"/>
          </ac:spMkLst>
        </pc:spChg>
        <pc:spChg chg="mod ord">
          <ac:chgData name="Carlos Gutierrez Perez" userId="80d4146473f9008d" providerId="LiveId" clId="{8F341114-0A50-4DD4-A431-1157668EA7E7}" dt="2025-12-02T20:29:43.771" v="43" actId="700"/>
          <ac:spMkLst>
            <pc:docMk/>
            <pc:sldMk cId="3973014586" sldId="2754"/>
            <ac:spMk id="4" creationId="{315C129B-707B-2F8D-7465-A780B7ADF737}"/>
          </ac:spMkLst>
        </pc:spChg>
        <pc:picChg chg="add mod">
          <ac:chgData name="Carlos Gutierrez Perez" userId="80d4146473f9008d" providerId="LiveId" clId="{8F341114-0A50-4DD4-A431-1157668EA7E7}" dt="2025-12-02T20:29:54.970" v="58" actId="1038"/>
          <ac:picMkLst>
            <pc:docMk/>
            <pc:sldMk cId="3973014586" sldId="2754"/>
            <ac:picMk id="5" creationId="{D50D89AA-6FFE-4544-D6F2-27057A6A6B70}"/>
          </ac:picMkLst>
        </pc:picChg>
      </pc:sldChg>
      <pc:sldChg chg="modSp mod">
        <pc:chgData name="Carlos Gutierrez Perez" userId="80d4146473f9008d" providerId="LiveId" clId="{8F341114-0A50-4DD4-A431-1157668EA7E7}" dt="2025-12-04T01:30:05.573" v="171" actId="20577"/>
        <pc:sldMkLst>
          <pc:docMk/>
          <pc:sldMk cId="3693383510" sldId="2760"/>
        </pc:sldMkLst>
        <pc:spChg chg="mod">
          <ac:chgData name="Carlos Gutierrez Perez" userId="80d4146473f9008d" providerId="LiveId" clId="{8F341114-0A50-4DD4-A431-1157668EA7E7}" dt="2025-12-04T01:30:05.573" v="171" actId="20577"/>
          <ac:spMkLst>
            <pc:docMk/>
            <pc:sldMk cId="3693383510" sldId="2760"/>
            <ac:spMk id="2" creationId="{B4B1AC35-9DCD-6BE8-139A-EEC0E824DFAD}"/>
          </ac:spMkLst>
        </pc:spChg>
      </pc:sldChg>
      <pc:sldChg chg="addSp delSp modSp mod modClrScheme chgLayout">
        <pc:chgData name="Carlos Gutierrez Perez" userId="80d4146473f9008d" providerId="LiveId" clId="{8F341114-0A50-4DD4-A431-1157668EA7E7}" dt="2025-12-02T20:33:18.777" v="143"/>
        <pc:sldMkLst>
          <pc:docMk/>
          <pc:sldMk cId="385498462" sldId="2766"/>
        </pc:sldMkLst>
        <pc:spChg chg="add mod ord">
          <ac:chgData name="Carlos Gutierrez Perez" userId="80d4146473f9008d" providerId="LiveId" clId="{8F341114-0A50-4DD4-A431-1157668EA7E7}" dt="2025-12-02T20:31:48.487" v="134" actId="207"/>
          <ac:spMkLst>
            <pc:docMk/>
            <pc:sldMk cId="385498462" sldId="2766"/>
            <ac:spMk id="3" creationId="{A63937E4-37D2-1665-3EDE-3BE4A34F06FF}"/>
          </ac:spMkLst>
        </pc:spChg>
        <pc:spChg chg="mod ord">
          <ac:chgData name="Carlos Gutierrez Perez" userId="80d4146473f9008d" providerId="LiveId" clId="{8F341114-0A50-4DD4-A431-1157668EA7E7}" dt="2025-12-02T20:31:57.710" v="136" actId="122"/>
          <ac:spMkLst>
            <pc:docMk/>
            <pc:sldMk cId="385498462" sldId="2766"/>
            <ac:spMk id="4" creationId="{089D56CF-A6CB-9661-41A6-BDB32B1C242B}"/>
          </ac:spMkLst>
        </pc:spChg>
        <pc:spChg chg="mod ord">
          <ac:chgData name="Carlos Gutierrez Perez" userId="80d4146473f9008d" providerId="LiveId" clId="{8F341114-0A50-4DD4-A431-1157668EA7E7}" dt="2025-12-02T20:31:01.332" v="99" actId="700"/>
          <ac:spMkLst>
            <pc:docMk/>
            <pc:sldMk cId="385498462" sldId="2766"/>
            <ac:spMk id="7" creationId="{9C510A7B-4CCE-4337-63E0-238F6F50337B}"/>
          </ac:spMkLst>
        </pc:spChg>
        <pc:picChg chg="add mod">
          <ac:chgData name="Carlos Gutierrez Perez" userId="80d4146473f9008d" providerId="LiveId" clId="{8F341114-0A50-4DD4-A431-1157668EA7E7}" dt="2025-12-02T20:33:18.777" v="143"/>
          <ac:picMkLst>
            <pc:docMk/>
            <pc:sldMk cId="385498462" sldId="2766"/>
            <ac:picMk id="11" creationId="{558408CC-B9BB-4036-D8CA-ED6BF5158378}"/>
          </ac:picMkLst>
        </pc:picChg>
      </pc:sldChg>
      <pc:sldChg chg="modSp mod">
        <pc:chgData name="Carlos Gutierrez Perez" userId="80d4146473f9008d" providerId="LiveId" clId="{8F341114-0A50-4DD4-A431-1157668EA7E7}" dt="2025-12-03T22:49:45.321" v="145" actId="14100"/>
        <pc:sldMkLst>
          <pc:docMk/>
          <pc:sldMk cId="3232766193" sldId="2767"/>
        </pc:sldMkLst>
        <pc:picChg chg="mod">
          <ac:chgData name="Carlos Gutierrez Perez" userId="80d4146473f9008d" providerId="LiveId" clId="{8F341114-0A50-4DD4-A431-1157668EA7E7}" dt="2025-12-03T22:49:45.321" v="145" actId="14100"/>
          <ac:picMkLst>
            <pc:docMk/>
            <pc:sldMk cId="3232766193" sldId="2767"/>
            <ac:picMk id="6" creationId="{23E78005-844A-695D-BD0F-ECFBEC243CAF}"/>
          </ac:picMkLst>
        </pc:picChg>
      </pc:sldChg>
      <pc:sldChg chg="addSp modSp mod chgLayout">
        <pc:chgData name="Carlos Gutierrez Perez" userId="80d4146473f9008d" providerId="LiveId" clId="{8F341114-0A50-4DD4-A431-1157668EA7E7}" dt="2025-12-03T23:44:24.082" v="150" actId="700"/>
        <pc:sldMkLst>
          <pc:docMk/>
          <pc:sldMk cId="3515465370" sldId="2778"/>
        </pc:sldMkLst>
        <pc:spChg chg="add mod ord">
          <ac:chgData name="Carlos Gutierrez Perez" userId="80d4146473f9008d" providerId="LiveId" clId="{8F341114-0A50-4DD4-A431-1157668EA7E7}" dt="2025-12-03T23:44:24.082" v="150" actId="700"/>
          <ac:spMkLst>
            <pc:docMk/>
            <pc:sldMk cId="3515465370" sldId="2778"/>
            <ac:spMk id="2" creationId="{B1FA3354-128D-DF11-B53C-AA24DBFC9782}"/>
          </ac:spMkLst>
        </pc:spChg>
        <pc:spChg chg="mod ord">
          <ac:chgData name="Carlos Gutierrez Perez" userId="80d4146473f9008d" providerId="LiveId" clId="{8F341114-0A50-4DD4-A431-1157668EA7E7}" dt="2025-12-03T23:44:24.082" v="150" actId="700"/>
          <ac:spMkLst>
            <pc:docMk/>
            <pc:sldMk cId="3515465370" sldId="2778"/>
            <ac:spMk id="3" creationId="{AD6B0E3A-2674-70FE-7376-187CE96C8C9D}"/>
          </ac:spMkLst>
        </pc:spChg>
      </pc:sldChg>
      <pc:sldChg chg="modSp mod chgLayout">
        <pc:chgData name="Carlos Gutierrez Perez" userId="80d4146473f9008d" providerId="LiveId" clId="{8F341114-0A50-4DD4-A431-1157668EA7E7}" dt="2025-12-02T20:32:38.391" v="141" actId="6549"/>
        <pc:sldMkLst>
          <pc:docMk/>
          <pc:sldMk cId="3824410410" sldId="2783"/>
        </pc:sldMkLst>
        <pc:spChg chg="mod ord">
          <ac:chgData name="Carlos Gutierrez Perez" userId="80d4146473f9008d" providerId="LiveId" clId="{8F341114-0A50-4DD4-A431-1157668EA7E7}" dt="2025-12-02T20:32:26.367" v="139" actId="700"/>
          <ac:spMkLst>
            <pc:docMk/>
            <pc:sldMk cId="3824410410" sldId="2783"/>
            <ac:spMk id="2" creationId="{45097FC1-8593-3748-15E9-4051E31B7C9B}"/>
          </ac:spMkLst>
        </pc:spChg>
        <pc:spChg chg="mod ord">
          <ac:chgData name="Carlos Gutierrez Perez" userId="80d4146473f9008d" providerId="LiveId" clId="{8F341114-0A50-4DD4-A431-1157668EA7E7}" dt="2025-12-02T20:32:38.391" v="141" actId="6549"/>
          <ac:spMkLst>
            <pc:docMk/>
            <pc:sldMk cId="3824410410" sldId="2783"/>
            <ac:spMk id="3" creationId="{3B8E70E4-83A8-2932-1111-3A48964201BA}"/>
          </ac:spMkLst>
        </pc:spChg>
      </pc:sldChg>
      <pc:sldChg chg="modSp mod">
        <pc:chgData name="Carlos Gutierrez Perez" userId="80d4146473f9008d" providerId="LiveId" clId="{8F341114-0A50-4DD4-A431-1157668EA7E7}" dt="2025-12-03T21:43:04.225" v="144" actId="1076"/>
        <pc:sldMkLst>
          <pc:docMk/>
          <pc:sldMk cId="2279729344" sldId="2785"/>
        </pc:sldMkLst>
        <pc:picChg chg="mod">
          <ac:chgData name="Carlos Gutierrez Perez" userId="80d4146473f9008d" providerId="LiveId" clId="{8F341114-0A50-4DD4-A431-1157668EA7E7}" dt="2025-12-03T21:43:04.225" v="144" actId="1076"/>
          <ac:picMkLst>
            <pc:docMk/>
            <pc:sldMk cId="2279729344" sldId="2785"/>
            <ac:picMk id="6" creationId="{BFC80C98-28E6-7996-2A40-30A3C1D13EC6}"/>
          </ac:picMkLst>
        </pc:picChg>
      </pc:sldChg>
      <pc:sldChg chg="addSp delSp modSp mod modClrScheme chgLayout">
        <pc:chgData name="Carlos Gutierrez Perez" userId="80d4146473f9008d" providerId="LiveId" clId="{8F341114-0A50-4DD4-A431-1157668EA7E7}" dt="2025-12-02T20:30:40.482" v="97" actId="14100"/>
        <pc:sldMkLst>
          <pc:docMk/>
          <pc:sldMk cId="796128173" sldId="2789"/>
        </pc:sldMkLst>
        <pc:spChg chg="add mod ord">
          <ac:chgData name="Carlos Gutierrez Perez" userId="80d4146473f9008d" providerId="LiveId" clId="{8F341114-0A50-4DD4-A431-1157668EA7E7}" dt="2025-12-02T20:30:07.426" v="59" actId="700"/>
          <ac:spMkLst>
            <pc:docMk/>
            <pc:sldMk cId="796128173" sldId="2789"/>
            <ac:spMk id="2" creationId="{842C5B1E-12D7-1C55-38D0-D82B07FAAE63}"/>
          </ac:spMkLst>
        </pc:spChg>
        <pc:spChg chg="mod ord">
          <ac:chgData name="Carlos Gutierrez Perez" userId="80d4146473f9008d" providerId="LiveId" clId="{8F341114-0A50-4DD4-A431-1157668EA7E7}" dt="2025-12-02T20:30:25.991" v="62" actId="122"/>
          <ac:spMkLst>
            <pc:docMk/>
            <pc:sldMk cId="796128173" sldId="2789"/>
            <ac:spMk id="4" creationId="{52F95CB6-19CC-2861-9D6E-003CBF6AA088}"/>
          </ac:spMkLst>
        </pc:spChg>
        <pc:picChg chg="add mod">
          <ac:chgData name="Carlos Gutierrez Perez" userId="80d4146473f9008d" providerId="LiveId" clId="{8F341114-0A50-4DD4-A431-1157668EA7E7}" dt="2025-12-02T20:30:40.482" v="97" actId="14100"/>
          <ac:picMkLst>
            <pc:docMk/>
            <pc:sldMk cId="796128173" sldId="2789"/>
            <ac:picMk id="3" creationId="{5CFABFB6-96F2-086B-7FD3-38F011962E6B}"/>
          </ac:picMkLst>
        </pc:picChg>
      </pc:sldChg>
      <pc:sldChg chg="modSp mod">
        <pc:chgData name="Carlos Gutierrez Perez" userId="80d4146473f9008d" providerId="LiveId" clId="{8F341114-0A50-4DD4-A431-1157668EA7E7}" dt="2025-12-04T01:20:50.187" v="164" actId="14100"/>
        <pc:sldMkLst>
          <pc:docMk/>
          <pc:sldMk cId="2921533990" sldId="2810"/>
        </pc:sldMkLst>
        <pc:picChg chg="mod">
          <ac:chgData name="Carlos Gutierrez Perez" userId="80d4146473f9008d" providerId="LiveId" clId="{8F341114-0A50-4DD4-A431-1157668EA7E7}" dt="2025-12-04T01:20:50.187" v="164" actId="14100"/>
          <ac:picMkLst>
            <pc:docMk/>
            <pc:sldMk cId="2921533990" sldId="2810"/>
            <ac:picMk id="5" creationId="{7F57B47C-60B7-C228-2A48-D817C3BB2062}"/>
          </ac:picMkLst>
        </pc:picChg>
      </pc:sldChg>
      <pc:sldChg chg="modSp mod">
        <pc:chgData name="Carlos Gutierrez Perez" userId="80d4146473f9008d" providerId="LiveId" clId="{8F341114-0A50-4DD4-A431-1157668EA7E7}" dt="2025-12-04T01:20:59.903" v="165" actId="313"/>
        <pc:sldMkLst>
          <pc:docMk/>
          <pc:sldMk cId="3562603550" sldId="2813"/>
        </pc:sldMkLst>
        <pc:spChg chg="mod">
          <ac:chgData name="Carlos Gutierrez Perez" userId="80d4146473f9008d" providerId="LiveId" clId="{8F341114-0A50-4DD4-A431-1157668EA7E7}" dt="2025-12-04T01:20:59.903" v="165" actId="313"/>
          <ac:spMkLst>
            <pc:docMk/>
            <pc:sldMk cId="3562603550" sldId="2813"/>
            <ac:spMk id="2" creationId="{22D09789-0992-D285-C878-6BCCF6737246}"/>
          </ac:spMkLst>
        </pc:spChg>
      </pc:sldChg>
      <pc:sldChg chg="modSp mod">
        <pc:chgData name="Carlos Gutierrez Perez" userId="80d4146473f9008d" providerId="LiveId" clId="{8F341114-0A50-4DD4-A431-1157668EA7E7}" dt="2025-12-04T01:22:02.347" v="169" actId="14100"/>
        <pc:sldMkLst>
          <pc:docMk/>
          <pc:sldMk cId="1217720729" sldId="2817"/>
        </pc:sldMkLst>
        <pc:picChg chg="mod">
          <ac:chgData name="Carlos Gutierrez Perez" userId="80d4146473f9008d" providerId="LiveId" clId="{8F341114-0A50-4DD4-A431-1157668EA7E7}" dt="2025-12-04T01:22:02.347" v="169" actId="14100"/>
          <ac:picMkLst>
            <pc:docMk/>
            <pc:sldMk cId="1217720729" sldId="2817"/>
            <ac:picMk id="5" creationId="{137BFC76-29D8-6703-60AD-CB9B9010FBD4}"/>
          </ac:picMkLst>
        </pc:picChg>
      </pc:sldChg>
      <pc:sldChg chg="modSp add mod">
        <pc:chgData name="Carlos Gutierrez Perez" userId="80d4146473f9008d" providerId="LiveId" clId="{8F341114-0A50-4DD4-A431-1157668EA7E7}" dt="2025-12-02T20:32:48.492" v="142" actId="6549"/>
        <pc:sldMkLst>
          <pc:docMk/>
          <pc:sldMk cId="974441028" sldId="2822"/>
        </pc:sldMkLst>
        <pc:spChg chg="mod">
          <ac:chgData name="Carlos Gutierrez Perez" userId="80d4146473f9008d" providerId="LiveId" clId="{8F341114-0A50-4DD4-A431-1157668EA7E7}" dt="2025-12-02T20:32:48.492" v="142" actId="6549"/>
          <ac:spMkLst>
            <pc:docMk/>
            <pc:sldMk cId="974441028" sldId="2822"/>
            <ac:spMk id="3" creationId="{F7FE3229-2CEC-C29A-E23B-C616B87988E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77C96D-95F5-4EC1-842C-827BDBEE7BC7}" type="datetimeFigureOut">
              <a:rPr lang="es-MX" smtClean="0"/>
              <a:t>03/12/2025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753B6A-15F5-4193-A384-ADB684B38641}" type="slidenum">
              <a:rPr lang="es-MX" smtClean="0"/>
              <a:t>‹Nº›</a:t>
            </a:fld>
            <a:endParaRPr lang="es-MX"/>
          </a:p>
        </p:txBody>
      </p:sp>
    </p:spTree>
    <p:extLst>
      <p:ext uri="{BB962C8B-B14F-4D97-AF65-F5344CB8AC3E}">
        <p14:creationId xmlns:p14="http://schemas.microsoft.com/office/powerpoint/2010/main" val="2416692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18"/>
          <p:cNvSpPr>
            <a:spLocks noGrp="1" noChangeArrowheads="1"/>
          </p:cNvSpPr>
          <p:nvPr>
            <p:ph type="sldNum" sz="quarter"/>
          </p:nvPr>
        </p:nvSpPr>
        <p:spPr>
          <a:noFill/>
        </p:spPr>
        <p:txBody>
          <a:bodyPr/>
          <a:lstStyle/>
          <a:p>
            <a:fld id="{DA2091E3-0C4A-AB4C-8758-80C0399830E1}" type="slidenum">
              <a:rPr lang="en-GB">
                <a:solidFill>
                  <a:prstClr val="white"/>
                </a:solidFill>
              </a:rPr>
              <a:pPr/>
              <a:t>17</a:t>
            </a:fld>
            <a:endParaRPr lang="en-GB" dirty="0">
              <a:solidFill>
                <a:prstClr val="white"/>
              </a:solidFill>
            </a:endParaRPr>
          </a:p>
        </p:txBody>
      </p:sp>
      <p:sp>
        <p:nvSpPr>
          <p:cNvPr id="44035" name="Text Box 1025"/>
          <p:cNvSpPr txBox="1">
            <a:spLocks noChangeArrowheads="1"/>
          </p:cNvSpPr>
          <p:nvPr/>
        </p:nvSpPr>
        <p:spPr bwMode="auto">
          <a:xfrm>
            <a:off x="1027150" y="707692"/>
            <a:ext cx="4956105" cy="3485037"/>
          </a:xfrm>
          <a:prstGeom prst="rect">
            <a:avLst/>
          </a:prstGeom>
          <a:solidFill>
            <a:srgbClr val="FFFFFF"/>
          </a:solidFill>
          <a:ln w="9360">
            <a:solidFill>
              <a:srgbClr val="000000"/>
            </a:solidFill>
            <a:miter lim="800000"/>
            <a:headEnd/>
            <a:tailEnd/>
          </a:ln>
        </p:spPr>
        <p:txBody>
          <a:bodyPr wrap="none" lIns="94215" tIns="47108" rIns="94215" bIns="47108" anchor="ctr">
            <a:prstTxWarp prst="textNoShape">
              <a:avLst/>
            </a:prstTxWarp>
          </a:bodyPr>
          <a:lstStyle/>
          <a:p>
            <a:pPr defTabSz="462838" fontAlgn="base" hangingPunct="0">
              <a:lnSpc>
                <a:spcPct val="41000"/>
              </a:lnSpc>
              <a:spcBef>
                <a:spcPct val="0"/>
              </a:spcBef>
              <a:spcAft>
                <a:spcPct val="0"/>
              </a:spcAft>
              <a:buClr>
                <a:srgbClr val="000000"/>
              </a:buClr>
              <a:buSzPct val="45000"/>
            </a:pPr>
            <a:endParaRPr lang="es-ES" dirty="0">
              <a:solidFill>
                <a:prstClr val="white"/>
              </a:solidFill>
              <a:latin typeface="Arial" charset="0"/>
            </a:endParaRPr>
          </a:p>
        </p:txBody>
      </p:sp>
      <p:sp>
        <p:nvSpPr>
          <p:cNvPr id="44036" name="Rectangle 1026"/>
          <p:cNvSpPr>
            <a:spLocks noGrp="1" noChangeArrowheads="1"/>
          </p:cNvSpPr>
          <p:nvPr>
            <p:ph type="body"/>
          </p:nvPr>
        </p:nvSpPr>
        <p:spPr>
          <a:xfrm>
            <a:off x="700552" y="4415273"/>
            <a:ext cx="5591336" cy="4168990"/>
          </a:xfrm>
          <a:noFill/>
          <a:ln/>
        </p:spPr>
        <p:txBody>
          <a:bodyPr wrap="none" anchor="ctr"/>
          <a:lstStyle/>
          <a:p>
            <a:endParaRPr lang="es-ES" dirty="0">
              <a:latin typeface="Times New Roman" charset="0"/>
            </a:endParaRPr>
          </a:p>
        </p:txBody>
      </p:sp>
      <p:sp>
        <p:nvSpPr>
          <p:cNvPr id="5" name="4 Marcador de pie de página"/>
          <p:cNvSpPr>
            <a:spLocks noGrp="1"/>
          </p:cNvSpPr>
          <p:nvPr>
            <p:ph type="ftr" sz="quarter" idx="10"/>
          </p:nvPr>
        </p:nvSpPr>
        <p:spPr/>
        <p:txBody>
          <a:bodyPr/>
          <a:lstStyle/>
          <a:p>
            <a:r>
              <a:rPr lang="es-MX"/>
              <a:t>www.gvamundial.com.mx</a:t>
            </a:r>
          </a:p>
        </p:txBody>
      </p:sp>
    </p:spTree>
    <p:extLst>
      <p:ext uri="{BB962C8B-B14F-4D97-AF65-F5344CB8AC3E}">
        <p14:creationId xmlns:p14="http://schemas.microsoft.com/office/powerpoint/2010/main" val="97960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18"/>
          <p:cNvSpPr>
            <a:spLocks noGrp="1" noChangeArrowheads="1"/>
          </p:cNvSpPr>
          <p:nvPr>
            <p:ph type="sldNum" sz="quarter"/>
          </p:nvPr>
        </p:nvSpPr>
        <p:spPr>
          <a:noFill/>
        </p:spPr>
        <p:txBody>
          <a:bodyPr/>
          <a:lstStyle/>
          <a:p>
            <a:fld id="{DA2091E3-0C4A-AB4C-8758-80C0399830E1}" type="slidenum">
              <a:rPr lang="en-GB">
                <a:solidFill>
                  <a:prstClr val="white"/>
                </a:solidFill>
              </a:rPr>
              <a:pPr/>
              <a:t>18</a:t>
            </a:fld>
            <a:endParaRPr lang="en-GB" dirty="0">
              <a:solidFill>
                <a:prstClr val="white"/>
              </a:solidFill>
            </a:endParaRPr>
          </a:p>
        </p:txBody>
      </p:sp>
      <p:sp>
        <p:nvSpPr>
          <p:cNvPr id="44035" name="Text Box 1025"/>
          <p:cNvSpPr txBox="1">
            <a:spLocks noChangeArrowheads="1"/>
          </p:cNvSpPr>
          <p:nvPr/>
        </p:nvSpPr>
        <p:spPr bwMode="auto">
          <a:xfrm>
            <a:off x="1027150" y="707692"/>
            <a:ext cx="4956105" cy="3485037"/>
          </a:xfrm>
          <a:prstGeom prst="rect">
            <a:avLst/>
          </a:prstGeom>
          <a:solidFill>
            <a:srgbClr val="FFFFFF"/>
          </a:solidFill>
          <a:ln w="9360">
            <a:solidFill>
              <a:srgbClr val="000000"/>
            </a:solidFill>
            <a:miter lim="800000"/>
            <a:headEnd/>
            <a:tailEnd/>
          </a:ln>
        </p:spPr>
        <p:txBody>
          <a:bodyPr wrap="none" lIns="94215" tIns="47108" rIns="94215" bIns="47108" anchor="ctr">
            <a:prstTxWarp prst="textNoShape">
              <a:avLst/>
            </a:prstTxWarp>
          </a:bodyPr>
          <a:lstStyle/>
          <a:p>
            <a:pPr defTabSz="462838" fontAlgn="base" hangingPunct="0">
              <a:lnSpc>
                <a:spcPct val="41000"/>
              </a:lnSpc>
              <a:spcBef>
                <a:spcPct val="0"/>
              </a:spcBef>
              <a:spcAft>
                <a:spcPct val="0"/>
              </a:spcAft>
              <a:buClr>
                <a:srgbClr val="000000"/>
              </a:buClr>
              <a:buSzPct val="45000"/>
            </a:pPr>
            <a:endParaRPr lang="es-ES" dirty="0">
              <a:solidFill>
                <a:prstClr val="white"/>
              </a:solidFill>
              <a:latin typeface="Arial" charset="0"/>
            </a:endParaRPr>
          </a:p>
        </p:txBody>
      </p:sp>
      <p:sp>
        <p:nvSpPr>
          <p:cNvPr id="44036" name="Rectangle 1026"/>
          <p:cNvSpPr>
            <a:spLocks noGrp="1" noChangeArrowheads="1"/>
          </p:cNvSpPr>
          <p:nvPr>
            <p:ph type="body"/>
          </p:nvPr>
        </p:nvSpPr>
        <p:spPr>
          <a:xfrm>
            <a:off x="700552" y="4415273"/>
            <a:ext cx="5591336" cy="4168990"/>
          </a:xfrm>
          <a:noFill/>
          <a:ln/>
        </p:spPr>
        <p:txBody>
          <a:bodyPr wrap="none" anchor="ctr"/>
          <a:lstStyle/>
          <a:p>
            <a:endParaRPr lang="es-ES" dirty="0">
              <a:latin typeface="Times New Roman" charset="0"/>
            </a:endParaRPr>
          </a:p>
        </p:txBody>
      </p:sp>
      <p:sp>
        <p:nvSpPr>
          <p:cNvPr id="5" name="4 Marcador de pie de página"/>
          <p:cNvSpPr>
            <a:spLocks noGrp="1"/>
          </p:cNvSpPr>
          <p:nvPr>
            <p:ph type="ftr" sz="quarter" idx="10"/>
          </p:nvPr>
        </p:nvSpPr>
        <p:spPr/>
        <p:txBody>
          <a:bodyPr/>
          <a:lstStyle/>
          <a:p>
            <a:r>
              <a:rPr lang="es-MX"/>
              <a:t>www.gvamundial.com.mx</a:t>
            </a:r>
          </a:p>
        </p:txBody>
      </p:sp>
    </p:spTree>
    <p:extLst>
      <p:ext uri="{BB962C8B-B14F-4D97-AF65-F5344CB8AC3E}">
        <p14:creationId xmlns:p14="http://schemas.microsoft.com/office/powerpoint/2010/main" val="3057840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18"/>
          <p:cNvSpPr>
            <a:spLocks noGrp="1" noChangeArrowheads="1"/>
          </p:cNvSpPr>
          <p:nvPr>
            <p:ph type="sldNum" sz="quarter"/>
          </p:nvPr>
        </p:nvSpPr>
        <p:spPr>
          <a:noFill/>
        </p:spPr>
        <p:txBody>
          <a:bodyPr/>
          <a:lstStyle/>
          <a:p>
            <a:fld id="{DA2091E3-0C4A-AB4C-8758-80C0399830E1}" type="slidenum">
              <a:rPr lang="en-GB">
                <a:solidFill>
                  <a:prstClr val="white"/>
                </a:solidFill>
              </a:rPr>
              <a:pPr/>
              <a:t>20</a:t>
            </a:fld>
            <a:endParaRPr lang="en-GB" dirty="0">
              <a:solidFill>
                <a:prstClr val="white"/>
              </a:solidFill>
            </a:endParaRPr>
          </a:p>
        </p:txBody>
      </p:sp>
      <p:sp>
        <p:nvSpPr>
          <p:cNvPr id="44035" name="Text Box 1025"/>
          <p:cNvSpPr txBox="1">
            <a:spLocks noChangeArrowheads="1"/>
          </p:cNvSpPr>
          <p:nvPr/>
        </p:nvSpPr>
        <p:spPr bwMode="auto">
          <a:xfrm>
            <a:off x="1027150" y="707692"/>
            <a:ext cx="4956105" cy="3485037"/>
          </a:xfrm>
          <a:prstGeom prst="rect">
            <a:avLst/>
          </a:prstGeom>
          <a:solidFill>
            <a:srgbClr val="FFFFFF"/>
          </a:solidFill>
          <a:ln w="9360">
            <a:solidFill>
              <a:srgbClr val="000000"/>
            </a:solidFill>
            <a:miter lim="800000"/>
            <a:headEnd/>
            <a:tailEnd/>
          </a:ln>
        </p:spPr>
        <p:txBody>
          <a:bodyPr wrap="none" lIns="94215" tIns="47108" rIns="94215" bIns="47108" anchor="ctr">
            <a:prstTxWarp prst="textNoShape">
              <a:avLst/>
            </a:prstTxWarp>
          </a:bodyPr>
          <a:lstStyle/>
          <a:p>
            <a:pPr defTabSz="462838" fontAlgn="base" hangingPunct="0">
              <a:lnSpc>
                <a:spcPct val="41000"/>
              </a:lnSpc>
              <a:spcBef>
                <a:spcPct val="0"/>
              </a:spcBef>
              <a:spcAft>
                <a:spcPct val="0"/>
              </a:spcAft>
              <a:buClr>
                <a:srgbClr val="000000"/>
              </a:buClr>
              <a:buSzPct val="45000"/>
            </a:pPr>
            <a:endParaRPr lang="es-ES" dirty="0">
              <a:solidFill>
                <a:prstClr val="white"/>
              </a:solidFill>
              <a:latin typeface="Arial" charset="0"/>
            </a:endParaRPr>
          </a:p>
        </p:txBody>
      </p:sp>
      <p:sp>
        <p:nvSpPr>
          <p:cNvPr id="44036" name="Rectangle 1026"/>
          <p:cNvSpPr>
            <a:spLocks noGrp="1" noChangeArrowheads="1"/>
          </p:cNvSpPr>
          <p:nvPr>
            <p:ph type="body"/>
          </p:nvPr>
        </p:nvSpPr>
        <p:spPr>
          <a:xfrm>
            <a:off x="700552" y="4415273"/>
            <a:ext cx="5591336" cy="4168990"/>
          </a:xfrm>
          <a:noFill/>
          <a:ln/>
        </p:spPr>
        <p:txBody>
          <a:bodyPr wrap="none" anchor="ctr"/>
          <a:lstStyle/>
          <a:p>
            <a:endParaRPr lang="es-ES" dirty="0">
              <a:latin typeface="Times New Roman" charset="0"/>
            </a:endParaRPr>
          </a:p>
        </p:txBody>
      </p:sp>
      <p:sp>
        <p:nvSpPr>
          <p:cNvPr id="5" name="4 Marcador de pie de página"/>
          <p:cNvSpPr>
            <a:spLocks noGrp="1"/>
          </p:cNvSpPr>
          <p:nvPr>
            <p:ph type="ftr" sz="quarter" idx="10"/>
          </p:nvPr>
        </p:nvSpPr>
        <p:spPr/>
        <p:txBody>
          <a:bodyPr/>
          <a:lstStyle/>
          <a:p>
            <a:r>
              <a:rPr lang="es-MX"/>
              <a:t>www.gvamundial.com.mx</a:t>
            </a:r>
          </a:p>
        </p:txBody>
      </p:sp>
    </p:spTree>
    <p:extLst>
      <p:ext uri="{BB962C8B-B14F-4D97-AF65-F5344CB8AC3E}">
        <p14:creationId xmlns:p14="http://schemas.microsoft.com/office/powerpoint/2010/main" val="3086453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A789A57B-EFCE-4B24-BC23-136785CF9D1C}" type="datetimeFigureOut">
              <a:rPr lang="es-MX" smtClean="0"/>
              <a:t>03/12/2025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2507331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789A57B-EFCE-4B24-BC23-136785CF9D1C}" type="datetimeFigureOut">
              <a:rPr lang="es-MX" smtClean="0"/>
              <a:t>03/12/2025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1590040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789A57B-EFCE-4B24-BC23-136785CF9D1C}" type="datetimeFigureOut">
              <a:rPr lang="es-MX" smtClean="0"/>
              <a:t>03/12/2025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4202473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A789A57B-EFCE-4B24-BC23-136785CF9D1C}" type="datetimeFigureOut">
              <a:rPr lang="es-MX" smtClean="0"/>
              <a:t>03/12/2025</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3849804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A789A57B-EFCE-4B24-BC23-136785CF9D1C}" type="datetimeFigureOut">
              <a:rPr lang="es-MX" smtClean="0"/>
              <a:t>03/12/2025</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2112611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7" name="Date Placeholder 2"/>
          <p:cNvSpPr>
            <a:spLocks noGrp="1"/>
          </p:cNvSpPr>
          <p:nvPr>
            <p:ph type="dt" sz="half" idx="10"/>
          </p:nvPr>
        </p:nvSpPr>
        <p:spPr/>
        <p:txBody>
          <a:bodyPr/>
          <a:lstStyle/>
          <a:p>
            <a:fld id="{A789A57B-EFCE-4B24-BC23-136785CF9D1C}" type="datetimeFigureOut">
              <a:rPr lang="es-MX" smtClean="0"/>
              <a:t>03/12/2025</a:t>
            </a:fld>
            <a:endParaRPr lang="es-MX"/>
          </a:p>
        </p:txBody>
      </p:sp>
      <p:sp>
        <p:nvSpPr>
          <p:cNvPr id="5" name="Footer Placeholder 3"/>
          <p:cNvSpPr>
            <a:spLocks noGrp="1"/>
          </p:cNvSpPr>
          <p:nvPr>
            <p:ph type="ftr" sz="quarter" idx="11"/>
          </p:nvPr>
        </p:nvSpPr>
        <p:spPr/>
        <p:txBody>
          <a:bodyPr/>
          <a:lstStyle/>
          <a:p>
            <a:endParaRPr lang="es-MX"/>
          </a:p>
        </p:txBody>
      </p:sp>
      <p:sp>
        <p:nvSpPr>
          <p:cNvPr id="6" name="Slide Number Placeholder 4"/>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2114762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A789A57B-EFCE-4B24-BC23-136785CF9D1C}" type="datetimeFigureOut">
              <a:rPr lang="es-MX" smtClean="0"/>
              <a:t>03/12/2025</a:t>
            </a:fld>
            <a:endParaRPr lang="es-MX"/>
          </a:p>
        </p:txBody>
      </p:sp>
      <p:sp>
        <p:nvSpPr>
          <p:cNvPr id="5" name="Footer Placeholder 2"/>
          <p:cNvSpPr>
            <a:spLocks noGrp="1"/>
          </p:cNvSpPr>
          <p:nvPr>
            <p:ph type="ftr" sz="quarter" idx="11"/>
          </p:nvPr>
        </p:nvSpPr>
        <p:spPr/>
        <p:txBody>
          <a:bodyPr/>
          <a:lstStyle/>
          <a:p>
            <a:endParaRPr lang="es-MX"/>
          </a:p>
        </p:txBody>
      </p:sp>
      <p:sp>
        <p:nvSpPr>
          <p:cNvPr id="6" name="Slide Number Placeholder 3"/>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257896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7" name="Date Placeholder 4"/>
          <p:cNvSpPr>
            <a:spLocks noGrp="1"/>
          </p:cNvSpPr>
          <p:nvPr>
            <p:ph type="dt" sz="half" idx="10"/>
          </p:nvPr>
        </p:nvSpPr>
        <p:spPr/>
        <p:txBody>
          <a:bodyPr/>
          <a:lstStyle/>
          <a:p>
            <a:fld id="{A789A57B-EFCE-4B24-BC23-136785CF9D1C}" type="datetimeFigureOut">
              <a:rPr lang="es-MX" smtClean="0"/>
              <a:t>03/12/2025</a:t>
            </a:fld>
            <a:endParaRPr lang="es-MX"/>
          </a:p>
        </p:txBody>
      </p:sp>
      <p:sp>
        <p:nvSpPr>
          <p:cNvPr id="5" name="Footer Placeholder 5"/>
          <p:cNvSpPr>
            <a:spLocks noGrp="1"/>
          </p:cNvSpPr>
          <p:nvPr>
            <p:ph type="ftr" sz="quarter" idx="11"/>
          </p:nvPr>
        </p:nvSpPr>
        <p:spPr/>
        <p:txBody>
          <a:bodyPr/>
          <a:lstStyle/>
          <a:p>
            <a:endParaRPr lang="es-MX"/>
          </a:p>
        </p:txBody>
      </p:sp>
      <p:sp>
        <p:nvSpPr>
          <p:cNvPr id="6" name="Slide Number Placeholder 6"/>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2928212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A789A57B-EFCE-4B24-BC23-136785CF9D1C}" type="datetimeFigureOut">
              <a:rPr lang="es-MX" smtClean="0"/>
              <a:t>03/12/2025</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3463531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A789A57B-EFCE-4B24-BC23-136785CF9D1C}" type="datetimeFigureOut">
              <a:rPr lang="es-MX" smtClean="0"/>
              <a:t>03/12/2025</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102260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789A57B-EFCE-4B24-BC23-136785CF9D1C}" type="datetimeFigureOut">
              <a:rPr lang="es-MX" smtClean="0"/>
              <a:t>03/12/2025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18044196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a:t>Haga clic para modificar el estilo de título del patrón</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789A57B-EFCE-4B24-BC23-136785CF9D1C}" type="datetimeFigureOut">
              <a:rPr lang="es-MX" smtClean="0"/>
              <a:t>03/12/2025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431AB61-4510-4D48-BD7C-30029020A630}" type="slidenum">
              <a:rPr lang="es-MX" smtClean="0"/>
              <a:t>‹Nº›</a:t>
            </a:fld>
            <a:endParaRPr lang="es-MX"/>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4392706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789A57B-EFCE-4B24-BC23-136785CF9D1C}" type="datetimeFigureOut">
              <a:rPr lang="es-MX" smtClean="0"/>
              <a:t>03/12/2025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4602018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789A57B-EFCE-4B24-BC23-136785CF9D1C}" type="datetimeFigureOut">
              <a:rPr lang="es-MX" smtClean="0"/>
              <a:t>03/12/2025</a:t>
            </a:fld>
            <a:endParaRPr lang="es-MX"/>
          </a:p>
        </p:txBody>
      </p:sp>
      <p:sp>
        <p:nvSpPr>
          <p:cNvPr id="4"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8521523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789A57B-EFCE-4B24-BC23-136785CF9D1C}" type="datetimeFigureOut">
              <a:rPr lang="es-MX" smtClean="0"/>
              <a:t>03/12/2025</a:t>
            </a:fld>
            <a:endParaRPr lang="es-MX"/>
          </a:p>
        </p:txBody>
      </p:sp>
      <p:sp>
        <p:nvSpPr>
          <p:cNvPr id="4"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1343120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789A57B-EFCE-4B24-BC23-136785CF9D1C}" type="datetimeFigureOut">
              <a:rPr lang="es-MX" smtClean="0"/>
              <a:t>03/12/2025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21113489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789A57B-EFCE-4B24-BC23-136785CF9D1C}" type="datetimeFigureOut">
              <a:rPr lang="es-MX" smtClean="0"/>
              <a:t>03/12/2025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14116093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A789A57B-EFCE-4B24-BC23-136785CF9D1C}" type="datetimeFigureOut">
              <a:rPr lang="es-MX" smtClean="0"/>
              <a:t>03/12/2025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431AB61-4510-4D48-BD7C-30029020A630}" type="slidenum">
              <a:rPr lang="es-MX" smtClean="0"/>
              <a:t>‹Nº›</a:t>
            </a:fld>
            <a:endParaRPr lang="es-MX"/>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75648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789A57B-EFCE-4B24-BC23-136785CF9D1C}" type="datetimeFigureOut">
              <a:rPr lang="es-MX" smtClean="0"/>
              <a:t>03/12/2025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28884615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789A57B-EFCE-4B24-BC23-136785CF9D1C}" type="datetimeFigureOut">
              <a:rPr lang="es-MX" smtClean="0"/>
              <a:t>03/12/2025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431AB61-4510-4D48-BD7C-30029020A630}" type="slidenum">
              <a:rPr lang="es-MX" smtClean="0"/>
              <a:t>‹Nº›</a:t>
            </a:fld>
            <a:endParaRPr lang="es-MX"/>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90874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A789A57B-EFCE-4B24-BC23-136785CF9D1C}" type="datetimeFigureOut">
              <a:rPr lang="es-MX" smtClean="0"/>
              <a:t>03/12/2025</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6010412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97280" y="2582335"/>
            <a:ext cx="4937760" cy="32867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17920" y="2582334"/>
            <a:ext cx="4937760" cy="32867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A789A57B-EFCE-4B24-BC23-136785CF9D1C}" type="datetimeFigureOut">
              <a:rPr lang="es-MX" smtClean="0"/>
              <a:t>03/12/2025</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15606150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A789A57B-EFCE-4B24-BC23-136785CF9D1C}" type="datetimeFigureOut">
              <a:rPr lang="es-MX" smtClean="0"/>
              <a:t>03/12/2025</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23659002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789A57B-EFCE-4B24-BC23-136785CF9D1C}" type="datetimeFigureOut">
              <a:rPr lang="es-MX" smtClean="0"/>
              <a:t>03/12/2025</a:t>
            </a:fld>
            <a:endParaRPr lang="es-MX"/>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s-MX"/>
          </a:p>
        </p:txBody>
      </p:sp>
      <p:sp>
        <p:nvSpPr>
          <p:cNvPr id="9" name="Slide Number Placeholder 8"/>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2216707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789A57B-EFCE-4B24-BC23-136785CF9D1C}" type="datetimeFigureOut">
              <a:rPr lang="es-MX" smtClean="0"/>
              <a:t>03/12/2025</a:t>
            </a:fld>
            <a:endParaRPr lang="es-MX"/>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s-MX"/>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431AB61-4510-4D48-BD7C-30029020A630}" type="slidenum">
              <a:rPr lang="es-MX" smtClean="0"/>
              <a:t>‹Nº›</a:t>
            </a:fld>
            <a:endParaRPr lang="es-MX"/>
          </a:p>
        </p:txBody>
      </p:sp>
    </p:spTree>
    <p:extLst>
      <p:ext uri="{BB962C8B-B14F-4D97-AF65-F5344CB8AC3E}">
        <p14:creationId xmlns:p14="http://schemas.microsoft.com/office/powerpoint/2010/main" val="34052822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A789A57B-EFCE-4B24-BC23-136785CF9D1C}" type="datetimeFigureOut">
              <a:rPr lang="es-MX" smtClean="0"/>
              <a:t>03/12/2025</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15519776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789A57B-EFCE-4B24-BC23-136785CF9D1C}" type="datetimeFigureOut">
              <a:rPr lang="es-MX" smtClean="0"/>
              <a:t>03/12/2025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32665752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789A57B-EFCE-4B24-BC23-136785CF9D1C}" type="datetimeFigureOut">
              <a:rPr lang="es-MX" smtClean="0"/>
              <a:t>03/12/2025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431AB61-4510-4D48-BD7C-30029020A630}" type="slidenum">
              <a:rPr lang="es-MX" smtClean="0"/>
              <a:t>‹Nº›</a:t>
            </a:fld>
            <a:endParaRPr lang="es-MX"/>
          </a:p>
        </p:txBody>
      </p:sp>
    </p:spTree>
    <p:extLst>
      <p:ext uri="{BB962C8B-B14F-4D97-AF65-F5344CB8AC3E}">
        <p14:creationId xmlns:p14="http://schemas.microsoft.com/office/powerpoint/2010/main" val="1865644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9" name="Shape 19"/>
          <p:cNvSpPr>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240851023"/>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1_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968A40B-F2D2-4AB0-B21F-0EF18CA55197}" type="datetimeFigureOut">
              <a:rPr lang="es-MX" smtClean="0"/>
              <a:t>03/12/2025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599F95A-6971-4016-AB79-0A1364DF50CA}" type="slidenum">
              <a:rPr lang="es-MX" smtClean="0"/>
              <a:t>‹Nº›</a:t>
            </a:fld>
            <a:endParaRPr lang="es-MX"/>
          </a:p>
        </p:txBody>
      </p:sp>
    </p:spTree>
    <p:extLst>
      <p:ext uri="{BB962C8B-B14F-4D97-AF65-F5344CB8AC3E}">
        <p14:creationId xmlns:p14="http://schemas.microsoft.com/office/powerpoint/2010/main" val="17979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A789A57B-EFCE-4B24-BC23-136785CF9D1C}" type="datetimeFigureOut">
              <a:rPr lang="es-MX" smtClean="0"/>
              <a:t>03/12/2025</a:t>
            </a:fld>
            <a:endParaRPr lang="es-MX"/>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s-MX"/>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431AB61-4510-4D48-BD7C-30029020A630}" type="slidenum">
              <a:rPr lang="es-MX" smtClean="0"/>
              <a:t>‹Nº›</a:t>
            </a:fld>
            <a:endParaRPr lang="es-MX"/>
          </a:p>
        </p:txBody>
      </p:sp>
    </p:spTree>
    <p:extLst>
      <p:ext uri="{BB962C8B-B14F-4D97-AF65-F5344CB8AC3E}">
        <p14:creationId xmlns:p14="http://schemas.microsoft.com/office/powerpoint/2010/main" val="2183488871"/>
      </p:ext>
    </p:extLst>
  </p:cSld>
  <p:clrMap bg1="dk1" tx1="lt1" bg2="dk2" tx2="lt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 id="214748379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789A57B-EFCE-4B24-BC23-136785CF9D1C}" type="datetimeFigureOut">
              <a:rPr lang="es-MX" smtClean="0"/>
              <a:t>03/12/2025</a:t>
            </a:fld>
            <a:endParaRPr lang="es-MX"/>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s-MX"/>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C431AB61-4510-4D48-BD7C-30029020A630}" type="slidenum">
              <a:rPr lang="es-MX" smtClean="0"/>
              <a:t>‹Nº›</a:t>
            </a:fld>
            <a:endParaRPr lang="es-MX"/>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9106036"/>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 id="2147483807" r:id="rId13"/>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package" Target="../embeddings/Microsoft_Excel_Worksheet.xlsx"/><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package" Target="../embeddings/Microsoft_Excel_Worksheet1.xlsx"/><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package" Target="../embeddings/Microsoft_Excel_Worksheet2.xlsx"/><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3.xml"/></Relationships>
</file>

<file path=ppt/slides/_rels/slide6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0.xml"/></Relationships>
</file>

<file path=ppt/slides/_rels/slide9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0.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9.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9.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9.xml"/></Relationships>
</file>

<file path=ppt/slides/_rels/slide1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9.xml"/></Relationships>
</file>

<file path=ppt/slides/_rels/slide1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9.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9.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9.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9.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9.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9.xml"/></Relationships>
</file>

<file path=ppt/slides/_rels/slide1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9.xml"/></Relationships>
</file>

<file path=ppt/slides/_rels/slide1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9.xml"/></Relationships>
</file>

<file path=ppt/slides/_rels/slide1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9.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9EFE7-ACA7-9FA7-4C1B-B04BCF28001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F2B2598-DB1C-9A75-3F1E-AF6C90407828}"/>
              </a:ext>
            </a:extLst>
          </p:cNvPr>
          <p:cNvSpPr>
            <a:spLocks noGrp="1"/>
          </p:cNvSpPr>
          <p:nvPr>
            <p:ph type="ctrTitle"/>
          </p:nvPr>
        </p:nvSpPr>
        <p:spPr/>
        <p:txBody>
          <a:bodyPr/>
          <a:lstStyle/>
          <a:p>
            <a:r>
              <a:rPr lang="es-MX" dirty="0"/>
              <a:t>Reformas fiscales</a:t>
            </a:r>
            <a:br>
              <a:rPr lang="es-MX" dirty="0"/>
            </a:br>
            <a:r>
              <a:rPr lang="es-MX" dirty="0"/>
              <a:t> 2026</a:t>
            </a:r>
          </a:p>
        </p:txBody>
      </p:sp>
      <p:sp>
        <p:nvSpPr>
          <p:cNvPr id="3" name="Subtítulo 2">
            <a:extLst>
              <a:ext uri="{FF2B5EF4-FFF2-40B4-BE49-F238E27FC236}">
                <a16:creationId xmlns:a16="http://schemas.microsoft.com/office/drawing/2014/main" id="{78787CB5-E3FE-4C69-D658-B7F80455A3B5}"/>
              </a:ext>
            </a:extLst>
          </p:cNvPr>
          <p:cNvSpPr>
            <a:spLocks noGrp="1"/>
          </p:cNvSpPr>
          <p:nvPr>
            <p:ph type="subTitle" idx="1"/>
          </p:nvPr>
        </p:nvSpPr>
        <p:spPr/>
        <p:txBody>
          <a:bodyPr>
            <a:normAutofit/>
          </a:bodyPr>
          <a:lstStyle/>
          <a:p>
            <a:r>
              <a:rPr lang="es-MX" sz="2800" b="1" dirty="0"/>
              <a:t>DR. Carlos Gutierrez Perez</a:t>
            </a:r>
          </a:p>
        </p:txBody>
      </p:sp>
      <p:pic>
        <p:nvPicPr>
          <p:cNvPr id="6" name="Imagen 5">
            <a:extLst>
              <a:ext uri="{FF2B5EF4-FFF2-40B4-BE49-F238E27FC236}">
                <a16:creationId xmlns:a16="http://schemas.microsoft.com/office/drawing/2014/main" id="{BFC80C98-28E6-7996-2A40-30A3C1D13EC6}"/>
              </a:ext>
            </a:extLst>
          </p:cNvPr>
          <p:cNvPicPr>
            <a:picLocks noChangeAspect="1"/>
          </p:cNvPicPr>
          <p:nvPr/>
        </p:nvPicPr>
        <p:blipFill>
          <a:blip r:embed="rId2"/>
          <a:stretch>
            <a:fillRect/>
          </a:stretch>
        </p:blipFill>
        <p:spPr>
          <a:xfrm>
            <a:off x="9775275" y="1273801"/>
            <a:ext cx="2039080" cy="2542557"/>
          </a:xfrm>
          <a:prstGeom prst="rect">
            <a:avLst/>
          </a:prstGeom>
        </p:spPr>
      </p:pic>
    </p:spTree>
    <p:extLst>
      <p:ext uri="{BB962C8B-B14F-4D97-AF65-F5344CB8AC3E}">
        <p14:creationId xmlns:p14="http://schemas.microsoft.com/office/powerpoint/2010/main" val="2279729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40E89F4E-B757-4566-87C9-AEC6C2A33448}"/>
              </a:ext>
            </a:extLst>
          </p:cNvPr>
          <p:cNvSpPr>
            <a:spLocks noGrp="1"/>
          </p:cNvSpPr>
          <p:nvPr>
            <p:ph type="title"/>
          </p:nvPr>
        </p:nvSpPr>
        <p:spPr/>
        <p:txBody>
          <a:bodyPr/>
          <a:lstStyle/>
          <a:p>
            <a:r>
              <a:rPr lang="es-MX" dirty="0"/>
              <a:t>Introducción</a:t>
            </a:r>
          </a:p>
        </p:txBody>
      </p:sp>
      <p:sp>
        <p:nvSpPr>
          <p:cNvPr id="5" name="Marcador de contenido 4">
            <a:extLst>
              <a:ext uri="{FF2B5EF4-FFF2-40B4-BE49-F238E27FC236}">
                <a16:creationId xmlns:a16="http://schemas.microsoft.com/office/drawing/2014/main" id="{12D80A52-39AC-9291-9999-538C8FB8CD04}"/>
              </a:ext>
            </a:extLst>
          </p:cNvPr>
          <p:cNvSpPr>
            <a:spLocks noGrp="1"/>
          </p:cNvSpPr>
          <p:nvPr>
            <p:ph idx="1"/>
          </p:nvPr>
        </p:nvSpPr>
        <p:spPr/>
        <p:txBody>
          <a:bodyPr>
            <a:normAutofit/>
          </a:bodyPr>
          <a:lstStyle/>
          <a:p>
            <a:pPr marL="0" indent="0" algn="just">
              <a:buNone/>
            </a:pPr>
            <a:r>
              <a:rPr lang="es-MX" sz="2400" dirty="0"/>
              <a:t>El pasado 8 de Septiembre de 2025 se presento el paquete económico para el ejercicio fiscal 2026 por el secretario de Hacienda y crédito publico ante el congreso de la unión.</a:t>
            </a:r>
          </a:p>
          <a:p>
            <a:pPr marL="0" indent="0" algn="just">
              <a:buNone/>
            </a:pPr>
            <a:r>
              <a:rPr lang="es-MX" sz="2400" dirty="0"/>
              <a:t>Este paquete esta conformado por los criterios generales de política económica, Ley de Ingresos de la federación (LIF) y el Presupuesto de egresos de la federación (PEF).</a:t>
            </a:r>
          </a:p>
        </p:txBody>
      </p:sp>
      <p:sp>
        <p:nvSpPr>
          <p:cNvPr id="2" name="Marcador de número de diapositiva 3">
            <a:extLst>
              <a:ext uri="{FF2B5EF4-FFF2-40B4-BE49-F238E27FC236}">
                <a16:creationId xmlns:a16="http://schemas.microsoft.com/office/drawing/2014/main" id="{EE00DD4F-BDF0-2C94-1498-2F38CC49A1B0}"/>
              </a:ext>
            </a:extLst>
          </p:cNvPr>
          <p:cNvSpPr>
            <a:spLocks noGrp="1"/>
          </p:cNvSpPr>
          <p:nvPr>
            <p:ph type="sldNum" sz="quarter" idx="12"/>
          </p:nvPr>
        </p:nvSpPr>
        <p:spPr>
          <a:xfrm>
            <a:off x="0" y="6568226"/>
            <a:ext cx="378853" cy="329052"/>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2</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1346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40E89F4E-B757-4566-87C9-AEC6C2A33448}"/>
              </a:ext>
            </a:extLst>
          </p:cNvPr>
          <p:cNvSpPr>
            <a:spLocks noGrp="1"/>
          </p:cNvSpPr>
          <p:nvPr>
            <p:ph type="title"/>
          </p:nvPr>
        </p:nvSpPr>
        <p:spPr/>
        <p:txBody>
          <a:bodyPr/>
          <a:lstStyle/>
          <a:p>
            <a:r>
              <a:rPr lang="es-MX" dirty="0"/>
              <a:t>Introducción</a:t>
            </a:r>
          </a:p>
        </p:txBody>
      </p:sp>
      <p:sp>
        <p:nvSpPr>
          <p:cNvPr id="5" name="Marcador de contenido 4">
            <a:extLst>
              <a:ext uri="{FF2B5EF4-FFF2-40B4-BE49-F238E27FC236}">
                <a16:creationId xmlns:a16="http://schemas.microsoft.com/office/drawing/2014/main" id="{12D80A52-39AC-9291-9999-538C8FB8CD04}"/>
              </a:ext>
            </a:extLst>
          </p:cNvPr>
          <p:cNvSpPr>
            <a:spLocks noGrp="1"/>
          </p:cNvSpPr>
          <p:nvPr>
            <p:ph idx="1"/>
          </p:nvPr>
        </p:nvSpPr>
        <p:spPr/>
        <p:txBody>
          <a:bodyPr>
            <a:normAutofit/>
          </a:bodyPr>
          <a:lstStyle/>
          <a:p>
            <a:pPr marL="0" indent="0" algn="just">
              <a:buNone/>
            </a:pPr>
            <a:r>
              <a:rPr lang="es-MX" sz="2400" dirty="0"/>
              <a:t>Este paquete esta conformado por los criterios generales de política económica, Ley de Ingresos de la federación (LIF) y el Presupuesto de egresos de la federación (PEF).</a:t>
            </a:r>
          </a:p>
          <a:p>
            <a:pPr marL="0" indent="0" algn="just">
              <a:buNone/>
            </a:pPr>
            <a:r>
              <a:rPr lang="es-MX" sz="2400" dirty="0"/>
              <a:t> De acuerdo a la SHCP el paquete económico 2026 está alineado con los mismos 4 ejes del año anterior:</a:t>
            </a:r>
          </a:p>
          <a:p>
            <a:pPr marL="457200" indent="-457200" algn="just">
              <a:buFont typeface="+mj-lt"/>
              <a:buAutoNum type="arabicPeriod"/>
            </a:pPr>
            <a:r>
              <a:rPr lang="es-MX" sz="2400" dirty="0"/>
              <a:t>Equidad social.</a:t>
            </a:r>
          </a:p>
          <a:p>
            <a:pPr marL="457200" indent="-457200" algn="just">
              <a:buFont typeface="+mj-lt"/>
              <a:buAutoNum type="arabicPeriod"/>
            </a:pPr>
            <a:r>
              <a:rPr lang="es-MX" sz="2400" dirty="0"/>
              <a:t>Infraestructura estratégica.</a:t>
            </a:r>
          </a:p>
          <a:p>
            <a:pPr marL="457200" indent="-457200" algn="just">
              <a:buFont typeface="+mj-lt"/>
              <a:buAutoNum type="arabicPeriod"/>
            </a:pPr>
            <a:r>
              <a:rPr lang="es-MX" sz="2400" b="1" dirty="0"/>
              <a:t>Austeridad y disciplina fiscal</a:t>
            </a:r>
            <a:r>
              <a:rPr lang="es-MX" sz="2400" dirty="0"/>
              <a:t>.</a:t>
            </a:r>
          </a:p>
          <a:p>
            <a:pPr marL="457200" indent="-457200" algn="just">
              <a:buFont typeface="+mj-lt"/>
              <a:buAutoNum type="arabicPeriod"/>
            </a:pPr>
            <a:r>
              <a:rPr lang="es-MX" sz="2400" dirty="0"/>
              <a:t>Sostenibilidad económica.</a:t>
            </a:r>
          </a:p>
        </p:txBody>
      </p:sp>
      <p:sp>
        <p:nvSpPr>
          <p:cNvPr id="2" name="Marcador de número de diapositiva 3">
            <a:extLst>
              <a:ext uri="{FF2B5EF4-FFF2-40B4-BE49-F238E27FC236}">
                <a16:creationId xmlns:a16="http://schemas.microsoft.com/office/drawing/2014/main" id="{EE00DD4F-BDF0-2C94-1498-2F38CC49A1B0}"/>
              </a:ext>
            </a:extLst>
          </p:cNvPr>
          <p:cNvSpPr>
            <a:spLocks noGrp="1"/>
          </p:cNvSpPr>
          <p:nvPr>
            <p:ph type="sldNum" sz="quarter" idx="12"/>
          </p:nvPr>
        </p:nvSpPr>
        <p:spPr>
          <a:xfrm>
            <a:off x="0" y="6568226"/>
            <a:ext cx="378853" cy="329052"/>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3</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4939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ED59EF-1255-A79E-A8A2-F223DB2FD975}"/>
              </a:ext>
            </a:extLst>
          </p:cNvPr>
          <p:cNvSpPr>
            <a:spLocks noGrp="1"/>
          </p:cNvSpPr>
          <p:nvPr>
            <p:ph type="title"/>
          </p:nvPr>
        </p:nvSpPr>
        <p:spPr/>
        <p:txBody>
          <a:bodyPr/>
          <a:lstStyle/>
          <a:p>
            <a:r>
              <a:rPr lang="es-MX" dirty="0"/>
              <a:t>Indicadores económicos</a:t>
            </a:r>
          </a:p>
        </p:txBody>
      </p:sp>
      <p:sp>
        <p:nvSpPr>
          <p:cNvPr id="3" name="Marcador de número de diapositiva 2"/>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4</a:t>
            </a:fld>
            <a:endParaRPr lang="es-ES" sz="1400" b="1" dirty="0">
              <a:latin typeface="Arial" panose="020B0604020202020204" pitchFamily="34" charset="0"/>
              <a:cs typeface="Arial" panose="020B0604020202020204" pitchFamily="34" charset="0"/>
            </a:endParaRPr>
          </a:p>
        </p:txBody>
      </p:sp>
      <p:graphicFrame>
        <p:nvGraphicFramePr>
          <p:cNvPr id="4" name="Objeto 3">
            <a:extLst>
              <a:ext uri="{FF2B5EF4-FFF2-40B4-BE49-F238E27FC236}">
                <a16:creationId xmlns:a16="http://schemas.microsoft.com/office/drawing/2014/main" id="{C89D9448-B6E7-93AE-25E9-9FD7CC368D65}"/>
              </a:ext>
            </a:extLst>
          </p:cNvPr>
          <p:cNvGraphicFramePr>
            <a:graphicFrameLocks noChangeAspect="1"/>
          </p:cNvGraphicFramePr>
          <p:nvPr/>
        </p:nvGraphicFramePr>
        <p:xfrm>
          <a:off x="1609725" y="2151063"/>
          <a:ext cx="9309100" cy="3860800"/>
        </p:xfrm>
        <a:graphic>
          <a:graphicData uri="http://schemas.openxmlformats.org/presentationml/2006/ole">
            <mc:AlternateContent xmlns:mc="http://schemas.openxmlformats.org/markup-compatibility/2006">
              <mc:Choice xmlns:v="urn:schemas-microsoft-com:vml" Requires="v">
                <p:oleObj name="Worksheet" r:id="rId2" imgW="6165713" imgH="1130236" progId="Excel.Sheet.12">
                  <p:embed/>
                </p:oleObj>
              </mc:Choice>
              <mc:Fallback>
                <p:oleObj name="Worksheet" r:id="rId2" imgW="6165713" imgH="1130236" progId="Excel.Sheet.12">
                  <p:embed/>
                  <p:pic>
                    <p:nvPicPr>
                      <p:cNvPr id="4" name="Objeto 3">
                        <a:extLst>
                          <a:ext uri="{FF2B5EF4-FFF2-40B4-BE49-F238E27FC236}">
                            <a16:creationId xmlns:a16="http://schemas.microsoft.com/office/drawing/2014/main" id="{C89D9448-B6E7-93AE-25E9-9FD7CC368D65}"/>
                          </a:ext>
                        </a:extLst>
                      </p:cNvPr>
                      <p:cNvPicPr/>
                      <p:nvPr/>
                    </p:nvPicPr>
                    <p:blipFill>
                      <a:blip r:embed="rId3"/>
                      <a:stretch>
                        <a:fillRect/>
                      </a:stretch>
                    </p:blipFill>
                    <p:spPr>
                      <a:xfrm>
                        <a:off x="1609725" y="2151063"/>
                        <a:ext cx="9309100" cy="3860800"/>
                      </a:xfrm>
                      <a:prstGeom prst="rect">
                        <a:avLst/>
                      </a:prstGeom>
                    </p:spPr>
                  </p:pic>
                </p:oleObj>
              </mc:Fallback>
            </mc:AlternateContent>
          </a:graphicData>
        </a:graphic>
      </p:graphicFrame>
    </p:spTree>
    <p:extLst>
      <p:ext uri="{BB962C8B-B14F-4D97-AF65-F5344CB8AC3E}">
        <p14:creationId xmlns:p14="http://schemas.microsoft.com/office/powerpoint/2010/main" val="3287846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A228C39A-E1F2-4B82-BD65-BC4EE836648A}"/>
              </a:ext>
            </a:extLst>
          </p:cNvPr>
          <p:cNvSpPr>
            <a:spLocks noGrp="1"/>
          </p:cNvSpPr>
          <p:nvPr>
            <p:ph type="ctrTitle"/>
          </p:nvPr>
        </p:nvSpPr>
        <p:spPr>
          <a:xfrm>
            <a:off x="1524000" y="2780678"/>
            <a:ext cx="9144000" cy="2387600"/>
          </a:xfrm>
        </p:spPr>
        <p:txBody>
          <a:bodyPr>
            <a:noAutofit/>
          </a:bodyPr>
          <a:lstStyle/>
          <a:p>
            <a:pPr algn="ctr"/>
            <a:r>
              <a:rPr lang="es-MX" sz="6000" dirty="0"/>
              <a:t>Aspectos relevantes de Ley de Ingresos de la Federación 2026</a:t>
            </a:r>
          </a:p>
        </p:txBody>
      </p:sp>
      <p:sp>
        <p:nvSpPr>
          <p:cNvPr id="5" name="Marcador de número de diapositiva 2">
            <a:extLst>
              <a:ext uri="{FF2B5EF4-FFF2-40B4-BE49-F238E27FC236}">
                <a16:creationId xmlns:a16="http://schemas.microsoft.com/office/drawing/2014/main" id="{57FDB22F-D351-D6A7-BFDE-4EA0F80B93ED}"/>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5</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8885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23552F-9C56-BDE2-DAF4-7DD45AF2F454}"/>
              </a:ext>
            </a:extLst>
          </p:cNvPr>
          <p:cNvSpPr>
            <a:spLocks noGrp="1"/>
          </p:cNvSpPr>
          <p:nvPr>
            <p:ph type="title"/>
          </p:nvPr>
        </p:nvSpPr>
        <p:spPr/>
        <p:txBody>
          <a:bodyPr/>
          <a:lstStyle/>
          <a:p>
            <a:r>
              <a:rPr lang="es-MX" dirty="0"/>
              <a:t>Ingresos a percibir</a:t>
            </a:r>
          </a:p>
        </p:txBody>
      </p:sp>
      <p:sp>
        <p:nvSpPr>
          <p:cNvPr id="3" name="Marcador de contenido 2">
            <a:extLst>
              <a:ext uri="{FF2B5EF4-FFF2-40B4-BE49-F238E27FC236}">
                <a16:creationId xmlns:a16="http://schemas.microsoft.com/office/drawing/2014/main" id="{FE529B2D-5670-036E-A223-538B67E1C7AD}"/>
              </a:ext>
            </a:extLst>
          </p:cNvPr>
          <p:cNvSpPr>
            <a:spLocks noGrp="1"/>
          </p:cNvSpPr>
          <p:nvPr>
            <p:ph idx="1"/>
          </p:nvPr>
        </p:nvSpPr>
        <p:spPr/>
        <p:txBody>
          <a:bodyPr>
            <a:normAutofit/>
          </a:bodyPr>
          <a:lstStyle/>
          <a:p>
            <a:pPr marL="0" indent="0" algn="just">
              <a:lnSpc>
                <a:spcPct val="107000"/>
              </a:lnSpc>
              <a:spcAft>
                <a:spcPts val="800"/>
              </a:spcAft>
              <a:buNone/>
            </a:pPr>
            <a:r>
              <a:rPr lang="es-MX" sz="2000" b="1" dirty="0">
                <a:latin typeface="Arial" panose="020B0604020202020204" pitchFamily="34" charset="0"/>
                <a:cs typeface="Arial" panose="020B0604020202020204" pitchFamily="34" charset="0"/>
              </a:rPr>
              <a:t>Ingresos públicos: </a:t>
            </a:r>
            <a:r>
              <a:rPr lang="es-MX" sz="2000" dirty="0">
                <a:latin typeface="Arial" panose="020B0604020202020204" pitchFamily="34" charset="0"/>
                <a:cs typeface="Arial" panose="020B0604020202020204" pitchFamily="34" charset="0"/>
              </a:rPr>
              <a:t>Se estima recaudar </a:t>
            </a:r>
            <a:r>
              <a:rPr lang="es-MX" dirty="0">
                <a:latin typeface="Arial" panose="020B0604020202020204" pitchFamily="34" charset="0"/>
                <a:cs typeface="Arial" panose="020B0604020202020204" pitchFamily="34" charset="0"/>
              </a:rPr>
              <a:t>10.19</a:t>
            </a:r>
            <a:r>
              <a:rPr lang="es-MX" sz="2000" dirty="0">
                <a:latin typeface="Arial" panose="020B0604020202020204" pitchFamily="34" charset="0"/>
                <a:cs typeface="Arial" panose="020B0604020202020204" pitchFamily="34" charset="0"/>
              </a:rPr>
              <a:t> billones de pesos, de los cuales 5.83 billones provendrán de ingresos tributarios. </a:t>
            </a:r>
          </a:p>
          <a:p>
            <a:pPr marL="0" indent="0" algn="just">
              <a:lnSpc>
                <a:spcPct val="107000"/>
              </a:lnSpc>
              <a:spcAft>
                <a:spcPts val="800"/>
              </a:spcAft>
              <a:buNone/>
            </a:pPr>
            <a:r>
              <a:rPr lang="es-MX" sz="2000" b="1" dirty="0">
                <a:latin typeface="Arial" panose="020B0604020202020204" pitchFamily="34" charset="0"/>
                <a:cs typeface="Arial" panose="020B0604020202020204" pitchFamily="34" charset="0"/>
              </a:rPr>
              <a:t>Déficit fiscal: </a:t>
            </a:r>
            <a:r>
              <a:rPr lang="es-MX" sz="2000" dirty="0">
                <a:latin typeface="Arial" panose="020B0604020202020204" pitchFamily="34" charset="0"/>
                <a:cs typeface="Arial" panose="020B0604020202020204" pitchFamily="34" charset="0"/>
              </a:rPr>
              <a:t>Se prevé bajar el déficit del 3.9% del PIB, considerado sostenible a mediano plazo, con un enfoque en mantener la deuda pública en niveles manejables​.</a:t>
            </a:r>
          </a:p>
          <a:p>
            <a:pPr algn="just">
              <a:lnSpc>
                <a:spcPct val="107000"/>
              </a:lnSpc>
              <a:spcAft>
                <a:spcPts val="800"/>
              </a:spcAft>
            </a:pPr>
            <a:endParaRPr lang="es-MX"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Marcador de número de diapositiva 3">
            <a:extLst>
              <a:ext uri="{FF2B5EF4-FFF2-40B4-BE49-F238E27FC236}">
                <a16:creationId xmlns:a16="http://schemas.microsoft.com/office/drawing/2014/main" id="{5D1827B3-179B-FABF-A6A6-CB974B52CDF0}"/>
              </a:ext>
            </a:extLst>
          </p:cNvPr>
          <p:cNvSpPr>
            <a:spLocks noGrp="1"/>
          </p:cNvSpPr>
          <p:nvPr>
            <p:ph type="sldNum" sz="quarter" idx="12"/>
          </p:nvPr>
        </p:nvSpPr>
        <p:spPr>
          <a:xfrm>
            <a:off x="0" y="6568226"/>
            <a:ext cx="464024" cy="329052"/>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6</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0220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FDDD35-3005-9C3D-2B53-6F0431F302E4}"/>
              </a:ext>
            </a:extLst>
          </p:cNvPr>
          <p:cNvSpPr>
            <a:spLocks noGrp="1"/>
          </p:cNvSpPr>
          <p:nvPr>
            <p:ph type="title"/>
          </p:nvPr>
        </p:nvSpPr>
        <p:spPr>
          <a:xfrm>
            <a:off x="685801" y="1054394"/>
            <a:ext cx="10396882" cy="835762"/>
          </a:xfrm>
        </p:spPr>
        <p:txBody>
          <a:bodyPr>
            <a:normAutofit/>
          </a:bodyPr>
          <a:lstStyle/>
          <a:p>
            <a:r>
              <a:rPr lang="es-MX" sz="4000" dirty="0"/>
              <a:t>Comparativo de ingresos  tributarios</a:t>
            </a:r>
          </a:p>
        </p:txBody>
      </p:sp>
      <p:sp>
        <p:nvSpPr>
          <p:cNvPr id="3" name="Slide Number Placeholder 1">
            <a:extLst>
              <a:ext uri="{FF2B5EF4-FFF2-40B4-BE49-F238E27FC236}">
                <a16:creationId xmlns:a16="http://schemas.microsoft.com/office/drawing/2014/main" id="{EAE64947-37D0-7453-4ACB-6DF1C4ED3226}"/>
              </a:ext>
            </a:extLst>
          </p:cNvPr>
          <p:cNvSpPr>
            <a:spLocks noGrp="1" noChangeArrowheads="1"/>
          </p:cNvSpPr>
          <p:nvPr>
            <p:ph type="sldNum" sz="quarter" idx="12"/>
          </p:nvPr>
        </p:nvSpPr>
        <p:spPr>
          <a:xfrm>
            <a:off x="0" y="6542841"/>
            <a:ext cx="399245" cy="328410"/>
          </a:xfrm>
          <a:solidFill>
            <a:schemeClr val="bg1"/>
          </a:solidFill>
          <a:ln/>
        </p:spPr>
        <p:txBody>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fld id="{267FD314-FCF9-4D65-AF41-77EE55377313}" type="slidenum">
              <a:rPr lang="es-MX" altLang="en-US" sz="1400" b="1"/>
              <a:pPr algn="ctr">
                <a:spcBef>
                  <a:spcPct val="0"/>
                </a:spcBef>
                <a:buFontTx/>
                <a:buNone/>
              </a:pPr>
              <a:t>7</a:t>
            </a:fld>
            <a:endParaRPr lang="es-MX" altLang="en-US" sz="1400" b="1" dirty="0"/>
          </a:p>
        </p:txBody>
      </p:sp>
      <p:sp>
        <p:nvSpPr>
          <p:cNvPr id="6" name="Rectangle 4">
            <a:extLst>
              <a:ext uri="{FF2B5EF4-FFF2-40B4-BE49-F238E27FC236}">
                <a16:creationId xmlns:a16="http://schemas.microsoft.com/office/drawing/2014/main" id="{BC80084C-834F-2102-3798-06285E3E2E3A}"/>
              </a:ext>
            </a:extLst>
          </p:cNvPr>
          <p:cNvSpPr>
            <a:spLocks noChangeArrowheads="1"/>
          </p:cNvSpPr>
          <p:nvPr/>
        </p:nvSpPr>
        <p:spPr bwMode="auto">
          <a:xfrm>
            <a:off x="2655417" y="229963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MX"/>
          </a:p>
        </p:txBody>
      </p:sp>
      <p:graphicFrame>
        <p:nvGraphicFramePr>
          <p:cNvPr id="7" name="Objeto 6">
            <a:extLst>
              <a:ext uri="{FF2B5EF4-FFF2-40B4-BE49-F238E27FC236}">
                <a16:creationId xmlns:a16="http://schemas.microsoft.com/office/drawing/2014/main" id="{D953DE5C-FBA4-86E8-D225-0CBFB3E4D5B5}"/>
              </a:ext>
            </a:extLst>
          </p:cNvPr>
          <p:cNvGraphicFramePr>
            <a:graphicFrameLocks noChangeAspect="1"/>
          </p:cNvGraphicFramePr>
          <p:nvPr/>
        </p:nvGraphicFramePr>
        <p:xfrm>
          <a:off x="1170432" y="2203196"/>
          <a:ext cx="8919450" cy="3929147"/>
        </p:xfrm>
        <a:graphic>
          <a:graphicData uri="http://schemas.openxmlformats.org/presentationml/2006/ole">
            <mc:AlternateContent xmlns:mc="http://schemas.openxmlformats.org/markup-compatibility/2006">
              <mc:Choice xmlns:v="urn:schemas-microsoft-com:vml" Requires="v">
                <p:oleObj name="Worksheet" r:id="rId2" imgW="5765817" imgH="2603487" progId="Excel.Sheet.12">
                  <p:embed/>
                </p:oleObj>
              </mc:Choice>
              <mc:Fallback>
                <p:oleObj name="Worksheet" r:id="rId2" imgW="5765817" imgH="2603487" progId="Excel.Sheet.12">
                  <p:embed/>
                  <p:pic>
                    <p:nvPicPr>
                      <p:cNvPr id="7" name="Objeto 6">
                        <a:extLst>
                          <a:ext uri="{FF2B5EF4-FFF2-40B4-BE49-F238E27FC236}">
                            <a16:creationId xmlns:a16="http://schemas.microsoft.com/office/drawing/2014/main" id="{D953DE5C-FBA4-86E8-D225-0CBFB3E4D5B5}"/>
                          </a:ext>
                        </a:extLst>
                      </p:cNvPr>
                      <p:cNvPicPr>
                        <a:picLocks noChangeAspect="1" noChangeArrowheads="1"/>
                      </p:cNvPicPr>
                      <p:nvPr/>
                    </p:nvPicPr>
                    <p:blipFill>
                      <a:blip r:embed="rId3"/>
                      <a:srcRect/>
                      <a:stretch>
                        <a:fillRect/>
                      </a:stretch>
                    </p:blipFill>
                    <p:spPr bwMode="auto">
                      <a:xfrm>
                        <a:off x="1170432" y="2203196"/>
                        <a:ext cx="8919450" cy="3929147"/>
                      </a:xfrm>
                      <a:prstGeom prst="rect">
                        <a:avLst/>
                      </a:prstGeom>
                      <a:noFill/>
                    </p:spPr>
                  </p:pic>
                </p:oleObj>
              </mc:Fallback>
            </mc:AlternateContent>
          </a:graphicData>
        </a:graphic>
      </p:graphicFrame>
    </p:spTree>
    <p:extLst>
      <p:ext uri="{BB962C8B-B14F-4D97-AF65-F5344CB8AC3E}">
        <p14:creationId xmlns:p14="http://schemas.microsoft.com/office/powerpoint/2010/main" val="1449034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F720FF-238F-4865-2649-9F0001A45AEA}"/>
              </a:ext>
            </a:extLst>
          </p:cNvPr>
          <p:cNvSpPr>
            <a:spLocks noGrp="1"/>
          </p:cNvSpPr>
          <p:nvPr>
            <p:ph type="title"/>
          </p:nvPr>
        </p:nvSpPr>
        <p:spPr/>
        <p:txBody>
          <a:bodyPr/>
          <a:lstStyle/>
          <a:p>
            <a:r>
              <a:rPr lang="es-MX" dirty="0"/>
              <a:t>No incremento de Impuestos</a:t>
            </a:r>
          </a:p>
        </p:txBody>
      </p:sp>
      <p:sp>
        <p:nvSpPr>
          <p:cNvPr id="3" name="Marcador de contenido 2">
            <a:extLst>
              <a:ext uri="{FF2B5EF4-FFF2-40B4-BE49-F238E27FC236}">
                <a16:creationId xmlns:a16="http://schemas.microsoft.com/office/drawing/2014/main" id="{ABEEDAB5-88E6-49A9-004F-6E94C1F1C9C9}"/>
              </a:ext>
            </a:extLst>
          </p:cNvPr>
          <p:cNvSpPr>
            <a:spLocks noGrp="1"/>
          </p:cNvSpPr>
          <p:nvPr>
            <p:ph idx="1"/>
          </p:nvPr>
        </p:nvSpPr>
        <p:spPr/>
        <p:txBody>
          <a:bodyPr>
            <a:normAutofit/>
          </a:bodyPr>
          <a:lstStyle/>
          <a:p>
            <a:pPr algn="just"/>
            <a:r>
              <a:rPr lang="es-MX" sz="2400" dirty="0">
                <a:effectLst/>
                <a:latin typeface="Arial" panose="020B0604020202020204" pitchFamily="34" charset="0"/>
                <a:ea typeface="Calibri" panose="020F0502020204030204" pitchFamily="34" charset="0"/>
              </a:rPr>
              <a:t>Nuevamente no se harán incrementos en los impuestos ni modificaciones a las leyes fiscales más relevantes. Se ha decidido mantener inalteradas las disposiciones del Impuesto Sobre la Renta (ISR), el Impuesto al Valor Agregado (IVA), el Impuesto Especial sobre Producción y Servicios (IEPS), así como la Ley Federal de Derechos.</a:t>
            </a:r>
            <a:endParaRPr lang="es-MX" sz="3600" dirty="0"/>
          </a:p>
        </p:txBody>
      </p:sp>
      <p:sp>
        <p:nvSpPr>
          <p:cNvPr id="4" name="Marcador de número de diapositiva 3">
            <a:extLst>
              <a:ext uri="{FF2B5EF4-FFF2-40B4-BE49-F238E27FC236}">
                <a16:creationId xmlns:a16="http://schemas.microsoft.com/office/drawing/2014/main" id="{8BFF2D76-3D5A-4C4F-BF85-4D4440EB6C6C}"/>
              </a:ext>
            </a:extLst>
          </p:cNvPr>
          <p:cNvSpPr>
            <a:spLocks noGrp="1"/>
          </p:cNvSpPr>
          <p:nvPr>
            <p:ph type="sldNum" sz="quarter" idx="12"/>
          </p:nvPr>
        </p:nvSpPr>
        <p:spPr>
          <a:xfrm>
            <a:off x="0" y="6568226"/>
            <a:ext cx="464024" cy="329052"/>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8</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7347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D6A6DF-BC75-676F-B494-B21D06FFFC8E}"/>
              </a:ext>
            </a:extLst>
          </p:cNvPr>
          <p:cNvSpPr>
            <a:spLocks noGrp="1"/>
          </p:cNvSpPr>
          <p:nvPr>
            <p:ph type="title"/>
          </p:nvPr>
        </p:nvSpPr>
        <p:spPr/>
        <p:txBody>
          <a:bodyPr/>
          <a:lstStyle/>
          <a:p>
            <a:r>
              <a:rPr lang="es-MX" dirty="0"/>
              <a:t>Panorama de fiscalización</a:t>
            </a:r>
          </a:p>
        </p:txBody>
      </p:sp>
      <p:sp>
        <p:nvSpPr>
          <p:cNvPr id="3" name="Marcador de contenido 2">
            <a:extLst>
              <a:ext uri="{FF2B5EF4-FFF2-40B4-BE49-F238E27FC236}">
                <a16:creationId xmlns:a16="http://schemas.microsoft.com/office/drawing/2014/main" id="{5E224894-B315-3E15-F1B1-A53FD4BFDCB0}"/>
              </a:ext>
            </a:extLst>
          </p:cNvPr>
          <p:cNvSpPr>
            <a:spLocks noGrp="1"/>
          </p:cNvSpPr>
          <p:nvPr>
            <p:ph idx="1"/>
          </p:nvPr>
        </p:nvSpPr>
        <p:spPr/>
        <p:txBody>
          <a:bodyPr>
            <a:normAutofit/>
          </a:bodyPr>
          <a:lstStyle/>
          <a:p>
            <a:pPr algn="just"/>
            <a:r>
              <a:rPr lang="es-MX" sz="3200" dirty="0">
                <a:latin typeface="Arial" panose="020B0604020202020204" pitchFamily="34" charset="0"/>
                <a:ea typeface="Calibri" panose="020F0502020204030204" pitchFamily="34" charset="0"/>
              </a:rPr>
              <a:t>E</a:t>
            </a:r>
            <a:r>
              <a:rPr lang="es-MX" sz="2000" dirty="0">
                <a:effectLst/>
                <a:latin typeface="Arial" panose="020B0604020202020204" pitchFamily="34" charset="0"/>
                <a:ea typeface="Calibri" panose="020F0502020204030204" pitchFamily="34" charset="0"/>
              </a:rPr>
              <a:t>s importante comentar que todos los aspectos que aquí comete, tendrán un efecto en el incremento de la fiscalización a los contribuyentes cautivos para lo cual el SAT llevara acabo el ejercicio de las facultades de comprobación y gestión conferidas por el Código fiscal de la Federación, siendo actualmente la mas utilizada el programa de vigilancia profunda y los correos con invitaciones a corregir inconsistencias y a fin de incentivar el correcto cumplimiento de las obligaciones fiscales de los contribuyentes y siempre recordando que si no atiendo la autoridad puede hacer la restricción y cancelación del certificado de sello digital bajo la opción de contribuyentes incumplidos.</a:t>
            </a:r>
            <a:endParaRPr lang="es-MX" sz="3200" dirty="0"/>
          </a:p>
        </p:txBody>
      </p:sp>
      <p:sp>
        <p:nvSpPr>
          <p:cNvPr id="4" name="Marcador de número de diapositiva 3">
            <a:extLst>
              <a:ext uri="{FF2B5EF4-FFF2-40B4-BE49-F238E27FC236}">
                <a16:creationId xmlns:a16="http://schemas.microsoft.com/office/drawing/2014/main" id="{9FE1C3BF-8B74-2B9D-9782-B958D6AB80D8}"/>
              </a:ext>
            </a:extLst>
          </p:cNvPr>
          <p:cNvSpPr>
            <a:spLocks noGrp="1"/>
          </p:cNvSpPr>
          <p:nvPr>
            <p:ph type="sldNum" sz="quarter" idx="12"/>
          </p:nvPr>
        </p:nvSpPr>
        <p:spPr>
          <a:xfrm>
            <a:off x="0" y="6568226"/>
            <a:ext cx="464024" cy="329052"/>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9</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6504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5">
            <a:extLst>
              <a:ext uri="{FF2B5EF4-FFF2-40B4-BE49-F238E27FC236}">
                <a16:creationId xmlns:a16="http://schemas.microsoft.com/office/drawing/2014/main" id="{23E78005-844A-695D-BD0F-ECFBEC243CAF}"/>
              </a:ext>
            </a:extLst>
          </p:cNvPr>
          <p:cNvPicPr>
            <a:picLocks noGrp="1" noChangeAspect="1"/>
          </p:cNvPicPr>
          <p:nvPr>
            <p:ph idx="1"/>
          </p:nvPr>
        </p:nvPicPr>
        <p:blipFill>
          <a:blip r:embed="rId2"/>
          <a:srcRect b="9454"/>
          <a:stretch>
            <a:fillRect/>
          </a:stretch>
        </p:blipFill>
        <p:spPr>
          <a:xfrm>
            <a:off x="907085" y="95099"/>
            <a:ext cx="10080345" cy="6517842"/>
          </a:xfrm>
          <a:prstGeom prst="rect">
            <a:avLst/>
          </a:prstGeom>
        </p:spPr>
      </p:pic>
      <p:sp>
        <p:nvSpPr>
          <p:cNvPr id="3" name="Marcador de número de diapositiva 2">
            <a:extLst>
              <a:ext uri="{FF2B5EF4-FFF2-40B4-BE49-F238E27FC236}">
                <a16:creationId xmlns:a16="http://schemas.microsoft.com/office/drawing/2014/main" id="{6A88870C-6077-A195-E493-B4205F8F6D6B}"/>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10</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2766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2799BC-F446-555D-BAE9-70BC1C79AB33}"/>
              </a:ext>
            </a:extLst>
          </p:cNvPr>
          <p:cNvSpPr>
            <a:spLocks noGrp="1"/>
          </p:cNvSpPr>
          <p:nvPr>
            <p:ph type="title"/>
          </p:nvPr>
        </p:nvSpPr>
        <p:spPr/>
        <p:txBody>
          <a:bodyPr/>
          <a:lstStyle/>
          <a:p>
            <a:r>
              <a:rPr lang="es-MX" dirty="0"/>
              <a:t>Política de endeudamiento (art. 2)</a:t>
            </a:r>
          </a:p>
        </p:txBody>
      </p:sp>
      <p:sp>
        <p:nvSpPr>
          <p:cNvPr id="3" name="Marcador de contenido 2">
            <a:extLst>
              <a:ext uri="{FF2B5EF4-FFF2-40B4-BE49-F238E27FC236}">
                <a16:creationId xmlns:a16="http://schemas.microsoft.com/office/drawing/2014/main" id="{ABF75C3F-761B-9184-ACDB-87DC885CBF4E}"/>
              </a:ext>
            </a:extLst>
          </p:cNvPr>
          <p:cNvSpPr>
            <a:spLocks noGrp="1"/>
          </p:cNvSpPr>
          <p:nvPr>
            <p:ph idx="1"/>
          </p:nvPr>
        </p:nvSpPr>
        <p:spPr/>
        <p:txBody>
          <a:bodyPr>
            <a:normAutofit/>
          </a:bodyPr>
          <a:lstStyle/>
          <a:p>
            <a:pPr algn="just"/>
            <a:r>
              <a:rPr lang="es-MX" sz="2400" dirty="0"/>
              <a:t>En la Ley de Ingresos se autoriza contratar y ejercer créditos por un monto de endeudamiento neto interno hasta por 1 billón 780 mil millones de pesos, y un endeudamiento externo de hasta  15 mil 500 millones de dólares.</a:t>
            </a:r>
          </a:p>
          <a:p>
            <a:pPr marL="0" indent="0" algn="just">
              <a:buNone/>
            </a:pPr>
            <a:endParaRPr lang="es-MX" sz="2400" dirty="0"/>
          </a:p>
          <a:p>
            <a:pPr algn="just"/>
            <a:r>
              <a:rPr lang="es-MX" sz="2400" dirty="0"/>
              <a:t>La política de endeudamiento continuará en apego a lo autorizado por el Congreso de la Unión y tendrá como principal instrumento los bonos soberanos; el gobierno federal privilegiará la adquisición de endeudamiento interno en el mercado local a través de instrumentos a tasa fija.</a:t>
            </a:r>
          </a:p>
          <a:p>
            <a:pPr algn="just"/>
            <a:endParaRPr lang="es-MX" sz="2400" dirty="0"/>
          </a:p>
        </p:txBody>
      </p:sp>
      <p:sp>
        <p:nvSpPr>
          <p:cNvPr id="4" name="Marcador de número de diapositiva 3"/>
          <p:cNvSpPr>
            <a:spLocks noGrp="1"/>
          </p:cNvSpPr>
          <p:nvPr>
            <p:ph type="sldNum" sz="quarter" idx="12"/>
          </p:nvPr>
        </p:nvSpPr>
        <p:spPr>
          <a:xfrm>
            <a:off x="0" y="6504456"/>
            <a:ext cx="469006" cy="353544"/>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11</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0701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19DE6807-81D7-40BA-9C21-A65E9B63C4F8}"/>
              </a:ext>
            </a:extLst>
          </p:cNvPr>
          <p:cNvSpPr>
            <a:spLocks noGrp="1"/>
          </p:cNvSpPr>
          <p:nvPr>
            <p:ph type="title"/>
          </p:nvPr>
        </p:nvSpPr>
        <p:spPr>
          <a:xfrm>
            <a:off x="609600" y="1068945"/>
            <a:ext cx="10607899" cy="631065"/>
          </a:xfrm>
        </p:spPr>
        <p:txBody>
          <a:bodyPr>
            <a:normAutofit fontScale="90000"/>
          </a:bodyPr>
          <a:lstStyle/>
          <a:p>
            <a:r>
              <a:rPr lang="es-MX" b="1" dirty="0"/>
              <a:t>Tasa de recargos (art. 11)</a:t>
            </a:r>
          </a:p>
        </p:txBody>
      </p:sp>
      <p:sp>
        <p:nvSpPr>
          <p:cNvPr id="5" name="Marcador de contenido 4">
            <a:extLst>
              <a:ext uri="{FF2B5EF4-FFF2-40B4-BE49-F238E27FC236}">
                <a16:creationId xmlns:a16="http://schemas.microsoft.com/office/drawing/2014/main" id="{877F9B83-BCD9-4791-B8CF-7C6F001C6A5F}"/>
              </a:ext>
            </a:extLst>
          </p:cNvPr>
          <p:cNvSpPr>
            <a:spLocks noGrp="1"/>
          </p:cNvSpPr>
          <p:nvPr>
            <p:ph idx="1"/>
          </p:nvPr>
        </p:nvSpPr>
        <p:spPr>
          <a:xfrm>
            <a:off x="609600" y="1880315"/>
            <a:ext cx="10878355" cy="4336000"/>
          </a:xfrm>
        </p:spPr>
        <p:txBody>
          <a:bodyPr>
            <a:normAutofit/>
          </a:bodyPr>
          <a:lstStyle/>
          <a:p>
            <a:pPr marL="609600" indent="-609600" algn="just"/>
            <a:r>
              <a:rPr lang="es-MX" sz="2400" dirty="0">
                <a:latin typeface="Arial" panose="020B0604020202020204" pitchFamily="34" charset="0"/>
                <a:ea typeface="Times New Roman" charset="0"/>
                <a:cs typeface="Arial" panose="020B0604020202020204" pitchFamily="34" charset="0"/>
              </a:rPr>
              <a:t>1.- </a:t>
            </a:r>
            <a:r>
              <a:rPr lang="es-MX" sz="2400" b="1" u="sng" dirty="0">
                <a:latin typeface="Arial" panose="020B0604020202020204" pitchFamily="34" charset="0"/>
                <a:ea typeface="Times New Roman" charset="0"/>
                <a:cs typeface="Arial" panose="020B0604020202020204" pitchFamily="34" charset="0"/>
              </a:rPr>
              <a:t>1.38 %</a:t>
            </a:r>
            <a:r>
              <a:rPr lang="es-MX" sz="2400" dirty="0">
                <a:latin typeface="Arial" panose="020B0604020202020204" pitchFamily="34" charset="0"/>
                <a:ea typeface="Times New Roman" charset="0"/>
                <a:cs typeface="Arial" panose="020B0604020202020204" pitchFamily="34" charset="0"/>
              </a:rPr>
              <a:t> mensual para prórroga.</a:t>
            </a:r>
            <a:endParaRPr lang="es-MX" sz="2400" b="1" dirty="0">
              <a:latin typeface="Arial" panose="020B0604020202020204" pitchFamily="34" charset="0"/>
              <a:ea typeface="Times New Roman" charset="0"/>
              <a:cs typeface="Arial" panose="020B0604020202020204" pitchFamily="34" charset="0"/>
            </a:endParaRPr>
          </a:p>
          <a:p>
            <a:pPr marL="0" indent="0" algn="just">
              <a:buNone/>
            </a:pPr>
            <a:endParaRPr lang="es-MX" sz="2400" b="1" dirty="0">
              <a:latin typeface="Arial" panose="020B0604020202020204" pitchFamily="34" charset="0"/>
              <a:ea typeface="Times New Roman" charset="0"/>
              <a:cs typeface="Arial" panose="020B0604020202020204" pitchFamily="34" charset="0"/>
            </a:endParaRPr>
          </a:p>
          <a:p>
            <a:pPr marL="0" indent="0" algn="just">
              <a:buNone/>
            </a:pPr>
            <a:r>
              <a:rPr lang="es-MX" sz="2400" dirty="0">
                <a:latin typeface="Arial" panose="020B0604020202020204" pitchFamily="34" charset="0"/>
                <a:ea typeface="Times New Roman" charset="0"/>
                <a:cs typeface="Arial" panose="020B0604020202020204" pitchFamily="34" charset="0"/>
              </a:rPr>
              <a:t>Este incremento representa un incremento del 0.40%</a:t>
            </a:r>
          </a:p>
          <a:p>
            <a:pPr marL="0" indent="0" algn="just">
              <a:buNone/>
            </a:pPr>
            <a:r>
              <a:rPr lang="es-MX" sz="2400" kern="100" dirty="0">
                <a:latin typeface="Arial" panose="020B0604020202020204" pitchFamily="34" charset="0"/>
                <a:ea typeface="Calibri" panose="020F0502020204030204" pitchFamily="34" charset="0"/>
                <a:cs typeface="Arial" panose="020B0604020202020204" pitchFamily="34" charset="0"/>
              </a:rPr>
              <a:t>En lo que respecta a la tasa de recargos que pagaremos en el caso de efectuar el pago fuera de plazo de contribuciones la tasa de recargos para cada uno de los meses de mora será la que resulte de incrementar en 50% a la que se fija en este artículo, dando como resultado el 2.07%</a:t>
            </a:r>
          </a:p>
        </p:txBody>
      </p:sp>
      <p:sp>
        <p:nvSpPr>
          <p:cNvPr id="2" name="Marcador de número de diapositiva 1"/>
          <p:cNvSpPr>
            <a:spLocks noGrp="1"/>
          </p:cNvSpPr>
          <p:nvPr>
            <p:ph type="sldNum" sz="quarter" idx="12"/>
          </p:nvPr>
        </p:nvSpPr>
        <p:spPr>
          <a:xfrm>
            <a:off x="0" y="6529722"/>
            <a:ext cx="457915" cy="328278"/>
          </a:xfrm>
          <a:solidFill>
            <a:schemeClr val="bg1"/>
          </a:solidFill>
        </p:spPr>
        <p:txBody>
          <a:bodyPr/>
          <a:lstStyle/>
          <a:p>
            <a:pPr algn="ctr">
              <a:defRPr/>
            </a:pPr>
            <a:fld id="{A226DB6A-A834-46DB-B28A-F8759A5151DF}" type="slidenum">
              <a:rPr lang="es-MX" altLang="en-US" sz="1400" b="1" smtClean="0">
                <a:latin typeface="Arial" panose="020B0604020202020204" pitchFamily="34" charset="0"/>
                <a:cs typeface="Arial" panose="020B0604020202020204" pitchFamily="34" charset="0"/>
              </a:rPr>
              <a:pPr algn="ctr">
                <a:defRPr/>
              </a:pPr>
              <a:t>12</a:t>
            </a:fld>
            <a:endParaRPr lang="es-MX" altLang="en-U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6840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E2E0D-89CA-9452-2EBA-05DA306C953D}"/>
            </a:ext>
          </a:extLst>
        </p:cNvPr>
        <p:cNvGrpSpPr/>
        <p:nvPr/>
      </p:nvGrpSpPr>
      <p:grpSpPr>
        <a:xfrm>
          <a:off x="0" y="0"/>
          <a:ext cx="0" cy="0"/>
          <a:chOff x="0" y="0"/>
          <a:chExt cx="0" cy="0"/>
        </a:xfrm>
      </p:grpSpPr>
      <p:sp>
        <p:nvSpPr>
          <p:cNvPr id="4" name="Título 3">
            <a:extLst>
              <a:ext uri="{FF2B5EF4-FFF2-40B4-BE49-F238E27FC236}">
                <a16:creationId xmlns:a16="http://schemas.microsoft.com/office/drawing/2014/main" id="{EFBFC6A0-254F-5A86-3208-1661F56E6EA4}"/>
              </a:ext>
            </a:extLst>
          </p:cNvPr>
          <p:cNvSpPr>
            <a:spLocks noGrp="1"/>
          </p:cNvSpPr>
          <p:nvPr>
            <p:ph type="title"/>
          </p:nvPr>
        </p:nvSpPr>
        <p:spPr>
          <a:xfrm>
            <a:off x="609600" y="1068945"/>
            <a:ext cx="10607899" cy="631065"/>
          </a:xfrm>
        </p:spPr>
        <p:txBody>
          <a:bodyPr>
            <a:normAutofit fontScale="90000"/>
          </a:bodyPr>
          <a:lstStyle/>
          <a:p>
            <a:r>
              <a:rPr lang="es-MX" b="1" dirty="0"/>
              <a:t>Tasa de recargos (art. 11)</a:t>
            </a:r>
          </a:p>
        </p:txBody>
      </p:sp>
      <p:sp>
        <p:nvSpPr>
          <p:cNvPr id="5" name="Marcador de contenido 4">
            <a:extLst>
              <a:ext uri="{FF2B5EF4-FFF2-40B4-BE49-F238E27FC236}">
                <a16:creationId xmlns:a16="http://schemas.microsoft.com/office/drawing/2014/main" id="{B7D05EC7-F9C7-9861-25FD-C8B90A65EC55}"/>
              </a:ext>
            </a:extLst>
          </p:cNvPr>
          <p:cNvSpPr>
            <a:spLocks noGrp="1"/>
          </p:cNvSpPr>
          <p:nvPr>
            <p:ph idx="1"/>
          </p:nvPr>
        </p:nvSpPr>
        <p:spPr>
          <a:xfrm>
            <a:off x="609600" y="1880315"/>
            <a:ext cx="10878355" cy="4336000"/>
          </a:xfrm>
        </p:spPr>
        <p:txBody>
          <a:bodyPr>
            <a:normAutofit/>
          </a:bodyPr>
          <a:lstStyle/>
          <a:p>
            <a:pPr marL="0" indent="0" algn="just">
              <a:buNone/>
            </a:pPr>
            <a:r>
              <a:rPr lang="es-MX" sz="2000" b="1" dirty="0">
                <a:latin typeface="Arial" panose="020B0604020202020204" pitchFamily="34" charset="0"/>
                <a:ea typeface="Times New Roman" charset="0"/>
                <a:cs typeface="Arial" panose="020B0604020202020204" pitchFamily="34" charset="0"/>
              </a:rPr>
              <a:t>2.- </a:t>
            </a:r>
            <a:r>
              <a:rPr lang="es-MX" sz="2000" dirty="0">
                <a:latin typeface="Arial" panose="020B0604020202020204" pitchFamily="34" charset="0"/>
                <a:ea typeface="Times New Roman" charset="0"/>
                <a:cs typeface="Arial" panose="020B0604020202020204" pitchFamily="34" charset="0"/>
              </a:rPr>
              <a:t>En caso de autorización para pago en parcialidades o diferido</a:t>
            </a:r>
            <a:r>
              <a:rPr lang="es-MX" sz="2000" dirty="0">
                <a:solidFill>
                  <a:srgbClr val="2B2BAB"/>
                </a:solidFill>
                <a:latin typeface="Arial" panose="020B0604020202020204" pitchFamily="34" charset="0"/>
                <a:ea typeface="Times New Roman" charset="0"/>
                <a:cs typeface="Arial" panose="020B0604020202020204" pitchFamily="34" charset="0"/>
              </a:rPr>
              <a:t>:</a:t>
            </a:r>
          </a:p>
          <a:p>
            <a:pPr marL="609600" indent="-609600" algn="just"/>
            <a:endParaRPr lang="es-MX" sz="2000" dirty="0">
              <a:solidFill>
                <a:srgbClr val="2B2BAB"/>
              </a:solidFill>
              <a:latin typeface="Arial" panose="020B0604020202020204" pitchFamily="34" charset="0"/>
              <a:ea typeface="Times New Roman" charset="0"/>
              <a:cs typeface="Arial" panose="020B0604020202020204" pitchFamily="34" charset="0"/>
            </a:endParaRPr>
          </a:p>
          <a:p>
            <a:pPr marL="354013" indent="-354013" algn="just" eaLnBrk="0" hangingPunct="0">
              <a:lnSpc>
                <a:spcPct val="85000"/>
              </a:lnSpc>
              <a:spcBef>
                <a:spcPct val="50000"/>
              </a:spcBef>
              <a:buClr>
                <a:srgbClr val="00008F"/>
              </a:buClr>
              <a:buSzPct val="100000"/>
              <a:buFont typeface="Wingdings" charset="2"/>
              <a:buChar char="Ø"/>
            </a:pPr>
            <a:r>
              <a:rPr lang="es-MX" sz="2000" dirty="0">
                <a:latin typeface="Arial" panose="020B0604020202020204" pitchFamily="34" charset="0"/>
                <a:ea typeface="Times New Roman" charset="0"/>
                <a:cs typeface="Arial" panose="020B0604020202020204" pitchFamily="34" charset="0"/>
              </a:rPr>
              <a:t>1.42% mensual para pago en parcialidades y hasta en 12 meses.</a:t>
            </a:r>
          </a:p>
          <a:p>
            <a:pPr marL="354013" indent="-354013" algn="just" eaLnBrk="0" hangingPunct="0">
              <a:lnSpc>
                <a:spcPct val="85000"/>
              </a:lnSpc>
              <a:spcBef>
                <a:spcPct val="50000"/>
              </a:spcBef>
              <a:buClr>
                <a:srgbClr val="00008F"/>
              </a:buClr>
              <a:buSzPct val="100000"/>
              <a:buFont typeface="Wingdings" charset="2"/>
              <a:buChar char="Ø"/>
            </a:pPr>
            <a:r>
              <a:rPr lang="es-MX" sz="2000" dirty="0">
                <a:latin typeface="Arial" panose="020B0604020202020204" pitchFamily="34" charset="0"/>
                <a:ea typeface="Times New Roman" charset="0"/>
                <a:cs typeface="Arial" panose="020B0604020202020204" pitchFamily="34" charset="0"/>
              </a:rPr>
              <a:t>1.63% mensual para pagos en parcialidades de más de 12 y hasta de 24 meses.</a:t>
            </a:r>
          </a:p>
          <a:p>
            <a:pPr marL="354013" indent="-354013" algn="just" eaLnBrk="0" hangingPunct="0">
              <a:lnSpc>
                <a:spcPct val="85000"/>
              </a:lnSpc>
              <a:spcBef>
                <a:spcPct val="50000"/>
              </a:spcBef>
              <a:buClr>
                <a:srgbClr val="00008F"/>
              </a:buClr>
              <a:buSzPct val="100000"/>
              <a:buFont typeface="Wingdings" charset="2"/>
              <a:buChar char="Ø"/>
            </a:pPr>
            <a:r>
              <a:rPr lang="es-MX" sz="2000" dirty="0">
                <a:latin typeface="Arial" panose="020B0604020202020204" pitchFamily="34" charset="0"/>
                <a:ea typeface="Times New Roman" charset="0"/>
                <a:cs typeface="Arial" panose="020B0604020202020204" pitchFamily="34" charset="0"/>
              </a:rPr>
              <a:t>1.97% mensual por pago a plazos superiores a 24 meses, así como tratándose de pagos </a:t>
            </a:r>
            <a:r>
              <a:rPr lang="es-MX" sz="2000" b="1" u="sng" dirty="0">
                <a:latin typeface="Arial" panose="020B0604020202020204" pitchFamily="34" charset="0"/>
                <a:ea typeface="Times New Roman" charset="0"/>
                <a:cs typeface="Arial" panose="020B0604020202020204" pitchFamily="34" charset="0"/>
              </a:rPr>
              <a:t>a plazo diferido.</a:t>
            </a:r>
          </a:p>
          <a:p>
            <a:pPr algn="just" eaLnBrk="0" hangingPunct="0">
              <a:lnSpc>
                <a:spcPct val="85000"/>
              </a:lnSpc>
              <a:spcBef>
                <a:spcPct val="50000"/>
              </a:spcBef>
              <a:buClr>
                <a:srgbClr val="00008F"/>
              </a:buClr>
              <a:buSzPct val="100000"/>
            </a:pPr>
            <a:endParaRPr lang="es-MX" sz="2000" dirty="0">
              <a:latin typeface="Arial" panose="020B0604020202020204" pitchFamily="34" charset="0"/>
              <a:ea typeface="Times New Roman" charset="0"/>
              <a:cs typeface="Arial" panose="020B0604020202020204" pitchFamily="34" charset="0"/>
            </a:endParaRPr>
          </a:p>
          <a:p>
            <a:pPr algn="just" eaLnBrk="0" hangingPunct="0">
              <a:lnSpc>
                <a:spcPct val="85000"/>
              </a:lnSpc>
              <a:spcBef>
                <a:spcPct val="50000"/>
              </a:spcBef>
              <a:buClr>
                <a:srgbClr val="00008F"/>
              </a:buClr>
              <a:buSzPct val="100000"/>
            </a:pPr>
            <a:r>
              <a:rPr lang="es-MX" sz="2000" b="1" dirty="0">
                <a:latin typeface="Arial" panose="020B0604020202020204" pitchFamily="34" charset="0"/>
                <a:ea typeface="Times New Roman" charset="0"/>
                <a:cs typeface="Arial" panose="020B0604020202020204" pitchFamily="34" charset="0"/>
              </a:rPr>
              <a:t>Nota:</a:t>
            </a:r>
            <a:r>
              <a:rPr lang="es-MX" sz="2000" dirty="0">
                <a:latin typeface="Arial" panose="020B0604020202020204" pitchFamily="34" charset="0"/>
                <a:ea typeface="Times New Roman" charset="0"/>
                <a:cs typeface="Arial" panose="020B0604020202020204" pitchFamily="34" charset="0"/>
              </a:rPr>
              <a:t> Las tasas de recargos para pago en parcialidades </a:t>
            </a:r>
            <a:r>
              <a:rPr lang="es-MX" sz="2000" dirty="0" err="1">
                <a:latin typeface="Arial" panose="020B0604020202020204" pitchFamily="34" charset="0"/>
                <a:ea typeface="Times New Roman" charset="0"/>
                <a:cs typeface="Arial" panose="020B0604020202020204" pitchFamily="34" charset="0"/>
              </a:rPr>
              <a:t>ó</a:t>
            </a:r>
            <a:r>
              <a:rPr lang="es-MX" sz="2000" dirty="0">
                <a:latin typeface="Arial" panose="020B0604020202020204" pitchFamily="34" charset="0"/>
                <a:ea typeface="Times New Roman" charset="0"/>
                <a:cs typeface="Arial" panose="020B0604020202020204" pitchFamily="34" charset="0"/>
              </a:rPr>
              <a:t> diferido incluyen la actualización.</a:t>
            </a:r>
          </a:p>
        </p:txBody>
      </p:sp>
      <p:sp>
        <p:nvSpPr>
          <p:cNvPr id="2" name="Marcador de número de diapositiva 1">
            <a:extLst>
              <a:ext uri="{FF2B5EF4-FFF2-40B4-BE49-F238E27FC236}">
                <a16:creationId xmlns:a16="http://schemas.microsoft.com/office/drawing/2014/main" id="{282BCD86-9F7E-25EF-3525-49E5F06733D8}"/>
              </a:ext>
            </a:extLst>
          </p:cNvPr>
          <p:cNvSpPr>
            <a:spLocks noGrp="1"/>
          </p:cNvSpPr>
          <p:nvPr>
            <p:ph type="sldNum" sz="quarter" idx="12"/>
          </p:nvPr>
        </p:nvSpPr>
        <p:spPr>
          <a:xfrm>
            <a:off x="0" y="6529722"/>
            <a:ext cx="457915" cy="328278"/>
          </a:xfrm>
          <a:solidFill>
            <a:schemeClr val="bg1"/>
          </a:solidFill>
        </p:spPr>
        <p:txBody>
          <a:bodyPr/>
          <a:lstStyle/>
          <a:p>
            <a:pPr algn="ctr">
              <a:defRPr/>
            </a:pPr>
            <a:fld id="{A226DB6A-A834-46DB-B28A-F8759A5151DF}" type="slidenum">
              <a:rPr lang="es-MX" altLang="en-US" sz="1400" b="1" smtClean="0">
                <a:latin typeface="Arial" panose="020B0604020202020204" pitchFamily="34" charset="0"/>
                <a:cs typeface="Arial" panose="020B0604020202020204" pitchFamily="34" charset="0"/>
              </a:rPr>
              <a:pPr algn="ctr">
                <a:defRPr/>
              </a:pPr>
              <a:t>13</a:t>
            </a:fld>
            <a:endParaRPr lang="es-MX" altLang="en-U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775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505201-2EE4-44DF-8E5B-876B4F853AF3}"/>
              </a:ext>
            </a:extLst>
          </p:cNvPr>
          <p:cNvSpPr>
            <a:spLocks noGrp="1"/>
          </p:cNvSpPr>
          <p:nvPr>
            <p:ph type="title"/>
          </p:nvPr>
        </p:nvSpPr>
        <p:spPr>
          <a:xfrm>
            <a:off x="160771" y="1017431"/>
            <a:ext cx="11378700" cy="815233"/>
          </a:xfrm>
        </p:spPr>
        <p:txBody>
          <a:bodyPr>
            <a:noAutofit/>
          </a:bodyPr>
          <a:lstStyle/>
          <a:p>
            <a:r>
              <a:rPr lang="es-MX" sz="2800" b="1" dirty="0">
                <a:latin typeface="Arial" panose="020B0604020202020204" pitchFamily="34" charset="0"/>
                <a:cs typeface="Arial" panose="020B0604020202020204" pitchFamily="34" charset="0"/>
              </a:rPr>
              <a:t>REDUCCIÓN DE MULTAS FISCALES </a:t>
            </a:r>
            <a:br>
              <a:rPr lang="es-MX" sz="2800" b="1" dirty="0">
                <a:latin typeface="Arial" panose="020B0604020202020204" pitchFamily="34" charset="0"/>
                <a:cs typeface="Arial" panose="020B0604020202020204" pitchFamily="34" charset="0"/>
              </a:rPr>
            </a:br>
            <a:r>
              <a:rPr lang="es-MX" sz="2800" b="1" dirty="0">
                <a:latin typeface="Arial" panose="020B0604020202020204" pitchFamily="34" charset="0"/>
                <a:cs typeface="Arial" panose="020B0604020202020204" pitchFamily="34" charset="0"/>
              </a:rPr>
              <a:t>(Artículo 19 LIF)</a:t>
            </a:r>
            <a:endParaRPr lang="es-MX" sz="2800" b="1" dirty="0"/>
          </a:p>
        </p:txBody>
      </p:sp>
      <p:sp>
        <p:nvSpPr>
          <p:cNvPr id="3" name="Marcador de contenido 2">
            <a:extLst>
              <a:ext uri="{FF2B5EF4-FFF2-40B4-BE49-F238E27FC236}">
                <a16:creationId xmlns:a16="http://schemas.microsoft.com/office/drawing/2014/main" id="{48052739-FEF9-48E3-8F70-665BF4CC3496}"/>
              </a:ext>
            </a:extLst>
          </p:cNvPr>
          <p:cNvSpPr>
            <a:spLocks noGrp="1"/>
          </p:cNvSpPr>
          <p:nvPr>
            <p:ph idx="1"/>
          </p:nvPr>
        </p:nvSpPr>
        <p:spPr>
          <a:xfrm>
            <a:off x="913775" y="2092147"/>
            <a:ext cx="10364452" cy="4345229"/>
          </a:xfrm>
        </p:spPr>
        <p:txBody>
          <a:bodyPr>
            <a:normAutofit/>
          </a:bodyPr>
          <a:lstStyle/>
          <a:p>
            <a:pPr algn="just"/>
            <a:r>
              <a:rPr lang="es-MX" sz="1800" dirty="0">
                <a:latin typeface="Arial" panose="020B0604020202020204" pitchFamily="34" charset="0"/>
                <a:cs typeface="Arial" panose="020B0604020202020204" pitchFamily="34" charset="0"/>
              </a:rPr>
              <a:t>Sera aplicable para multas impuestas por infracciones derivadas del incumplimiento de obligaciones fiscales federales distintas a las obligaciones de pago.(Ejemplo: RFC, presentación de declaraciones, solicitudes y avisos, no llevar contabilidad, no efectuar pagos provisionales). </a:t>
            </a:r>
            <a:r>
              <a:rPr lang="es-MX" sz="1800" i="1" u="sng" dirty="0">
                <a:latin typeface="Arial" panose="020B0604020202020204" pitchFamily="34" charset="0"/>
                <a:cs typeface="Arial" panose="020B0604020202020204" pitchFamily="34" charset="0"/>
              </a:rPr>
              <a:t>No aplica para las contempladas en el 85-I del CFF. (Oposición a visitas).</a:t>
            </a:r>
          </a:p>
          <a:p>
            <a:pPr algn="just"/>
            <a:r>
              <a:rPr lang="es-MX" sz="1800" b="1" u="sng" dirty="0">
                <a:latin typeface="Arial" panose="020B0604020202020204" pitchFamily="34" charset="0"/>
                <a:cs typeface="Arial" panose="020B0604020202020204" pitchFamily="34" charset="0"/>
              </a:rPr>
              <a:t>Siempre y cuando </a:t>
            </a:r>
            <a:r>
              <a:rPr lang="es-MX" sz="1800" dirty="0">
                <a:latin typeface="Arial" panose="020B0604020202020204" pitchFamily="34" charset="0"/>
                <a:cs typeface="Arial" panose="020B0604020202020204" pitchFamily="34" charset="0"/>
              </a:rPr>
              <a:t>deriven del ejercicio de facultades de comprobación, independientemente del ejercicio por el que corrijan su situación fiscal.</a:t>
            </a:r>
          </a:p>
          <a:p>
            <a:pPr algn="just"/>
            <a:endParaRPr lang="es-MX" sz="1800" dirty="0">
              <a:latin typeface="Arial" panose="020B0604020202020204" pitchFamily="34" charset="0"/>
              <a:cs typeface="Arial" panose="020B0604020202020204" pitchFamily="34" charset="0"/>
            </a:endParaRPr>
          </a:p>
          <a:p>
            <a:pPr algn="just"/>
            <a:r>
              <a:rPr lang="es-MX" sz="1800" dirty="0">
                <a:latin typeface="Arial" panose="020B0604020202020204" pitchFamily="34" charset="0"/>
                <a:cs typeface="Arial" panose="020B0604020202020204" pitchFamily="34" charset="0"/>
              </a:rPr>
              <a:t>Reducción del 50% si se pagan antes de que se levante el acta final de la visita o se notifique el oficio de observaciones y del 40% si se pagan después,  siempre y cuando se paguen antes de la notificación de la resolución que determine el crédito o la resolución definitiva a que se refiere el artículo 53-B del CFF.</a:t>
            </a:r>
          </a:p>
          <a:p>
            <a:pPr algn="just"/>
            <a:endParaRPr lang="es-MX" sz="1800" dirty="0">
              <a:latin typeface="Arial" panose="020B0604020202020204" pitchFamily="34" charset="0"/>
              <a:cs typeface="Arial" panose="020B0604020202020204" pitchFamily="34" charset="0"/>
            </a:endParaRPr>
          </a:p>
          <a:p>
            <a:pPr algn="just"/>
            <a:r>
              <a:rPr lang="es-MX" sz="1800" dirty="0">
                <a:latin typeface="Arial" panose="020B0604020202020204" pitchFamily="34" charset="0"/>
                <a:cs typeface="Arial" panose="020B0604020202020204" pitchFamily="34" charset="0"/>
              </a:rPr>
              <a:t>Nota: </a:t>
            </a:r>
            <a:r>
              <a:rPr lang="es-MX" sz="1800" b="1" i="1" u="sng" dirty="0">
                <a:latin typeface="Arial" panose="020B0604020202020204" pitchFamily="34" charset="0"/>
                <a:cs typeface="Arial" panose="020B0604020202020204" pitchFamily="34" charset="0"/>
              </a:rPr>
              <a:t>No aplica para multas por declarar pérdidas fiscales en exceso.</a:t>
            </a:r>
          </a:p>
          <a:p>
            <a:pPr marL="0" indent="0">
              <a:buNone/>
            </a:pPr>
            <a:endParaRPr lang="es-MX" sz="1800" dirty="0">
              <a:latin typeface="Arial" panose="020B0604020202020204" pitchFamily="34" charset="0"/>
              <a:cs typeface="Arial" panose="020B0604020202020204" pitchFamily="34" charset="0"/>
            </a:endParaRPr>
          </a:p>
        </p:txBody>
      </p:sp>
      <p:sp>
        <p:nvSpPr>
          <p:cNvPr id="4" name="Marcador de número de diapositiva 3"/>
          <p:cNvSpPr>
            <a:spLocks noGrp="1"/>
          </p:cNvSpPr>
          <p:nvPr>
            <p:ph type="sldNum" sz="quarter" idx="12"/>
          </p:nvPr>
        </p:nvSpPr>
        <p:spPr>
          <a:xfrm>
            <a:off x="0" y="6504457"/>
            <a:ext cx="443248" cy="353543"/>
          </a:xfrm>
          <a:solidFill>
            <a:schemeClr val="bg1"/>
          </a:solidFill>
        </p:spPr>
        <p:txBody>
          <a:bodyPr/>
          <a:lstStyle/>
          <a:p>
            <a:pPr algn="ctr">
              <a:defRPr/>
            </a:pPr>
            <a:fld id="{A226DB6A-A834-46DB-B28A-F8759A5151DF}" type="slidenum">
              <a:rPr lang="es-MX" altLang="en-US" sz="1400" b="1" smtClean="0">
                <a:latin typeface="Arial" panose="020B0604020202020204" pitchFamily="34" charset="0"/>
                <a:cs typeface="Arial" panose="020B0604020202020204" pitchFamily="34" charset="0"/>
              </a:rPr>
              <a:pPr algn="ctr">
                <a:defRPr/>
              </a:pPr>
              <a:t>14</a:t>
            </a:fld>
            <a:endParaRPr lang="es-MX" altLang="en-U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0106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2A7D5CED-C33B-2E2A-2359-3CA83A0DE841}"/>
              </a:ext>
            </a:extLst>
          </p:cNvPr>
          <p:cNvSpPr>
            <a:spLocks noGrp="1"/>
          </p:cNvSpPr>
          <p:nvPr>
            <p:ph type="title"/>
          </p:nvPr>
        </p:nvSpPr>
        <p:spPr/>
        <p:txBody>
          <a:bodyPr/>
          <a:lstStyle/>
          <a:p>
            <a:r>
              <a:rPr lang="es-MX" dirty="0"/>
              <a:t>Estímulos fiscales</a:t>
            </a:r>
          </a:p>
        </p:txBody>
      </p:sp>
      <p:sp>
        <p:nvSpPr>
          <p:cNvPr id="6" name="Subtítulo 5">
            <a:extLst>
              <a:ext uri="{FF2B5EF4-FFF2-40B4-BE49-F238E27FC236}">
                <a16:creationId xmlns:a16="http://schemas.microsoft.com/office/drawing/2014/main" id="{E4A974C4-A3F0-C07D-638C-A0A4538FCEB8}"/>
              </a:ext>
            </a:extLst>
          </p:cNvPr>
          <p:cNvSpPr>
            <a:spLocks noGrp="1"/>
          </p:cNvSpPr>
          <p:nvPr>
            <p:ph type="body" idx="1"/>
          </p:nvPr>
        </p:nvSpPr>
        <p:spPr/>
        <p:txBody>
          <a:bodyPr/>
          <a:lstStyle/>
          <a:p>
            <a:r>
              <a:rPr lang="es-MX" dirty="0"/>
              <a:t>Art. 20, inciso a)</a:t>
            </a:r>
          </a:p>
        </p:txBody>
      </p:sp>
      <p:sp>
        <p:nvSpPr>
          <p:cNvPr id="2" name="Marcador de número de diapositiva 3">
            <a:extLst>
              <a:ext uri="{FF2B5EF4-FFF2-40B4-BE49-F238E27FC236}">
                <a16:creationId xmlns:a16="http://schemas.microsoft.com/office/drawing/2014/main" id="{417180B8-8CE6-E893-8471-AF0A4F9F34E0}"/>
              </a:ext>
            </a:extLst>
          </p:cNvPr>
          <p:cNvSpPr txBox="1">
            <a:spLocks/>
          </p:cNvSpPr>
          <p:nvPr/>
        </p:nvSpPr>
        <p:spPr>
          <a:xfrm>
            <a:off x="0" y="6568226"/>
            <a:ext cx="464024" cy="329052"/>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15</a:t>
            </a:fld>
            <a:endParaRPr lang="es-ES" sz="1400" b="1" dirty="0">
              <a:latin typeface="Arial" panose="020B0604020202020204" pitchFamily="34" charset="0"/>
              <a:cs typeface="Arial" panose="020B0604020202020204" pitchFamily="34" charset="0"/>
            </a:endParaRPr>
          </a:p>
        </p:txBody>
      </p:sp>
      <p:pic>
        <p:nvPicPr>
          <p:cNvPr id="3" name="Imagen 2">
            <a:extLst>
              <a:ext uri="{FF2B5EF4-FFF2-40B4-BE49-F238E27FC236}">
                <a16:creationId xmlns:a16="http://schemas.microsoft.com/office/drawing/2014/main" id="{A2929966-7E7A-C479-9415-8F4AC11E90D4}"/>
              </a:ext>
            </a:extLst>
          </p:cNvPr>
          <p:cNvPicPr>
            <a:picLocks noChangeAspect="1"/>
          </p:cNvPicPr>
          <p:nvPr/>
        </p:nvPicPr>
        <p:blipFill>
          <a:blip r:embed="rId2"/>
          <a:stretch>
            <a:fillRect/>
          </a:stretch>
        </p:blipFill>
        <p:spPr>
          <a:xfrm>
            <a:off x="367928" y="256988"/>
            <a:ext cx="2039080" cy="2542557"/>
          </a:xfrm>
          <a:prstGeom prst="rect">
            <a:avLst/>
          </a:prstGeom>
        </p:spPr>
      </p:pic>
    </p:spTree>
    <p:extLst>
      <p:ext uri="{BB962C8B-B14F-4D97-AF65-F5344CB8AC3E}">
        <p14:creationId xmlns:p14="http://schemas.microsoft.com/office/powerpoint/2010/main" val="3857842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to 4">
            <a:extLst>
              <a:ext uri="{FF2B5EF4-FFF2-40B4-BE49-F238E27FC236}">
                <a16:creationId xmlns:a16="http://schemas.microsoft.com/office/drawing/2014/main" id="{273F834C-831B-8B15-32A2-B18B46AB3BF8}"/>
              </a:ext>
            </a:extLst>
          </p:cNvPr>
          <p:cNvGraphicFramePr>
            <a:graphicFrameLocks noChangeAspect="1"/>
          </p:cNvGraphicFramePr>
          <p:nvPr>
            <p:extLst>
              <p:ext uri="{D42A27DB-BD31-4B8C-83A1-F6EECF244321}">
                <p14:modId xmlns:p14="http://schemas.microsoft.com/office/powerpoint/2010/main" val="2364730410"/>
              </p:ext>
            </p:extLst>
          </p:nvPr>
        </p:nvGraphicFramePr>
        <p:xfrm>
          <a:off x="358511" y="95100"/>
          <a:ext cx="11666068" cy="6269875"/>
        </p:xfrm>
        <a:graphic>
          <a:graphicData uri="http://schemas.openxmlformats.org/presentationml/2006/ole">
            <mc:AlternateContent xmlns:mc="http://schemas.openxmlformats.org/markup-compatibility/2006">
              <mc:Choice xmlns:v="urn:schemas-microsoft-com:vml" Requires="v">
                <p:oleObj name="Worksheet" r:id="rId2" imgW="15925851" imgH="4711713" progId="Excel.Sheet.12">
                  <p:embed/>
                </p:oleObj>
              </mc:Choice>
              <mc:Fallback>
                <p:oleObj name="Worksheet" r:id="rId2" imgW="15925851" imgH="4711713" progId="Excel.Sheet.12">
                  <p:embed/>
                  <p:pic>
                    <p:nvPicPr>
                      <p:cNvPr id="5" name="Objeto 4">
                        <a:extLst>
                          <a:ext uri="{FF2B5EF4-FFF2-40B4-BE49-F238E27FC236}">
                            <a16:creationId xmlns:a16="http://schemas.microsoft.com/office/drawing/2014/main" id="{273F834C-831B-8B15-32A2-B18B46AB3BF8}"/>
                          </a:ext>
                        </a:extLst>
                      </p:cNvPr>
                      <p:cNvPicPr/>
                      <p:nvPr/>
                    </p:nvPicPr>
                    <p:blipFill>
                      <a:blip r:embed="rId3"/>
                      <a:stretch>
                        <a:fillRect/>
                      </a:stretch>
                    </p:blipFill>
                    <p:spPr>
                      <a:xfrm>
                        <a:off x="358511" y="95100"/>
                        <a:ext cx="11666068" cy="6269875"/>
                      </a:xfrm>
                      <a:prstGeom prst="rect">
                        <a:avLst/>
                      </a:prstGeom>
                    </p:spPr>
                  </p:pic>
                </p:oleObj>
              </mc:Fallback>
            </mc:AlternateContent>
          </a:graphicData>
        </a:graphic>
      </p:graphicFrame>
      <p:sp>
        <p:nvSpPr>
          <p:cNvPr id="3" name="Marcador de número de diapositiva 2">
            <a:extLst>
              <a:ext uri="{FF2B5EF4-FFF2-40B4-BE49-F238E27FC236}">
                <a16:creationId xmlns:a16="http://schemas.microsoft.com/office/drawing/2014/main" id="{33132FF8-97F7-ADE3-5D61-54EC43F5779F}"/>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16</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1965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1"/>
          <p:cNvSpPr txBox="1">
            <a:spLocks noChangeArrowheads="1"/>
          </p:cNvSpPr>
          <p:nvPr/>
        </p:nvSpPr>
        <p:spPr bwMode="auto">
          <a:xfrm>
            <a:off x="2667000" y="1763278"/>
            <a:ext cx="6858000" cy="1991311"/>
          </a:xfrm>
          <a:prstGeom prst="rect">
            <a:avLst/>
          </a:prstGeom>
          <a:noFill/>
          <a:ln w="9525">
            <a:noFill/>
            <a:round/>
            <a:headEnd/>
            <a:tailEnd/>
          </a:ln>
        </p:spPr>
        <p:txBody>
          <a:bodyPr lIns="61215" tIns="30608" rIns="61215" bIns="30608">
            <a:prstTxWarp prst="textNoShape">
              <a:avLst/>
            </a:prstTxWarp>
          </a:bodyPr>
          <a:lstStyle/>
          <a:p>
            <a:pPr algn="ctr" defTabSz="305574" fontAlgn="base" hangingPunct="0">
              <a:lnSpc>
                <a:spcPct val="85000"/>
              </a:lnSpc>
              <a:spcBef>
                <a:spcPct val="0"/>
              </a:spcBef>
              <a:spcAft>
                <a:spcPct val="0"/>
              </a:spcAft>
              <a:buClr>
                <a:srgbClr val="000000"/>
              </a:buClr>
              <a:buSzPct val="45000"/>
              <a:tabLst>
                <a:tab pos="0" algn="l"/>
                <a:tab pos="304493" algn="l"/>
                <a:tab pos="610067" algn="l"/>
                <a:tab pos="915640" algn="l"/>
                <a:tab pos="1221213" algn="l"/>
                <a:tab pos="1526786" algn="l"/>
                <a:tab pos="1832360" algn="l"/>
                <a:tab pos="2137933" algn="l"/>
                <a:tab pos="2443505" algn="l"/>
                <a:tab pos="2749079" algn="l"/>
                <a:tab pos="3054652" algn="l"/>
                <a:tab pos="3360225" algn="l"/>
                <a:tab pos="3665798" algn="l"/>
                <a:tab pos="3971371" algn="l"/>
                <a:tab pos="4276946" algn="l"/>
                <a:tab pos="4582517" algn="l"/>
                <a:tab pos="4888091" algn="l"/>
                <a:tab pos="5193665" algn="l"/>
                <a:tab pos="5499238" algn="l"/>
                <a:tab pos="5804811" algn="l"/>
                <a:tab pos="6110384" algn="l"/>
              </a:tabLst>
            </a:pPr>
            <a:endParaRPr lang="en-GB" sz="2475" b="1" dirty="0">
              <a:solidFill>
                <a:srgbClr val="000000"/>
              </a:solidFill>
            </a:endParaRPr>
          </a:p>
        </p:txBody>
      </p:sp>
      <p:sp>
        <p:nvSpPr>
          <p:cNvPr id="43011" name="Text Box 2"/>
          <p:cNvSpPr txBox="1">
            <a:spLocks noChangeArrowheads="1"/>
          </p:cNvSpPr>
          <p:nvPr/>
        </p:nvSpPr>
        <p:spPr bwMode="auto">
          <a:xfrm>
            <a:off x="3243720" y="4236215"/>
            <a:ext cx="5799600" cy="613376"/>
          </a:xfrm>
          <a:prstGeom prst="rect">
            <a:avLst/>
          </a:prstGeom>
          <a:noFill/>
          <a:ln w="9525">
            <a:noFill/>
            <a:round/>
            <a:headEnd/>
            <a:tailEnd/>
          </a:ln>
        </p:spPr>
        <p:txBody>
          <a:bodyPr lIns="61215" tIns="30608" rIns="61215" bIns="30608">
            <a:prstTxWarp prst="textNoShape">
              <a:avLst/>
            </a:prstTxWarp>
          </a:bodyPr>
          <a:lstStyle/>
          <a:p>
            <a:pPr algn="ctr" defTabSz="305574" fontAlgn="base" hangingPunct="0">
              <a:lnSpc>
                <a:spcPct val="93000"/>
              </a:lnSpc>
              <a:spcBef>
                <a:spcPct val="0"/>
              </a:spcBef>
              <a:spcAft>
                <a:spcPct val="0"/>
              </a:spcAft>
              <a:buClr>
                <a:srgbClr val="000000"/>
              </a:buClr>
              <a:buSzPct val="45000"/>
              <a:tabLst>
                <a:tab pos="0" algn="l"/>
                <a:tab pos="304493" algn="l"/>
                <a:tab pos="610067" algn="l"/>
                <a:tab pos="915640" algn="l"/>
                <a:tab pos="1221213" algn="l"/>
                <a:tab pos="1526786" algn="l"/>
                <a:tab pos="1832360" algn="l"/>
                <a:tab pos="2137933" algn="l"/>
                <a:tab pos="2443505" algn="l"/>
                <a:tab pos="2749079" algn="l"/>
                <a:tab pos="3054652" algn="l"/>
                <a:tab pos="3360225" algn="l"/>
                <a:tab pos="3665798" algn="l"/>
                <a:tab pos="3971371" algn="l"/>
                <a:tab pos="4276946" algn="l"/>
                <a:tab pos="4582517" algn="l"/>
                <a:tab pos="4888091" algn="l"/>
                <a:tab pos="5193665" algn="l"/>
                <a:tab pos="5499238" algn="l"/>
                <a:tab pos="5804811" algn="l"/>
                <a:tab pos="6110384" algn="l"/>
              </a:tabLst>
            </a:pPr>
            <a:endParaRPr lang="en-GB" sz="1650" b="1" dirty="0">
              <a:solidFill>
                <a:srgbClr val="FFFFFF"/>
              </a:solidFill>
            </a:endParaRPr>
          </a:p>
        </p:txBody>
      </p:sp>
      <p:sp>
        <p:nvSpPr>
          <p:cNvPr id="7" name="CuadroTexto 6"/>
          <p:cNvSpPr txBox="1"/>
          <p:nvPr/>
        </p:nvSpPr>
        <p:spPr>
          <a:xfrm>
            <a:off x="3366722" y="1231732"/>
            <a:ext cx="5215572" cy="346249"/>
          </a:xfrm>
          <a:prstGeom prst="rect">
            <a:avLst/>
          </a:prstGeom>
          <a:solidFill>
            <a:schemeClr val="tx2">
              <a:lumMod val="20000"/>
              <a:lumOff val="80000"/>
            </a:schemeClr>
          </a:solidFill>
          <a:ln>
            <a:solidFill>
              <a:schemeClr val="tx1"/>
            </a:solidFill>
          </a:ln>
          <a:effectLst>
            <a:glow rad="228600">
              <a:schemeClr val="accent5">
                <a:satMod val="175000"/>
                <a:alpha val="40000"/>
              </a:schemeClr>
            </a:glow>
          </a:effectLst>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MX" sz="1650" b="1" kern="0" dirty="0">
                <a:solidFill>
                  <a:srgbClr val="000000"/>
                </a:solidFill>
                <a:latin typeface="Arial" panose="020B0604020202020204" pitchFamily="34" charset="0"/>
                <a:ea typeface="Times New Roman" charset="0"/>
                <a:cs typeface="Arial" panose="020B0604020202020204" pitchFamily="34" charset="0"/>
              </a:rPr>
              <a:t>ESTIMULOS FISCALES</a:t>
            </a:r>
          </a:p>
        </p:txBody>
      </p:sp>
      <p:sp>
        <p:nvSpPr>
          <p:cNvPr id="8" name="CuadroTexto 7"/>
          <p:cNvSpPr txBox="1"/>
          <p:nvPr/>
        </p:nvSpPr>
        <p:spPr>
          <a:xfrm>
            <a:off x="3078541" y="2433081"/>
            <a:ext cx="6220115" cy="300082"/>
          </a:xfrm>
          <a:prstGeom prst="rect">
            <a:avLst/>
          </a:prstGeom>
          <a:noFill/>
        </p:spPr>
        <p:txBody>
          <a:bodyPr wrap="square" rtlCol="0">
            <a:spAutoFit/>
          </a:bodyPr>
          <a:lstStyle/>
          <a:p>
            <a:endParaRPr lang="es-MX" sz="1350"/>
          </a:p>
        </p:txBody>
      </p:sp>
      <p:sp>
        <p:nvSpPr>
          <p:cNvPr id="9" name="CuadroTexto 8"/>
          <p:cNvSpPr txBox="1"/>
          <p:nvPr/>
        </p:nvSpPr>
        <p:spPr>
          <a:xfrm>
            <a:off x="242370" y="2392510"/>
            <a:ext cx="10278737" cy="3046731"/>
          </a:xfrm>
          <a:prstGeom prst="rect">
            <a:avLst/>
          </a:prstGeom>
          <a:noFill/>
          <a:ln>
            <a:solidFill>
              <a:schemeClr val="tx1"/>
            </a:solidFill>
          </a:ln>
          <a:effectLst>
            <a:glow rad="228600">
              <a:schemeClr val="accent5">
                <a:satMod val="175000"/>
                <a:alpha val="40000"/>
              </a:schemeClr>
            </a:glow>
          </a:effectLst>
        </p:spPr>
        <p:txBody>
          <a:bodyPr wrap="square" rtlCol="0">
            <a:spAutoFit/>
          </a:bodyPr>
          <a:lstStyle/>
          <a:p>
            <a:pPr marL="71273" algn="just" defTabSz="305612" fontAlgn="base">
              <a:lnSpc>
                <a:spcPct val="90000"/>
              </a:lnSpc>
              <a:spcBef>
                <a:spcPct val="0"/>
              </a:spcBef>
              <a:spcAft>
                <a:spcPts val="969"/>
              </a:spcAft>
              <a:buClr>
                <a:srgbClr val="3333CC"/>
              </a:buClr>
              <a:buSzPct val="45000"/>
            </a:pPr>
            <a:r>
              <a:rPr lang="es-MX" sz="1650" kern="0" dirty="0">
                <a:solidFill>
                  <a:srgbClr val="000000"/>
                </a:solidFill>
                <a:latin typeface="Arial" panose="020B0604020202020204" pitchFamily="34" charset="0"/>
                <a:ea typeface="Times New Roman" charset="0"/>
                <a:cs typeface="Arial" panose="020B0604020202020204" pitchFamily="34" charset="0"/>
              </a:rPr>
              <a:t>Ejemplo 1, fracción I</a:t>
            </a:r>
          </a:p>
          <a:p>
            <a:pPr marL="71273" algn="just" defTabSz="305612" fontAlgn="base">
              <a:lnSpc>
                <a:spcPct val="90000"/>
              </a:lnSpc>
              <a:spcBef>
                <a:spcPct val="0"/>
              </a:spcBef>
              <a:spcAft>
                <a:spcPts val="969"/>
              </a:spcAft>
              <a:buClr>
                <a:srgbClr val="3333CC"/>
              </a:buClr>
              <a:buSzPct val="45000"/>
            </a:pPr>
            <a:endParaRPr lang="es-MX" sz="1650" b="1" i="1" u="sng" kern="0" dirty="0">
              <a:solidFill>
                <a:srgbClr val="000000"/>
              </a:solidFill>
              <a:latin typeface="Arial" panose="020B0604020202020204" pitchFamily="34" charset="0"/>
              <a:ea typeface="Times New Roman" charset="0"/>
              <a:cs typeface="Arial" panose="020B0604020202020204" pitchFamily="34" charset="0"/>
            </a:endParaRPr>
          </a:p>
          <a:p>
            <a:pPr marL="71273" algn="just" defTabSz="305612" fontAlgn="base">
              <a:lnSpc>
                <a:spcPct val="90000"/>
              </a:lnSpc>
              <a:spcBef>
                <a:spcPct val="0"/>
              </a:spcBef>
              <a:spcAft>
                <a:spcPts val="969"/>
              </a:spcAft>
              <a:buClr>
                <a:srgbClr val="3333CC"/>
              </a:buClr>
              <a:buSzPct val="45000"/>
            </a:pPr>
            <a:r>
              <a:rPr lang="es-MX" sz="1650" b="1" i="1" u="sng" kern="0" dirty="0">
                <a:solidFill>
                  <a:srgbClr val="000000"/>
                </a:solidFill>
                <a:latin typeface="Arial" panose="020B0604020202020204" pitchFamily="34" charset="0"/>
                <a:ea typeface="Times New Roman" charset="0"/>
                <a:cs typeface="Arial" panose="020B0604020202020204" pitchFamily="34" charset="0"/>
              </a:rPr>
              <a:t>Cuota del IEPS por la adquisición de diésel </a:t>
            </a:r>
            <a:r>
              <a:rPr lang="es-MX" sz="1650" kern="0" dirty="0">
                <a:solidFill>
                  <a:srgbClr val="000000"/>
                </a:solidFill>
                <a:latin typeface="Arial" panose="020B0604020202020204" pitchFamily="34" charset="0"/>
                <a:ea typeface="Times New Roman" charset="0"/>
                <a:cs typeface="Arial" panose="020B0604020202020204" pitchFamily="34" charset="0"/>
              </a:rPr>
              <a:t>conforme al artículo 2o., fracción I, inciso D), numeral 1, sub inciso c), incluye ajustes.</a:t>
            </a:r>
            <a:endParaRPr lang="es-MX" sz="1650" b="1" kern="0" dirty="0">
              <a:solidFill>
                <a:srgbClr val="000000"/>
              </a:solidFill>
              <a:latin typeface="Arial" panose="020B0604020202020204" pitchFamily="34" charset="0"/>
              <a:ea typeface="Times New Roman" charset="0"/>
              <a:cs typeface="Arial" panose="020B0604020202020204" pitchFamily="34" charset="0"/>
            </a:endParaRPr>
          </a:p>
          <a:p>
            <a:pPr marL="71273" algn="just" defTabSz="305612" fontAlgn="base">
              <a:lnSpc>
                <a:spcPct val="90000"/>
              </a:lnSpc>
              <a:spcBef>
                <a:spcPct val="0"/>
              </a:spcBef>
              <a:spcAft>
                <a:spcPts val="969"/>
              </a:spcAft>
              <a:buClr>
                <a:srgbClr val="3333CC"/>
              </a:buClr>
              <a:buSzPct val="45000"/>
            </a:pPr>
            <a:r>
              <a:rPr lang="es-MX" sz="1650" b="1" kern="0" dirty="0">
                <a:solidFill>
                  <a:srgbClr val="000000"/>
                </a:solidFill>
                <a:latin typeface="Arial" panose="020B0604020202020204" pitchFamily="34" charset="0"/>
                <a:ea typeface="Times New Roman" charset="0"/>
                <a:cs typeface="Arial" panose="020B0604020202020204" pitchFamily="34" charset="0"/>
              </a:rPr>
              <a:t>										</a:t>
            </a:r>
            <a:r>
              <a:rPr lang="es-MX" sz="1650" kern="0" dirty="0">
                <a:latin typeface="Arial" panose="020B0604020202020204" pitchFamily="34" charset="0"/>
                <a:ea typeface="Times New Roman" charset="0"/>
                <a:cs typeface="Arial" panose="020B0604020202020204" pitchFamily="34" charset="0"/>
              </a:rPr>
              <a:t>$ 5.280</a:t>
            </a:r>
          </a:p>
          <a:p>
            <a:pPr marL="71273" defTabSz="305612" fontAlgn="base">
              <a:lnSpc>
                <a:spcPct val="90000"/>
              </a:lnSpc>
              <a:spcBef>
                <a:spcPct val="0"/>
              </a:spcBef>
              <a:spcAft>
                <a:spcPts val="969"/>
              </a:spcAft>
              <a:buClr>
                <a:srgbClr val="3333CC"/>
              </a:buClr>
              <a:buSzPct val="45000"/>
            </a:pPr>
            <a:r>
              <a:rPr lang="es-MX" sz="1650" b="1" kern="0" dirty="0">
                <a:solidFill>
                  <a:srgbClr val="000000"/>
                </a:solidFill>
                <a:latin typeface="Arial" panose="020B0604020202020204" pitchFamily="34" charset="0"/>
                <a:ea typeface="Times New Roman" charset="0"/>
                <a:cs typeface="Arial" panose="020B0604020202020204" pitchFamily="34" charset="0"/>
              </a:rPr>
              <a:t>Número de litros de diésel adquirido.</a:t>
            </a:r>
          </a:p>
          <a:p>
            <a:pPr marL="71273" algn="just" defTabSz="305612" fontAlgn="base">
              <a:lnSpc>
                <a:spcPct val="90000"/>
              </a:lnSpc>
              <a:spcBef>
                <a:spcPct val="0"/>
              </a:spcBef>
              <a:spcAft>
                <a:spcPts val="969"/>
              </a:spcAft>
              <a:buClr>
                <a:srgbClr val="3333CC"/>
              </a:buClr>
              <a:buSzPct val="45000"/>
            </a:pPr>
            <a:r>
              <a:rPr lang="es-MX" sz="1650" kern="0" dirty="0">
                <a:solidFill>
                  <a:srgbClr val="000000"/>
                </a:solidFill>
                <a:latin typeface="Arial" panose="020B0604020202020204" pitchFamily="34" charset="0"/>
                <a:ea typeface="Times New Roman" charset="0"/>
                <a:cs typeface="Arial" panose="020B0604020202020204" pitchFamily="34" charset="0"/>
              </a:rPr>
              <a:t>										  100 litros</a:t>
            </a:r>
          </a:p>
          <a:p>
            <a:pPr marL="71273" algn="just" defTabSz="305612" fontAlgn="base">
              <a:lnSpc>
                <a:spcPct val="90000"/>
              </a:lnSpc>
              <a:spcBef>
                <a:spcPct val="0"/>
              </a:spcBef>
              <a:spcAft>
                <a:spcPts val="969"/>
              </a:spcAft>
              <a:buClr>
                <a:srgbClr val="3333CC"/>
              </a:buClr>
              <a:buSzPct val="45000"/>
            </a:pPr>
            <a:r>
              <a:rPr lang="es-MX" sz="1650" b="1" kern="0" dirty="0">
                <a:solidFill>
                  <a:srgbClr val="000000"/>
                </a:solidFill>
                <a:latin typeface="Arial" panose="020B0604020202020204" pitchFamily="34" charset="0"/>
                <a:ea typeface="Times New Roman" charset="0"/>
                <a:cs typeface="Arial" panose="020B0604020202020204" pitchFamily="34" charset="0"/>
              </a:rPr>
              <a:t>Importe acreditable contra el ISR causado </a:t>
            </a:r>
            <a:r>
              <a:rPr lang="es-MX" sz="1650" b="1" u="sng" kern="0" dirty="0">
                <a:solidFill>
                  <a:srgbClr val="000000"/>
                </a:solidFill>
                <a:latin typeface="Arial" panose="020B0604020202020204" pitchFamily="34" charset="0"/>
                <a:ea typeface="Times New Roman" charset="0"/>
                <a:cs typeface="Arial" panose="020B0604020202020204" pitchFamily="34" charset="0"/>
              </a:rPr>
              <a:t>del mismo ejercicio </a:t>
            </a:r>
            <a:endParaRPr lang="es-MX" sz="1650" b="1" kern="0" dirty="0">
              <a:solidFill>
                <a:srgbClr val="000000"/>
              </a:solidFill>
              <a:latin typeface="Arial" panose="020B0604020202020204" pitchFamily="34" charset="0"/>
              <a:ea typeface="Times New Roman" charset="0"/>
              <a:cs typeface="Arial" panose="020B0604020202020204" pitchFamily="34" charset="0"/>
            </a:endParaRPr>
          </a:p>
          <a:p>
            <a:pPr marL="71273" algn="ctr" defTabSz="305612" fontAlgn="base">
              <a:lnSpc>
                <a:spcPct val="90000"/>
              </a:lnSpc>
              <a:spcBef>
                <a:spcPct val="0"/>
              </a:spcBef>
              <a:spcAft>
                <a:spcPts val="969"/>
              </a:spcAft>
              <a:buClr>
                <a:srgbClr val="3333CC"/>
              </a:buClr>
              <a:buSzPct val="45000"/>
            </a:pPr>
            <a:r>
              <a:rPr lang="es-MX" sz="1650" b="1" kern="0" dirty="0">
                <a:solidFill>
                  <a:srgbClr val="000000"/>
                </a:solidFill>
                <a:latin typeface="Arial" panose="020B0604020202020204" pitchFamily="34" charset="0"/>
                <a:ea typeface="Times New Roman" charset="0"/>
                <a:cs typeface="Arial" panose="020B0604020202020204" pitchFamily="34" charset="0"/>
              </a:rPr>
              <a:t>     $ 528.00</a:t>
            </a:r>
          </a:p>
        </p:txBody>
      </p:sp>
      <p:sp>
        <p:nvSpPr>
          <p:cNvPr id="2" name="1 Marcador de número de diapositiva"/>
          <p:cNvSpPr>
            <a:spLocks noGrp="1"/>
          </p:cNvSpPr>
          <p:nvPr>
            <p:ph type="sldNum" sz="quarter" idx="12"/>
          </p:nvPr>
        </p:nvSpPr>
        <p:spPr>
          <a:xfrm>
            <a:off x="1524000" y="5753140"/>
            <a:ext cx="283038" cy="247610"/>
          </a:xfrm>
          <a:solidFill>
            <a:schemeClr val="bg1"/>
          </a:solidFill>
        </p:spPr>
        <p:txBody>
          <a:bodyPr/>
          <a:lstStyle/>
          <a:p>
            <a:pPr algn="ctr"/>
            <a:fld id="{E78F1660-29BA-4B3B-B393-91E177B01F2D}" type="slidenum">
              <a:rPr lang="es-MX" b="1" smtClean="0"/>
              <a:pPr algn="ctr"/>
              <a:t>17</a:t>
            </a:fld>
            <a:endParaRPr lang="es-MX" b="1" dirty="0"/>
          </a:p>
        </p:txBody>
      </p:sp>
    </p:spTree>
    <p:extLst>
      <p:ext uri="{BB962C8B-B14F-4D97-AF65-F5344CB8AC3E}">
        <p14:creationId xmlns:p14="http://schemas.microsoft.com/office/powerpoint/2010/main" val="210756478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2"/>
          <p:cNvSpPr txBox="1">
            <a:spLocks noChangeArrowheads="1"/>
          </p:cNvSpPr>
          <p:nvPr/>
        </p:nvSpPr>
        <p:spPr bwMode="auto">
          <a:xfrm>
            <a:off x="3243720" y="4236215"/>
            <a:ext cx="5799600" cy="613376"/>
          </a:xfrm>
          <a:prstGeom prst="rect">
            <a:avLst/>
          </a:prstGeom>
          <a:noFill/>
          <a:ln w="9525">
            <a:noFill/>
            <a:round/>
            <a:headEnd/>
            <a:tailEnd/>
          </a:ln>
        </p:spPr>
        <p:txBody>
          <a:bodyPr lIns="61215" tIns="30608" rIns="61215" bIns="30608">
            <a:prstTxWarp prst="textNoShape">
              <a:avLst/>
            </a:prstTxWarp>
          </a:bodyPr>
          <a:lstStyle/>
          <a:p>
            <a:pPr algn="ctr" defTabSz="305574" fontAlgn="base" hangingPunct="0">
              <a:lnSpc>
                <a:spcPct val="93000"/>
              </a:lnSpc>
              <a:spcBef>
                <a:spcPct val="0"/>
              </a:spcBef>
              <a:spcAft>
                <a:spcPct val="0"/>
              </a:spcAft>
              <a:buClr>
                <a:srgbClr val="000000"/>
              </a:buClr>
              <a:buSzPct val="45000"/>
              <a:tabLst>
                <a:tab pos="0" algn="l"/>
                <a:tab pos="304493" algn="l"/>
                <a:tab pos="610067" algn="l"/>
                <a:tab pos="915640" algn="l"/>
                <a:tab pos="1221213" algn="l"/>
                <a:tab pos="1526786" algn="l"/>
                <a:tab pos="1832360" algn="l"/>
                <a:tab pos="2137933" algn="l"/>
                <a:tab pos="2443505" algn="l"/>
                <a:tab pos="2749079" algn="l"/>
                <a:tab pos="3054652" algn="l"/>
                <a:tab pos="3360225" algn="l"/>
                <a:tab pos="3665798" algn="l"/>
                <a:tab pos="3971371" algn="l"/>
                <a:tab pos="4276946" algn="l"/>
                <a:tab pos="4582517" algn="l"/>
                <a:tab pos="4888091" algn="l"/>
                <a:tab pos="5193665" algn="l"/>
                <a:tab pos="5499238" algn="l"/>
                <a:tab pos="5804811" algn="l"/>
                <a:tab pos="6110384" algn="l"/>
              </a:tabLst>
            </a:pPr>
            <a:endParaRPr lang="en-GB" sz="1650" b="1" dirty="0">
              <a:solidFill>
                <a:srgbClr val="FFFFFF"/>
              </a:solidFill>
            </a:endParaRPr>
          </a:p>
        </p:txBody>
      </p:sp>
      <p:sp>
        <p:nvSpPr>
          <p:cNvPr id="7" name="CuadroTexto 6"/>
          <p:cNvSpPr txBox="1"/>
          <p:nvPr/>
        </p:nvSpPr>
        <p:spPr>
          <a:xfrm>
            <a:off x="3535734" y="1690194"/>
            <a:ext cx="5215572" cy="346249"/>
          </a:xfrm>
          <a:prstGeom prst="rect">
            <a:avLst/>
          </a:prstGeom>
          <a:solidFill>
            <a:schemeClr val="tx2">
              <a:lumMod val="20000"/>
              <a:lumOff val="80000"/>
            </a:schemeClr>
          </a:solidFill>
          <a:ln>
            <a:solidFill>
              <a:schemeClr val="tx1"/>
            </a:solidFill>
          </a:ln>
          <a:effectLst>
            <a:glow rad="228600">
              <a:schemeClr val="accent5">
                <a:satMod val="175000"/>
                <a:alpha val="40000"/>
              </a:schemeClr>
            </a:glow>
          </a:effectLst>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MX" sz="1650" b="1" kern="0" dirty="0">
                <a:solidFill>
                  <a:srgbClr val="000000"/>
                </a:solidFill>
                <a:latin typeface="Arial" panose="020B0604020202020204" pitchFamily="34" charset="0"/>
                <a:ea typeface="Times New Roman" charset="0"/>
                <a:cs typeface="Arial" panose="020B0604020202020204" pitchFamily="34" charset="0"/>
              </a:rPr>
              <a:t>ESTIMULOS AGROPECUARIOS</a:t>
            </a:r>
          </a:p>
        </p:txBody>
      </p:sp>
      <p:sp>
        <p:nvSpPr>
          <p:cNvPr id="8" name="CuadroTexto 7"/>
          <p:cNvSpPr txBox="1"/>
          <p:nvPr/>
        </p:nvSpPr>
        <p:spPr>
          <a:xfrm>
            <a:off x="3078541" y="2433081"/>
            <a:ext cx="6220115" cy="300082"/>
          </a:xfrm>
          <a:prstGeom prst="rect">
            <a:avLst/>
          </a:prstGeom>
          <a:noFill/>
        </p:spPr>
        <p:txBody>
          <a:bodyPr wrap="square" rtlCol="0">
            <a:spAutoFit/>
          </a:bodyPr>
          <a:lstStyle/>
          <a:p>
            <a:endParaRPr lang="es-MX" sz="1350"/>
          </a:p>
        </p:txBody>
      </p:sp>
      <p:sp>
        <p:nvSpPr>
          <p:cNvPr id="9" name="CuadroTexto 8"/>
          <p:cNvSpPr txBox="1"/>
          <p:nvPr/>
        </p:nvSpPr>
        <p:spPr>
          <a:xfrm>
            <a:off x="2874494" y="2582372"/>
            <a:ext cx="6443015" cy="1491434"/>
          </a:xfrm>
          <a:prstGeom prst="rect">
            <a:avLst/>
          </a:prstGeom>
          <a:solidFill>
            <a:schemeClr val="tx2">
              <a:lumMod val="20000"/>
              <a:lumOff val="80000"/>
            </a:schemeClr>
          </a:solidFill>
          <a:ln>
            <a:solidFill>
              <a:schemeClr val="tx1"/>
            </a:solidFill>
          </a:ln>
          <a:effectLst>
            <a:glow rad="228600">
              <a:schemeClr val="accent5">
                <a:satMod val="175000"/>
                <a:alpha val="40000"/>
              </a:schemeClr>
            </a:glow>
          </a:effectLst>
        </p:spPr>
        <p:txBody>
          <a:bodyPr wrap="square" rtlCol="0">
            <a:spAutoFit/>
          </a:bodyPr>
          <a:lstStyle/>
          <a:p>
            <a:pPr marL="71273" algn="just" defTabSz="305612" fontAlgn="base">
              <a:lnSpc>
                <a:spcPct val="90000"/>
              </a:lnSpc>
              <a:spcBef>
                <a:spcPct val="0"/>
              </a:spcBef>
              <a:spcAft>
                <a:spcPts val="969"/>
              </a:spcAft>
              <a:buClr>
                <a:srgbClr val="3333CC"/>
              </a:buClr>
              <a:buSzPct val="45000"/>
            </a:pPr>
            <a:r>
              <a:rPr lang="es-MX" sz="1650" kern="0" dirty="0">
                <a:solidFill>
                  <a:srgbClr val="000000"/>
                </a:solidFill>
                <a:latin typeface="Arial" panose="020B0604020202020204" pitchFamily="34" charset="0"/>
                <a:ea typeface="Times New Roman" charset="0"/>
                <a:cs typeface="Arial" panose="020B0604020202020204" pitchFamily="34" charset="0"/>
              </a:rPr>
              <a:t>Ejemplo 2 de fracción I</a:t>
            </a:r>
          </a:p>
          <a:p>
            <a:pPr marL="71273" algn="just" defTabSz="305612" fontAlgn="base">
              <a:lnSpc>
                <a:spcPct val="90000"/>
              </a:lnSpc>
              <a:spcBef>
                <a:spcPct val="0"/>
              </a:spcBef>
              <a:spcAft>
                <a:spcPts val="969"/>
              </a:spcAft>
              <a:buClr>
                <a:srgbClr val="3333CC"/>
              </a:buClr>
              <a:buSzPct val="45000"/>
            </a:pPr>
            <a:endParaRPr lang="es-MX" sz="1650" kern="0" dirty="0">
              <a:solidFill>
                <a:srgbClr val="000000"/>
              </a:solidFill>
              <a:latin typeface="Arial" panose="020B0604020202020204" pitchFamily="34" charset="0"/>
              <a:ea typeface="Times New Roman" charset="0"/>
              <a:cs typeface="Arial" panose="020B0604020202020204" pitchFamily="34" charset="0"/>
            </a:endParaRPr>
          </a:p>
          <a:p>
            <a:pPr marL="71273" algn="just" defTabSz="305612" fontAlgn="base">
              <a:lnSpc>
                <a:spcPct val="90000"/>
              </a:lnSpc>
              <a:spcBef>
                <a:spcPct val="0"/>
              </a:spcBef>
              <a:spcAft>
                <a:spcPts val="969"/>
              </a:spcAft>
              <a:buClr>
                <a:srgbClr val="3333CC"/>
              </a:buClr>
              <a:buSzPct val="45000"/>
            </a:pPr>
            <a:r>
              <a:rPr lang="es-MX" sz="1650" kern="0" dirty="0">
                <a:solidFill>
                  <a:srgbClr val="000000"/>
                </a:solidFill>
                <a:latin typeface="Arial" panose="020B0604020202020204" pitchFamily="34" charset="0"/>
                <a:ea typeface="Times New Roman" charset="0"/>
                <a:cs typeface="Arial" panose="020B0604020202020204" pitchFamily="34" charset="0"/>
              </a:rPr>
              <a:t>El estimulo se determina multiplicando el precio de adquisición del diésel en las estaciones de servicio, incluyendo IVA y sin considerar la cuota del artículo 2-A LIEPS, por el factor del 0.355</a:t>
            </a:r>
          </a:p>
        </p:txBody>
      </p:sp>
      <p:sp>
        <p:nvSpPr>
          <p:cNvPr id="2" name="Marcador de número de diapositiva 1">
            <a:extLst>
              <a:ext uri="{FF2B5EF4-FFF2-40B4-BE49-F238E27FC236}">
                <a16:creationId xmlns:a16="http://schemas.microsoft.com/office/drawing/2014/main" id="{A4DA244E-6440-4930-885C-083D92F73971}"/>
              </a:ext>
            </a:extLst>
          </p:cNvPr>
          <p:cNvSpPr>
            <a:spLocks noGrp="1"/>
          </p:cNvSpPr>
          <p:nvPr>
            <p:ph type="sldNum" sz="quarter" idx="12"/>
          </p:nvPr>
        </p:nvSpPr>
        <p:spPr>
          <a:xfrm>
            <a:off x="1524002" y="5738280"/>
            <a:ext cx="347729" cy="262470"/>
          </a:xfrm>
          <a:solidFill>
            <a:schemeClr val="bg1"/>
          </a:solidFill>
        </p:spPr>
        <p:txBody>
          <a:bodyPr/>
          <a:lstStyle/>
          <a:p>
            <a:pPr algn="ctr">
              <a:defRPr/>
            </a:pPr>
            <a:fld id="{849583B6-FEE0-4A1F-8A42-97054908E757}" type="slidenum">
              <a:rPr lang="es-MX" b="1" smtClean="0"/>
              <a:pPr algn="ctr">
                <a:defRPr/>
              </a:pPr>
              <a:t>18</a:t>
            </a:fld>
            <a:endParaRPr lang="es-MX" b="1" dirty="0"/>
          </a:p>
        </p:txBody>
      </p:sp>
    </p:spTree>
    <p:extLst>
      <p:ext uri="{BB962C8B-B14F-4D97-AF65-F5344CB8AC3E}">
        <p14:creationId xmlns:p14="http://schemas.microsoft.com/office/powerpoint/2010/main" val="10622260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Shape 128"/>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rPr/>
              <a:t>19</a:t>
            </a:fld>
            <a:endParaRPr/>
          </a:p>
        </p:txBody>
      </p:sp>
      <p:sp>
        <p:nvSpPr>
          <p:cNvPr id="129" name="Shape 129"/>
          <p:cNvSpPr>
            <a:spLocks noGrp="1"/>
          </p:cNvSpPr>
          <p:nvPr>
            <p:ph type="title" idx="4294967295"/>
          </p:nvPr>
        </p:nvSpPr>
        <p:spPr>
          <a:xfrm>
            <a:off x="3962400" y="1174750"/>
            <a:ext cx="8229600" cy="666750"/>
          </a:xfrm>
          <a:prstGeom prst="rect">
            <a:avLst/>
          </a:prstGeom>
        </p:spPr>
        <p:txBody>
          <a:bodyPr>
            <a:normAutofit/>
          </a:bodyPr>
          <a:lstStyle>
            <a:lvl1pPr>
              <a:defRPr sz="3600"/>
            </a:lvl1pPr>
          </a:lstStyle>
          <a:p>
            <a:r>
              <a:t>DETERMINACIÓN DEL ESTÍMULO.</a:t>
            </a:r>
          </a:p>
        </p:txBody>
      </p:sp>
      <p:graphicFrame>
        <p:nvGraphicFramePr>
          <p:cNvPr id="130" name="Table 130"/>
          <p:cNvGraphicFramePr/>
          <p:nvPr/>
        </p:nvGraphicFramePr>
        <p:xfrm>
          <a:off x="2260600" y="2943225"/>
          <a:ext cx="7466012" cy="1738570"/>
        </p:xfrm>
        <a:graphic>
          <a:graphicData uri="http://schemas.openxmlformats.org/drawingml/2006/table">
            <a:tbl>
              <a:tblPr/>
              <a:tblGrid>
                <a:gridCol w="4922837">
                  <a:extLst>
                    <a:ext uri="{9D8B030D-6E8A-4147-A177-3AD203B41FA5}">
                      <a16:colId xmlns:a16="http://schemas.microsoft.com/office/drawing/2014/main" val="20000"/>
                    </a:ext>
                  </a:extLst>
                </a:gridCol>
                <a:gridCol w="2543175">
                  <a:extLst>
                    <a:ext uri="{9D8B030D-6E8A-4147-A177-3AD203B41FA5}">
                      <a16:colId xmlns:a16="http://schemas.microsoft.com/office/drawing/2014/main" val="20001"/>
                    </a:ext>
                  </a:extLst>
                </a:gridCol>
              </a:tblGrid>
              <a:tr h="434975">
                <a:tc>
                  <a:txBody>
                    <a:bodyPr/>
                    <a:lstStyle/>
                    <a:p>
                      <a:pPr algn="ctr">
                        <a:defRPr sz="1800"/>
                      </a:pPr>
                      <a:r>
                        <a:rPr sz="2400" b="1">
                          <a:solidFill>
                            <a:srgbClr val="FFFFFF"/>
                          </a:solidFill>
                          <a:sym typeface="Arial"/>
                        </a:rPr>
                        <a:t>CONCEPTO</a:t>
                      </a:r>
                    </a:p>
                  </a:txBody>
                  <a:tcPr marL="34275" marR="34275" marT="34275" marB="34275" horzOverflow="overflow">
                    <a:lnL w="12700">
                      <a:solidFill>
                        <a:srgbClr val="000000"/>
                      </a:solidFill>
                    </a:lnL>
                    <a:lnR w="12700">
                      <a:solidFill>
                        <a:srgbClr val="000000"/>
                      </a:solidFill>
                    </a:lnR>
                    <a:lnT w="12700">
                      <a:solidFill>
                        <a:srgbClr val="000000"/>
                      </a:solidFill>
                    </a:lnT>
                    <a:lnB w="12700">
                      <a:solidFill>
                        <a:srgbClr val="000000"/>
                      </a:solidFill>
                    </a:lnB>
                    <a:solidFill>
                      <a:srgbClr val="030309"/>
                    </a:solidFill>
                  </a:tcPr>
                </a:tc>
                <a:tc>
                  <a:txBody>
                    <a:bodyPr/>
                    <a:lstStyle/>
                    <a:p>
                      <a:pPr algn="ctr">
                        <a:defRPr sz="1800"/>
                      </a:pPr>
                      <a:r>
                        <a:rPr sz="2400" b="1">
                          <a:solidFill>
                            <a:srgbClr val="FFFFFF"/>
                          </a:solidFill>
                          <a:sym typeface="Arial"/>
                        </a:rPr>
                        <a:t>IMPORTES</a:t>
                      </a:r>
                    </a:p>
                  </a:txBody>
                  <a:tcPr marL="34275" marR="34275" marT="34275" marB="34275" horzOverflow="overflow">
                    <a:lnL w="12700">
                      <a:solidFill>
                        <a:srgbClr val="000000"/>
                      </a:solidFill>
                    </a:lnL>
                    <a:lnR w="12700">
                      <a:solidFill>
                        <a:srgbClr val="000000"/>
                      </a:solidFill>
                    </a:lnR>
                    <a:lnT w="12700">
                      <a:solidFill>
                        <a:srgbClr val="000000"/>
                      </a:solidFill>
                    </a:lnT>
                    <a:lnB w="12700">
                      <a:solidFill>
                        <a:srgbClr val="000000"/>
                      </a:solidFill>
                    </a:lnB>
                    <a:solidFill>
                      <a:srgbClr val="030309"/>
                    </a:solidFill>
                  </a:tcPr>
                </a:tc>
                <a:extLst>
                  <a:ext uri="{0D108BD9-81ED-4DB2-BD59-A6C34878D82A}">
                    <a16:rowId xmlns:a16="http://schemas.microsoft.com/office/drawing/2014/main" val="10000"/>
                  </a:ext>
                </a:extLst>
              </a:tr>
              <a:tr h="433387">
                <a:tc>
                  <a:txBody>
                    <a:bodyPr/>
                    <a:lstStyle/>
                    <a:p>
                      <a:pPr algn="l">
                        <a:defRPr sz="1800"/>
                      </a:pPr>
                      <a:r>
                        <a:rPr sz="2400">
                          <a:sym typeface="Arial"/>
                        </a:rPr>
                        <a:t>TOTAL PAGADO (INCLUYE IVA)</a:t>
                      </a:r>
                    </a:p>
                  </a:txBody>
                  <a:tcPr marL="34275" marR="34275" marT="34275" marB="34275"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r">
                        <a:defRPr sz="1800"/>
                      </a:pPr>
                      <a:r>
                        <a:rPr sz="2400" dirty="0">
                          <a:sym typeface="Arial"/>
                        </a:rPr>
                        <a:t>$ 29,000.00</a:t>
                      </a:r>
                    </a:p>
                  </a:txBody>
                  <a:tcPr marL="34275" marR="34275" marT="34275" marB="34275"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val="10001"/>
                  </a:ext>
                </a:extLst>
              </a:tr>
              <a:tr h="434975">
                <a:tc>
                  <a:txBody>
                    <a:bodyPr/>
                    <a:lstStyle/>
                    <a:p>
                      <a:pPr algn="l">
                        <a:defRPr sz="1800"/>
                      </a:pPr>
                      <a:r>
                        <a:rPr sz="2400">
                          <a:sym typeface="Arial"/>
                        </a:rPr>
                        <a:t>(X) FACTOR</a:t>
                      </a:r>
                    </a:p>
                  </a:txBody>
                  <a:tcPr marL="34275" marR="34275" marT="34275" marB="34275"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r">
                        <a:defRPr sz="1800"/>
                      </a:pPr>
                      <a:r>
                        <a:rPr sz="2400" dirty="0">
                          <a:sym typeface="Arial"/>
                        </a:rPr>
                        <a:t>0.355</a:t>
                      </a:r>
                    </a:p>
                  </a:txBody>
                  <a:tcPr marL="34275" marR="34275" marT="34275" marB="34275"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val="10002"/>
                  </a:ext>
                </a:extLst>
              </a:tr>
              <a:tr h="433387">
                <a:tc>
                  <a:txBody>
                    <a:bodyPr/>
                    <a:lstStyle/>
                    <a:p>
                      <a:pPr algn="l">
                        <a:defRPr sz="1800"/>
                      </a:pPr>
                      <a:r>
                        <a:rPr sz="2400">
                          <a:sym typeface="Arial"/>
                        </a:rPr>
                        <a:t>ESTÍMULO APLICABLE</a:t>
                      </a:r>
                    </a:p>
                  </a:txBody>
                  <a:tcPr marL="34275" marR="34275" marT="34275" marB="34275"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r">
                        <a:defRPr sz="1800"/>
                      </a:pPr>
                      <a:r>
                        <a:rPr sz="2400" dirty="0">
                          <a:sym typeface="Arial"/>
                        </a:rPr>
                        <a:t>$ 10,295.00</a:t>
                      </a:r>
                    </a:p>
                  </a:txBody>
                  <a:tcPr marL="34275" marR="34275" marT="34275" marB="34275"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val="10003"/>
                  </a:ext>
                </a:extLst>
              </a:tr>
            </a:tbl>
          </a:graphicData>
        </a:graphic>
      </p:graphicFrame>
      <p:sp>
        <p:nvSpPr>
          <p:cNvPr id="131" name="Shape 131"/>
          <p:cNvSpPr/>
          <p:nvPr/>
        </p:nvSpPr>
        <p:spPr>
          <a:xfrm>
            <a:off x="1812926" y="1841500"/>
            <a:ext cx="8582025" cy="0"/>
          </a:xfrm>
          <a:prstGeom prst="line">
            <a:avLst/>
          </a:prstGeom>
          <a:ln w="101600">
            <a:solidFill>
              <a:srgbClr val="070717"/>
            </a:solidFill>
          </a:ln>
        </p:spPr>
        <p:txBody>
          <a:bodyPr lIns="45719" rIns="45719"/>
          <a:lstStyle/>
          <a:p>
            <a:endParaRPr/>
          </a:p>
        </p:txBody>
      </p:sp>
      <p:grpSp>
        <p:nvGrpSpPr>
          <p:cNvPr id="134" name="Group 134"/>
          <p:cNvGrpSpPr/>
          <p:nvPr/>
        </p:nvGrpSpPr>
        <p:grpSpPr>
          <a:xfrm>
            <a:off x="1524001" y="6469063"/>
            <a:ext cx="504825" cy="388939"/>
            <a:chOff x="0" y="0"/>
            <a:chExt cx="504825" cy="388938"/>
          </a:xfrm>
        </p:grpSpPr>
        <p:sp>
          <p:nvSpPr>
            <p:cNvPr id="132" name="Shape 132"/>
            <p:cNvSpPr/>
            <p:nvPr/>
          </p:nvSpPr>
          <p:spPr>
            <a:xfrm>
              <a:off x="0" y="0"/>
              <a:ext cx="504825" cy="388938"/>
            </a:xfrm>
            <a:prstGeom prst="rect">
              <a:avLst/>
            </a:prstGeom>
            <a:solidFill>
              <a:srgbClr val="FFFFFF"/>
            </a:solidFill>
            <a:ln w="12700" cap="flat">
              <a:noFill/>
              <a:miter lim="400000"/>
            </a:ln>
            <a:effectLst/>
          </p:spPr>
          <p:txBody>
            <a:bodyPr wrap="square" lIns="45719" tIns="45719" rIns="45719" bIns="45719" numCol="1" anchor="ctr">
              <a:noAutofit/>
            </a:bodyPr>
            <a:lstStyle/>
            <a:p>
              <a:pPr algn="ctr">
                <a:defRPr sz="1800" b="1"/>
              </a:pPr>
              <a:endParaRPr/>
            </a:p>
          </p:txBody>
        </p:sp>
        <p:sp>
          <p:nvSpPr>
            <p:cNvPr id="133" name="Shape 133"/>
            <p:cNvSpPr/>
            <p:nvPr/>
          </p:nvSpPr>
          <p:spPr>
            <a:xfrm>
              <a:off x="0" y="9805"/>
              <a:ext cx="504825" cy="36932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ctr">
              <a:spAutoFit/>
            </a:bodyPr>
            <a:lstStyle>
              <a:lvl1pPr algn="ctr">
                <a:defRPr sz="1800" b="1"/>
              </a:lvl1pPr>
            </a:lstStyle>
            <a:p>
              <a:r>
                <a:t>13</a:t>
              </a:r>
            </a:p>
          </p:txBody>
        </p:sp>
      </p:gr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1"/>
          <p:cNvSpPr txBox="1">
            <a:spLocks noChangeArrowheads="1"/>
          </p:cNvSpPr>
          <p:nvPr/>
        </p:nvSpPr>
        <p:spPr bwMode="auto">
          <a:xfrm>
            <a:off x="2667000" y="1763278"/>
            <a:ext cx="6858000" cy="1991311"/>
          </a:xfrm>
          <a:prstGeom prst="rect">
            <a:avLst/>
          </a:prstGeom>
          <a:noFill/>
          <a:ln w="9525">
            <a:noFill/>
            <a:round/>
            <a:headEnd/>
            <a:tailEnd/>
          </a:ln>
        </p:spPr>
        <p:txBody>
          <a:bodyPr lIns="61215" tIns="30608" rIns="61215" bIns="30608">
            <a:prstTxWarp prst="textNoShape">
              <a:avLst/>
            </a:prstTxWarp>
          </a:bodyPr>
          <a:lstStyle/>
          <a:p>
            <a:pPr algn="ctr" defTabSz="305574" fontAlgn="base" hangingPunct="0">
              <a:lnSpc>
                <a:spcPct val="85000"/>
              </a:lnSpc>
              <a:spcBef>
                <a:spcPct val="0"/>
              </a:spcBef>
              <a:spcAft>
                <a:spcPct val="0"/>
              </a:spcAft>
              <a:buClr>
                <a:srgbClr val="000000"/>
              </a:buClr>
              <a:buSzPct val="45000"/>
              <a:tabLst>
                <a:tab pos="0" algn="l"/>
                <a:tab pos="304493" algn="l"/>
                <a:tab pos="610067" algn="l"/>
                <a:tab pos="915640" algn="l"/>
                <a:tab pos="1221213" algn="l"/>
                <a:tab pos="1526786" algn="l"/>
                <a:tab pos="1832360" algn="l"/>
                <a:tab pos="2137933" algn="l"/>
                <a:tab pos="2443505" algn="l"/>
                <a:tab pos="2749079" algn="l"/>
                <a:tab pos="3054652" algn="l"/>
                <a:tab pos="3360225" algn="l"/>
                <a:tab pos="3665798" algn="l"/>
                <a:tab pos="3971371" algn="l"/>
                <a:tab pos="4276946" algn="l"/>
                <a:tab pos="4582517" algn="l"/>
                <a:tab pos="4888091" algn="l"/>
                <a:tab pos="5193665" algn="l"/>
                <a:tab pos="5499238" algn="l"/>
                <a:tab pos="5804811" algn="l"/>
                <a:tab pos="6110384" algn="l"/>
              </a:tabLst>
            </a:pPr>
            <a:endParaRPr lang="en-GB" sz="2475" b="1" dirty="0">
              <a:solidFill>
                <a:srgbClr val="000000"/>
              </a:solidFill>
            </a:endParaRPr>
          </a:p>
        </p:txBody>
      </p:sp>
      <p:sp>
        <p:nvSpPr>
          <p:cNvPr id="43011" name="Text Box 2"/>
          <p:cNvSpPr txBox="1">
            <a:spLocks noChangeArrowheads="1"/>
          </p:cNvSpPr>
          <p:nvPr/>
        </p:nvSpPr>
        <p:spPr bwMode="auto">
          <a:xfrm>
            <a:off x="3243720" y="4236215"/>
            <a:ext cx="5799600" cy="613376"/>
          </a:xfrm>
          <a:prstGeom prst="rect">
            <a:avLst/>
          </a:prstGeom>
          <a:noFill/>
          <a:ln w="9525">
            <a:noFill/>
            <a:round/>
            <a:headEnd/>
            <a:tailEnd/>
          </a:ln>
        </p:spPr>
        <p:txBody>
          <a:bodyPr lIns="61215" tIns="30608" rIns="61215" bIns="30608">
            <a:prstTxWarp prst="textNoShape">
              <a:avLst/>
            </a:prstTxWarp>
          </a:bodyPr>
          <a:lstStyle/>
          <a:p>
            <a:pPr algn="ctr" defTabSz="305574" fontAlgn="base" hangingPunct="0">
              <a:lnSpc>
                <a:spcPct val="93000"/>
              </a:lnSpc>
              <a:spcBef>
                <a:spcPct val="0"/>
              </a:spcBef>
              <a:spcAft>
                <a:spcPct val="0"/>
              </a:spcAft>
              <a:buClr>
                <a:srgbClr val="000000"/>
              </a:buClr>
              <a:buSzPct val="45000"/>
              <a:tabLst>
                <a:tab pos="0" algn="l"/>
                <a:tab pos="304493" algn="l"/>
                <a:tab pos="610067" algn="l"/>
                <a:tab pos="915640" algn="l"/>
                <a:tab pos="1221213" algn="l"/>
                <a:tab pos="1526786" algn="l"/>
                <a:tab pos="1832360" algn="l"/>
                <a:tab pos="2137933" algn="l"/>
                <a:tab pos="2443505" algn="l"/>
                <a:tab pos="2749079" algn="l"/>
                <a:tab pos="3054652" algn="l"/>
                <a:tab pos="3360225" algn="l"/>
                <a:tab pos="3665798" algn="l"/>
                <a:tab pos="3971371" algn="l"/>
                <a:tab pos="4276946" algn="l"/>
                <a:tab pos="4582517" algn="l"/>
                <a:tab pos="4888091" algn="l"/>
                <a:tab pos="5193665" algn="l"/>
                <a:tab pos="5499238" algn="l"/>
                <a:tab pos="5804811" algn="l"/>
                <a:tab pos="6110384" algn="l"/>
              </a:tabLst>
            </a:pPr>
            <a:endParaRPr lang="en-GB" sz="1650" b="1" dirty="0">
              <a:solidFill>
                <a:srgbClr val="FFFFFF"/>
              </a:solidFill>
            </a:endParaRPr>
          </a:p>
        </p:txBody>
      </p:sp>
      <p:sp>
        <p:nvSpPr>
          <p:cNvPr id="7" name="CuadroTexto 6"/>
          <p:cNvSpPr txBox="1"/>
          <p:nvPr/>
        </p:nvSpPr>
        <p:spPr>
          <a:xfrm>
            <a:off x="2181340" y="1421306"/>
            <a:ext cx="7343660" cy="600164"/>
          </a:xfrm>
          <a:prstGeom prst="rect">
            <a:avLst/>
          </a:prstGeom>
          <a:solidFill>
            <a:srgbClr val="92D050"/>
          </a:solidFill>
          <a:ln>
            <a:solidFill>
              <a:schemeClr val="tx1"/>
            </a:solidFill>
          </a:ln>
          <a:effectLst>
            <a:glow rad="228600">
              <a:schemeClr val="accent3">
                <a:satMod val="175000"/>
                <a:alpha val="40000"/>
              </a:schemeClr>
            </a:glow>
          </a:effectLst>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MX" sz="1650" b="1" kern="0" dirty="0">
                <a:solidFill>
                  <a:srgbClr val="000000"/>
                </a:solidFill>
                <a:latin typeface="Arial" panose="020B0604020202020204" pitchFamily="34" charset="0"/>
                <a:ea typeface="Times New Roman" charset="0"/>
                <a:cs typeface="Arial" panose="020B0604020202020204" pitchFamily="34" charset="0"/>
              </a:rPr>
              <a:t>ESTIMULOS DIESEL USO AUTOMOTRIZ</a:t>
            </a:r>
          </a:p>
          <a:p>
            <a:pPr algn="ctr"/>
            <a:endParaRPr lang="es-MX" sz="1650" b="1" kern="0" dirty="0">
              <a:solidFill>
                <a:srgbClr val="000000"/>
              </a:solidFill>
              <a:latin typeface="Arial" panose="020B0604020202020204" pitchFamily="34" charset="0"/>
              <a:ea typeface="Times New Roman" charset="0"/>
              <a:cs typeface="Arial" panose="020B0604020202020204" pitchFamily="34" charset="0"/>
            </a:endParaRPr>
          </a:p>
        </p:txBody>
      </p:sp>
      <p:sp>
        <p:nvSpPr>
          <p:cNvPr id="8" name="CuadroTexto 7"/>
          <p:cNvSpPr txBox="1"/>
          <p:nvPr/>
        </p:nvSpPr>
        <p:spPr>
          <a:xfrm>
            <a:off x="3078541" y="2433081"/>
            <a:ext cx="6220115" cy="300082"/>
          </a:xfrm>
          <a:prstGeom prst="rect">
            <a:avLst/>
          </a:prstGeom>
          <a:noFill/>
        </p:spPr>
        <p:txBody>
          <a:bodyPr wrap="square" rtlCol="0">
            <a:spAutoFit/>
          </a:bodyPr>
          <a:lstStyle/>
          <a:p>
            <a:endParaRPr lang="es-MX" sz="1350"/>
          </a:p>
        </p:txBody>
      </p:sp>
      <p:sp>
        <p:nvSpPr>
          <p:cNvPr id="9" name="CuadroTexto 8"/>
          <p:cNvSpPr txBox="1"/>
          <p:nvPr/>
        </p:nvSpPr>
        <p:spPr>
          <a:xfrm>
            <a:off x="1288973" y="2307241"/>
            <a:ext cx="9694844" cy="1851789"/>
          </a:xfrm>
          <a:prstGeom prst="rect">
            <a:avLst/>
          </a:prstGeom>
          <a:solidFill>
            <a:schemeClr val="bg1"/>
          </a:solidFill>
          <a:ln w="57150">
            <a:solidFill>
              <a:srgbClr val="00B050"/>
            </a:solidFill>
          </a:ln>
          <a:effectLst>
            <a:glow rad="228600">
              <a:schemeClr val="accent3">
                <a:satMod val="175000"/>
                <a:alpha val="40000"/>
              </a:schemeClr>
            </a:glow>
          </a:effectLst>
        </p:spPr>
        <p:txBody>
          <a:bodyPr wrap="square" rtlCol="0">
            <a:spAutoFit/>
          </a:bodyPr>
          <a:lstStyle/>
          <a:p>
            <a:pPr marL="71273" algn="just" defTabSz="305612" fontAlgn="base">
              <a:lnSpc>
                <a:spcPct val="90000"/>
              </a:lnSpc>
              <a:spcBef>
                <a:spcPct val="0"/>
              </a:spcBef>
              <a:spcAft>
                <a:spcPts val="969"/>
              </a:spcAft>
              <a:buClr>
                <a:srgbClr val="3333CC"/>
              </a:buClr>
              <a:buSzPct val="45000"/>
            </a:pPr>
            <a:r>
              <a:rPr lang="es-MX" sz="1500" kern="0" dirty="0">
                <a:solidFill>
                  <a:srgbClr val="000000"/>
                </a:solidFill>
                <a:latin typeface="Arial" panose="020B0604020202020204" pitchFamily="34" charset="0"/>
                <a:ea typeface="Times New Roman" charset="0"/>
                <a:cs typeface="Arial" panose="020B0604020202020204" pitchFamily="34" charset="0"/>
              </a:rPr>
              <a:t>Ejemplo, fracción IV</a:t>
            </a:r>
          </a:p>
          <a:p>
            <a:pPr marL="71273" algn="just" defTabSz="305612" fontAlgn="base">
              <a:lnSpc>
                <a:spcPct val="90000"/>
              </a:lnSpc>
              <a:spcBef>
                <a:spcPct val="0"/>
              </a:spcBef>
              <a:spcAft>
                <a:spcPts val="969"/>
              </a:spcAft>
              <a:buClr>
                <a:srgbClr val="3333CC"/>
              </a:buClr>
              <a:buSzPct val="45000"/>
            </a:pPr>
            <a:endParaRPr lang="es-MX" sz="1500" b="1" u="sng" kern="0" dirty="0">
              <a:solidFill>
                <a:srgbClr val="000000"/>
              </a:solidFill>
              <a:latin typeface="Arial" panose="020B0604020202020204" pitchFamily="34" charset="0"/>
              <a:ea typeface="Times New Roman" charset="0"/>
              <a:cs typeface="Arial" panose="020B0604020202020204" pitchFamily="34" charset="0"/>
            </a:endParaRPr>
          </a:p>
          <a:p>
            <a:pPr marL="71273" algn="just" defTabSz="305612" fontAlgn="base">
              <a:lnSpc>
                <a:spcPct val="90000"/>
              </a:lnSpc>
              <a:spcBef>
                <a:spcPct val="0"/>
              </a:spcBef>
              <a:spcAft>
                <a:spcPts val="969"/>
              </a:spcAft>
              <a:buClr>
                <a:srgbClr val="3333CC"/>
              </a:buClr>
              <a:buSzPct val="45000"/>
            </a:pPr>
            <a:r>
              <a:rPr lang="es-MX" sz="1500" b="1" u="sng" kern="0" dirty="0">
                <a:solidFill>
                  <a:srgbClr val="000000"/>
                </a:solidFill>
                <a:latin typeface="Arial" panose="020B0604020202020204" pitchFamily="34" charset="0"/>
                <a:ea typeface="Times New Roman" charset="0"/>
                <a:cs typeface="Arial" panose="020B0604020202020204" pitchFamily="34" charset="0"/>
              </a:rPr>
              <a:t>Cuota del IEPS por la adquisición de diésel </a:t>
            </a:r>
            <a:r>
              <a:rPr lang="es-MX" sz="1500" kern="0" dirty="0">
                <a:solidFill>
                  <a:srgbClr val="000000"/>
                </a:solidFill>
                <a:latin typeface="Arial" panose="020B0604020202020204" pitchFamily="34" charset="0"/>
                <a:ea typeface="Times New Roman" charset="0"/>
                <a:cs typeface="Arial" panose="020B0604020202020204" pitchFamily="34" charset="0"/>
              </a:rPr>
              <a:t>conforme al artículo 2o., fracción I, inciso D), numeral 1, sub inciso c), incluye ajustes.</a:t>
            </a:r>
            <a:r>
              <a:rPr lang="es-MX" sz="1500" b="1" kern="0" dirty="0">
                <a:solidFill>
                  <a:srgbClr val="000000"/>
                </a:solidFill>
                <a:latin typeface="Arial" panose="020B0604020202020204" pitchFamily="34" charset="0"/>
                <a:ea typeface="Times New Roman" charset="0"/>
                <a:cs typeface="Arial" panose="020B0604020202020204" pitchFamily="34" charset="0"/>
              </a:rPr>
              <a:t>													</a:t>
            </a:r>
            <a:r>
              <a:rPr lang="es-MX" sz="1500" kern="0" dirty="0">
                <a:solidFill>
                  <a:srgbClr val="000000"/>
                </a:solidFill>
                <a:latin typeface="Arial" panose="020B0604020202020204" pitchFamily="34" charset="0"/>
                <a:ea typeface="Times New Roman" charset="0"/>
                <a:cs typeface="Arial" panose="020B0604020202020204" pitchFamily="34" charset="0"/>
              </a:rPr>
              <a:t>$ 5.280</a:t>
            </a:r>
          </a:p>
          <a:p>
            <a:pPr marL="71273" defTabSz="305612" fontAlgn="base">
              <a:lnSpc>
                <a:spcPct val="90000"/>
              </a:lnSpc>
              <a:spcBef>
                <a:spcPct val="0"/>
              </a:spcBef>
              <a:spcAft>
                <a:spcPts val="969"/>
              </a:spcAft>
              <a:buClr>
                <a:srgbClr val="3333CC"/>
              </a:buClr>
              <a:buSzPct val="45000"/>
            </a:pPr>
            <a:r>
              <a:rPr lang="es-MX" sz="1500" b="1" kern="0" dirty="0">
                <a:solidFill>
                  <a:srgbClr val="000000"/>
                </a:solidFill>
                <a:latin typeface="Arial" panose="020B0604020202020204" pitchFamily="34" charset="0"/>
                <a:ea typeface="Times New Roman" charset="0"/>
                <a:cs typeface="Arial" panose="020B0604020202020204" pitchFamily="34" charset="0"/>
              </a:rPr>
              <a:t>Número de litros de diésel adquiridos en el mes:     					</a:t>
            </a:r>
            <a:r>
              <a:rPr lang="es-MX" sz="1500" u="sng" kern="0" dirty="0">
                <a:solidFill>
                  <a:srgbClr val="000000"/>
                </a:solidFill>
                <a:latin typeface="Arial" panose="020B0604020202020204" pitchFamily="34" charset="0"/>
                <a:ea typeface="Times New Roman" charset="0"/>
                <a:cs typeface="Arial" panose="020B0604020202020204" pitchFamily="34" charset="0"/>
              </a:rPr>
              <a:t>50,000 litros</a:t>
            </a:r>
          </a:p>
          <a:p>
            <a:pPr marL="71273" algn="just" defTabSz="305612" fontAlgn="base">
              <a:lnSpc>
                <a:spcPct val="90000"/>
              </a:lnSpc>
              <a:spcBef>
                <a:spcPct val="0"/>
              </a:spcBef>
              <a:spcAft>
                <a:spcPts val="969"/>
              </a:spcAft>
              <a:buClr>
                <a:srgbClr val="3333CC"/>
              </a:buClr>
              <a:buSzPct val="45000"/>
            </a:pPr>
            <a:r>
              <a:rPr lang="es-MX" sz="1500" b="1" kern="0" dirty="0">
                <a:solidFill>
                  <a:srgbClr val="000000"/>
                </a:solidFill>
                <a:latin typeface="Arial" panose="020B0604020202020204" pitchFamily="34" charset="0"/>
                <a:ea typeface="Times New Roman" charset="0"/>
                <a:cs typeface="Arial" panose="020B0604020202020204" pitchFamily="34" charset="0"/>
              </a:rPr>
              <a:t>Importe acreditable contra el ISR causado </a:t>
            </a:r>
            <a:r>
              <a:rPr lang="es-MX" sz="1500" b="1" u="sng" kern="0" dirty="0">
                <a:solidFill>
                  <a:srgbClr val="000000"/>
                </a:solidFill>
                <a:latin typeface="Arial" panose="020B0604020202020204" pitchFamily="34" charset="0"/>
                <a:ea typeface="Times New Roman" charset="0"/>
                <a:cs typeface="Arial" panose="020B0604020202020204" pitchFamily="34" charset="0"/>
              </a:rPr>
              <a:t>del mismo ejercicio.		</a:t>
            </a:r>
            <a:r>
              <a:rPr lang="es-MX" sz="1500" b="1" kern="0" dirty="0">
                <a:solidFill>
                  <a:srgbClr val="000000"/>
                </a:solidFill>
                <a:latin typeface="Arial" panose="020B0604020202020204" pitchFamily="34" charset="0"/>
                <a:ea typeface="Times New Roman" charset="0"/>
                <a:cs typeface="Arial" panose="020B0604020202020204" pitchFamily="34" charset="0"/>
              </a:rPr>
              <a:t>$264,000.00</a:t>
            </a:r>
          </a:p>
        </p:txBody>
      </p:sp>
      <p:sp>
        <p:nvSpPr>
          <p:cNvPr id="2" name="1 Marcador de número de diapositiva"/>
          <p:cNvSpPr>
            <a:spLocks noGrp="1"/>
          </p:cNvSpPr>
          <p:nvPr>
            <p:ph type="sldNum" sz="quarter" idx="12"/>
          </p:nvPr>
        </p:nvSpPr>
        <p:spPr>
          <a:xfrm>
            <a:off x="1524001" y="5727538"/>
            <a:ext cx="323726" cy="273212"/>
          </a:xfrm>
          <a:solidFill>
            <a:schemeClr val="bg1"/>
          </a:solidFill>
        </p:spPr>
        <p:txBody>
          <a:bodyPr/>
          <a:lstStyle/>
          <a:p>
            <a:pPr algn="ctr"/>
            <a:fld id="{E78F1660-29BA-4B3B-B393-91E177B01F2D}" type="slidenum">
              <a:rPr lang="es-MX" b="1" smtClean="0"/>
              <a:pPr algn="ctr"/>
              <a:t>20</a:t>
            </a:fld>
            <a:endParaRPr lang="es-MX" b="1" dirty="0"/>
          </a:p>
        </p:txBody>
      </p:sp>
    </p:spTree>
    <p:extLst>
      <p:ext uri="{BB962C8B-B14F-4D97-AF65-F5344CB8AC3E}">
        <p14:creationId xmlns:p14="http://schemas.microsoft.com/office/powerpoint/2010/main" val="17700761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2891AA-6291-86F7-897E-874590C4D081}"/>
              </a:ext>
            </a:extLst>
          </p:cNvPr>
          <p:cNvSpPr>
            <a:spLocks noGrp="1"/>
          </p:cNvSpPr>
          <p:nvPr>
            <p:ph type="title"/>
          </p:nvPr>
        </p:nvSpPr>
        <p:spPr/>
        <p:txBody>
          <a:bodyPr/>
          <a:lstStyle/>
          <a:p>
            <a:r>
              <a:rPr lang="es-MX" dirty="0"/>
              <a:t>Calculo estimulo de peajes</a:t>
            </a:r>
          </a:p>
        </p:txBody>
      </p:sp>
      <p:graphicFrame>
        <p:nvGraphicFramePr>
          <p:cNvPr id="5" name="Tabla 5">
            <a:extLst>
              <a:ext uri="{FF2B5EF4-FFF2-40B4-BE49-F238E27FC236}">
                <a16:creationId xmlns:a16="http://schemas.microsoft.com/office/drawing/2014/main" id="{E66E6024-33A1-24C4-FEFD-DCD14CAFA1A6}"/>
              </a:ext>
            </a:extLst>
          </p:cNvPr>
          <p:cNvGraphicFramePr>
            <a:graphicFrameLocks noGrp="1"/>
          </p:cNvGraphicFramePr>
          <p:nvPr>
            <p:ph idx="1"/>
          </p:nvPr>
        </p:nvGraphicFramePr>
        <p:xfrm>
          <a:off x="2773708" y="2193372"/>
          <a:ext cx="6118502" cy="3359220"/>
        </p:xfrm>
        <a:graphic>
          <a:graphicData uri="http://schemas.openxmlformats.org/drawingml/2006/table">
            <a:tbl>
              <a:tblPr firstRow="1" bandRow="1">
                <a:tableStyleId>{5C22544A-7EE6-4342-B048-85BDC9FD1C3A}</a:tableStyleId>
              </a:tblPr>
              <a:tblGrid>
                <a:gridCol w="4004779">
                  <a:extLst>
                    <a:ext uri="{9D8B030D-6E8A-4147-A177-3AD203B41FA5}">
                      <a16:colId xmlns:a16="http://schemas.microsoft.com/office/drawing/2014/main" val="2924117820"/>
                    </a:ext>
                  </a:extLst>
                </a:gridCol>
                <a:gridCol w="2113723">
                  <a:extLst>
                    <a:ext uri="{9D8B030D-6E8A-4147-A177-3AD203B41FA5}">
                      <a16:colId xmlns:a16="http://schemas.microsoft.com/office/drawing/2014/main" val="495527292"/>
                    </a:ext>
                  </a:extLst>
                </a:gridCol>
              </a:tblGrid>
              <a:tr h="559870">
                <a:tc>
                  <a:txBody>
                    <a:bodyPr/>
                    <a:lstStyle/>
                    <a:p>
                      <a:r>
                        <a:rPr lang="es-MX" dirty="0"/>
                        <a:t>Concepto</a:t>
                      </a:r>
                    </a:p>
                  </a:txBody>
                  <a:tcPr/>
                </a:tc>
                <a:tc>
                  <a:txBody>
                    <a:bodyPr/>
                    <a:lstStyle/>
                    <a:p>
                      <a:r>
                        <a:rPr lang="es-MX" dirty="0"/>
                        <a:t>Importe</a:t>
                      </a:r>
                    </a:p>
                  </a:txBody>
                  <a:tcPr/>
                </a:tc>
                <a:extLst>
                  <a:ext uri="{0D108BD9-81ED-4DB2-BD59-A6C34878D82A}">
                    <a16:rowId xmlns:a16="http://schemas.microsoft.com/office/drawing/2014/main" val="2058630849"/>
                  </a:ext>
                </a:extLst>
              </a:tr>
              <a:tr h="559870">
                <a:tc>
                  <a:txBody>
                    <a:bodyPr/>
                    <a:lstStyle/>
                    <a:p>
                      <a:r>
                        <a:rPr lang="es-MX" dirty="0"/>
                        <a:t>Peaje pagado</a:t>
                      </a:r>
                    </a:p>
                  </a:txBody>
                  <a:tcPr/>
                </a:tc>
                <a:tc>
                  <a:txBody>
                    <a:bodyPr/>
                    <a:lstStyle/>
                    <a:p>
                      <a:pPr algn="r"/>
                      <a:r>
                        <a:rPr lang="es-MX" dirty="0"/>
                        <a:t>116.00</a:t>
                      </a:r>
                    </a:p>
                  </a:txBody>
                  <a:tcPr/>
                </a:tc>
                <a:extLst>
                  <a:ext uri="{0D108BD9-81ED-4DB2-BD59-A6C34878D82A}">
                    <a16:rowId xmlns:a16="http://schemas.microsoft.com/office/drawing/2014/main" val="1720439189"/>
                  </a:ext>
                </a:extLst>
              </a:tr>
              <a:tr h="559870">
                <a:tc>
                  <a:txBody>
                    <a:bodyPr/>
                    <a:lstStyle/>
                    <a:p>
                      <a:r>
                        <a:rPr lang="es-MX" dirty="0"/>
                        <a:t>(-) IVA</a:t>
                      </a:r>
                    </a:p>
                  </a:txBody>
                  <a:tcPr/>
                </a:tc>
                <a:tc>
                  <a:txBody>
                    <a:bodyPr/>
                    <a:lstStyle/>
                    <a:p>
                      <a:pPr algn="r"/>
                      <a:r>
                        <a:rPr lang="es-MX" dirty="0"/>
                        <a:t>   16.00</a:t>
                      </a:r>
                    </a:p>
                  </a:txBody>
                  <a:tcPr/>
                </a:tc>
                <a:extLst>
                  <a:ext uri="{0D108BD9-81ED-4DB2-BD59-A6C34878D82A}">
                    <a16:rowId xmlns:a16="http://schemas.microsoft.com/office/drawing/2014/main" val="1699444618"/>
                  </a:ext>
                </a:extLst>
              </a:tr>
              <a:tr h="559870">
                <a:tc>
                  <a:txBody>
                    <a:bodyPr/>
                    <a:lstStyle/>
                    <a:p>
                      <a:r>
                        <a:rPr lang="es-MX" dirty="0"/>
                        <a:t>(=) Importe sin IVA</a:t>
                      </a:r>
                    </a:p>
                  </a:txBody>
                  <a:tcPr/>
                </a:tc>
                <a:tc>
                  <a:txBody>
                    <a:bodyPr/>
                    <a:lstStyle/>
                    <a:p>
                      <a:pPr algn="r"/>
                      <a:r>
                        <a:rPr lang="es-MX" dirty="0"/>
                        <a:t>100.00</a:t>
                      </a:r>
                    </a:p>
                  </a:txBody>
                  <a:tcPr/>
                </a:tc>
                <a:extLst>
                  <a:ext uri="{0D108BD9-81ED-4DB2-BD59-A6C34878D82A}">
                    <a16:rowId xmlns:a16="http://schemas.microsoft.com/office/drawing/2014/main" val="3049901218"/>
                  </a:ext>
                </a:extLst>
              </a:tr>
              <a:tr h="559870">
                <a:tc>
                  <a:txBody>
                    <a:bodyPr/>
                    <a:lstStyle/>
                    <a:p>
                      <a:r>
                        <a:rPr lang="es-MX" dirty="0"/>
                        <a:t>(x) Tasa de estimulo LIF</a:t>
                      </a:r>
                    </a:p>
                  </a:txBody>
                  <a:tcPr/>
                </a:tc>
                <a:tc>
                  <a:txBody>
                    <a:bodyPr/>
                    <a:lstStyle/>
                    <a:p>
                      <a:pPr algn="r"/>
                      <a:r>
                        <a:rPr lang="es-MX" dirty="0"/>
                        <a:t>  50%</a:t>
                      </a:r>
                    </a:p>
                  </a:txBody>
                  <a:tcPr/>
                </a:tc>
                <a:extLst>
                  <a:ext uri="{0D108BD9-81ED-4DB2-BD59-A6C34878D82A}">
                    <a16:rowId xmlns:a16="http://schemas.microsoft.com/office/drawing/2014/main" val="4265402012"/>
                  </a:ext>
                </a:extLst>
              </a:tr>
              <a:tr h="559870">
                <a:tc>
                  <a:txBody>
                    <a:bodyPr/>
                    <a:lstStyle/>
                    <a:p>
                      <a:r>
                        <a:rPr lang="es-MX" dirty="0"/>
                        <a:t>Estimulo fiscal</a:t>
                      </a:r>
                    </a:p>
                  </a:txBody>
                  <a:tcPr/>
                </a:tc>
                <a:tc>
                  <a:txBody>
                    <a:bodyPr/>
                    <a:lstStyle/>
                    <a:p>
                      <a:pPr algn="r"/>
                      <a:r>
                        <a:rPr lang="es-MX" dirty="0"/>
                        <a:t>$ 50.00</a:t>
                      </a:r>
                    </a:p>
                  </a:txBody>
                  <a:tcPr/>
                </a:tc>
                <a:extLst>
                  <a:ext uri="{0D108BD9-81ED-4DB2-BD59-A6C34878D82A}">
                    <a16:rowId xmlns:a16="http://schemas.microsoft.com/office/drawing/2014/main" val="204414142"/>
                  </a:ext>
                </a:extLst>
              </a:tr>
            </a:tbl>
          </a:graphicData>
        </a:graphic>
      </p:graphicFrame>
      <p:sp>
        <p:nvSpPr>
          <p:cNvPr id="4" name="Marcador de número de diapositiva 3">
            <a:extLst>
              <a:ext uri="{FF2B5EF4-FFF2-40B4-BE49-F238E27FC236}">
                <a16:creationId xmlns:a16="http://schemas.microsoft.com/office/drawing/2014/main" id="{5E8FD91F-F4C2-8381-E1A1-7B4954A7C6DB}"/>
              </a:ext>
            </a:extLst>
          </p:cNvPr>
          <p:cNvSpPr>
            <a:spLocks noGrp="1"/>
          </p:cNvSpPr>
          <p:nvPr>
            <p:ph type="sldNum" sz="quarter" idx="12"/>
          </p:nvPr>
        </p:nvSpPr>
        <p:spPr/>
        <p:txBody>
          <a:bodyPr/>
          <a:lstStyle/>
          <a:p>
            <a:fld id="{DFF4463D-C809-40C6-80C5-782F59AD1978}" type="slidenum">
              <a:rPr lang="es-ES" smtClean="0"/>
              <a:t>21</a:t>
            </a:fld>
            <a:endParaRPr lang="es-ES"/>
          </a:p>
        </p:txBody>
      </p:sp>
    </p:spTree>
    <p:extLst>
      <p:ext uri="{BB962C8B-B14F-4D97-AF65-F5344CB8AC3E}">
        <p14:creationId xmlns:p14="http://schemas.microsoft.com/office/powerpoint/2010/main" val="28184711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Shape 184"/>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rPr/>
              <a:t>22</a:t>
            </a:fld>
            <a:endParaRPr/>
          </a:p>
        </p:txBody>
      </p:sp>
      <p:graphicFrame>
        <p:nvGraphicFramePr>
          <p:cNvPr id="185" name="Table 185"/>
          <p:cNvGraphicFramePr/>
          <p:nvPr>
            <p:extLst>
              <p:ext uri="{D42A27DB-BD31-4B8C-83A1-F6EECF244321}">
                <p14:modId xmlns:p14="http://schemas.microsoft.com/office/powerpoint/2010/main" val="2821070696"/>
              </p:ext>
            </p:extLst>
          </p:nvPr>
        </p:nvGraphicFramePr>
        <p:xfrm>
          <a:off x="870333" y="776228"/>
          <a:ext cx="9041645" cy="4980834"/>
        </p:xfrm>
        <a:graphic>
          <a:graphicData uri="http://schemas.openxmlformats.org/drawingml/2006/table">
            <a:tbl>
              <a:tblPr/>
              <a:tblGrid>
                <a:gridCol w="4214326">
                  <a:extLst>
                    <a:ext uri="{9D8B030D-6E8A-4147-A177-3AD203B41FA5}">
                      <a16:colId xmlns:a16="http://schemas.microsoft.com/office/drawing/2014/main" val="20000"/>
                    </a:ext>
                  </a:extLst>
                </a:gridCol>
                <a:gridCol w="2528596">
                  <a:extLst>
                    <a:ext uri="{9D8B030D-6E8A-4147-A177-3AD203B41FA5}">
                      <a16:colId xmlns:a16="http://schemas.microsoft.com/office/drawing/2014/main" val="20001"/>
                    </a:ext>
                  </a:extLst>
                </a:gridCol>
                <a:gridCol w="2298723">
                  <a:extLst>
                    <a:ext uri="{9D8B030D-6E8A-4147-A177-3AD203B41FA5}">
                      <a16:colId xmlns:a16="http://schemas.microsoft.com/office/drawing/2014/main" val="20002"/>
                    </a:ext>
                  </a:extLst>
                </a:gridCol>
              </a:tblGrid>
              <a:tr h="233842">
                <a:tc>
                  <a:txBody>
                    <a:bodyPr/>
                    <a:lstStyle/>
                    <a:p>
                      <a:pPr algn="l" defTabSz="457200">
                        <a:defRPr sz="1800"/>
                      </a:pPr>
                      <a:r>
                        <a:rPr sz="1100" b="1">
                          <a:latin typeface="Arial" panose="020B0604020202020204" pitchFamily="34" charset="0"/>
                          <a:ea typeface="+mj-ea"/>
                          <a:cs typeface="Arial" panose="020B0604020202020204" pitchFamily="34" charset="0"/>
                          <a:sym typeface="Calibri"/>
                        </a:rPr>
                        <a:t>EJEMPLO 1. ESTUMULO FISCAL POR PEAJES</a:t>
                      </a:r>
                    </a:p>
                  </a:txBody>
                  <a:tcPr marL="25400" marR="25400" marT="0" marB="25400" anchor="b" horzOverflow="overflow">
                    <a:lnL w="12700">
                      <a:miter lim="400000"/>
                    </a:lnL>
                    <a:lnR w="12700">
                      <a:miter lim="400000"/>
                    </a:lnR>
                    <a:lnT w="12700">
                      <a:miter lim="400000"/>
                    </a:lnT>
                    <a:lnB w="12700">
                      <a:miter lim="400000"/>
                    </a:lnB>
                    <a:solidFill>
                      <a:srgbClr val="FFFF00"/>
                    </a:solidFill>
                  </a:tcPr>
                </a:tc>
                <a:tc>
                  <a:txBody>
                    <a:bodyPr/>
                    <a:lstStyle/>
                    <a:p>
                      <a:pPr algn="l" defTabSz="457200">
                        <a:defRPr sz="1100">
                          <a:latin typeface="+mj-lt"/>
                          <a:ea typeface="+mj-ea"/>
                          <a:cs typeface="+mj-cs"/>
                          <a:sym typeface="Calibri"/>
                        </a:defRPr>
                      </a:pPr>
                      <a:endParaRPr>
                        <a:latin typeface="Arial" panose="020B0604020202020204" pitchFamily="34" charset="0"/>
                        <a:cs typeface="Arial" panose="020B0604020202020204" pitchFamily="34" charset="0"/>
                      </a:endParaRPr>
                    </a:p>
                  </a:txBody>
                  <a:tcPr marL="25400" marR="25400" marT="0" marB="25400" anchor="b" horzOverflow="overflow">
                    <a:lnL w="12700">
                      <a:miter lim="400000"/>
                    </a:lnL>
                    <a:lnR w="12700">
                      <a:miter lim="400000"/>
                    </a:lnR>
                    <a:lnT w="12700">
                      <a:miter lim="400000"/>
                    </a:lnT>
                    <a:lnB w="12700">
                      <a:miter lim="400000"/>
                    </a:lnB>
                    <a:solidFill>
                      <a:srgbClr val="FFFF00"/>
                    </a:solidFill>
                  </a:tcPr>
                </a:tc>
                <a:tc>
                  <a:txBody>
                    <a:bodyPr/>
                    <a:lstStyle/>
                    <a:p>
                      <a:pPr algn="l" defTabSz="457200">
                        <a:defRPr sz="1100">
                          <a:latin typeface="+mj-lt"/>
                          <a:ea typeface="+mj-ea"/>
                          <a:cs typeface="+mj-cs"/>
                          <a:sym typeface="Calibri"/>
                        </a:defRPr>
                      </a:pPr>
                      <a:endParaRPr>
                        <a:latin typeface="Arial" panose="020B0604020202020204" pitchFamily="34" charset="0"/>
                        <a:cs typeface="Arial" panose="020B0604020202020204" pitchFamily="34" charset="0"/>
                      </a:endParaRPr>
                    </a:p>
                  </a:txBody>
                  <a:tcPr marL="25400" marR="25400" marT="0" marB="25400" anchor="b" horzOverflow="overflow">
                    <a:lnL w="12700">
                      <a:miter lim="400000"/>
                    </a:lnL>
                    <a:lnR w="12700">
                      <a:miter lim="400000"/>
                    </a:lnR>
                    <a:lnT w="12700">
                      <a:miter lim="400000"/>
                    </a:lnT>
                    <a:lnB w="12700">
                      <a:miter lim="400000"/>
                    </a:lnB>
                    <a:solidFill>
                      <a:srgbClr val="FFFF00"/>
                    </a:solidFill>
                  </a:tcPr>
                </a:tc>
                <a:extLst>
                  <a:ext uri="{0D108BD9-81ED-4DB2-BD59-A6C34878D82A}">
                    <a16:rowId xmlns:a16="http://schemas.microsoft.com/office/drawing/2014/main" val="10000"/>
                  </a:ext>
                </a:extLst>
              </a:tr>
              <a:tr h="268918">
                <a:tc>
                  <a:txBody>
                    <a:bodyPr/>
                    <a:lstStyle/>
                    <a:p>
                      <a:pPr algn="l" defTabSz="457200">
                        <a:defRPr sz="1100">
                          <a:latin typeface="+mj-lt"/>
                          <a:ea typeface="+mj-ea"/>
                          <a:cs typeface="+mj-cs"/>
                          <a:sym typeface="Calibri"/>
                        </a:defRPr>
                      </a:pPr>
                      <a:endParaRPr>
                        <a:latin typeface="Arial" panose="020B0604020202020204" pitchFamily="34" charset="0"/>
                        <a:cs typeface="Arial" panose="020B0604020202020204" pitchFamily="34" charset="0"/>
                      </a:endParaRPr>
                    </a:p>
                  </a:txBody>
                  <a:tcPr marL="25400" marR="25400" marT="0" marB="25400" anchor="b" horzOverflow="overflow">
                    <a:lnL w="12700">
                      <a:miter lim="400000"/>
                    </a:lnL>
                    <a:lnR w="12700">
                      <a:miter lim="400000"/>
                    </a:lnR>
                    <a:lnT w="12700">
                      <a:miter lim="400000"/>
                    </a:lnT>
                    <a:lnB w="12700">
                      <a:miter lim="400000"/>
                    </a:lnB>
                    <a:solidFill>
                      <a:srgbClr val="FFFF00"/>
                    </a:solidFill>
                  </a:tcPr>
                </a:tc>
                <a:tc>
                  <a:txBody>
                    <a:bodyPr/>
                    <a:lstStyle/>
                    <a:p>
                      <a:pPr algn="ctr" defTabSz="457200">
                        <a:defRPr sz="1800"/>
                      </a:pPr>
                      <a:r>
                        <a:rPr sz="1100" u="sng">
                          <a:latin typeface="Arial" panose="020B0604020202020204" pitchFamily="34" charset="0"/>
                          <a:ea typeface="+mj-ea"/>
                          <a:cs typeface="Arial" panose="020B0604020202020204" pitchFamily="34" charset="0"/>
                          <a:sym typeface="Calibri"/>
                        </a:rPr>
                        <a:t>ENE</a:t>
                      </a:r>
                    </a:p>
                  </a:txBody>
                  <a:tcPr marL="25400" marR="25400" marT="0" marB="25400" anchor="b" horzOverflow="overflow">
                    <a:lnL w="12700">
                      <a:miter lim="400000"/>
                    </a:lnL>
                    <a:lnR w="12700">
                      <a:miter lim="400000"/>
                    </a:lnR>
                    <a:lnT w="12700">
                      <a:miter lim="400000"/>
                    </a:lnT>
                    <a:lnB w="12700">
                      <a:miter lim="400000"/>
                    </a:lnB>
                    <a:solidFill>
                      <a:srgbClr val="FFFF00"/>
                    </a:solidFill>
                  </a:tcPr>
                </a:tc>
                <a:tc>
                  <a:txBody>
                    <a:bodyPr/>
                    <a:lstStyle/>
                    <a:p>
                      <a:pPr algn="ctr" defTabSz="457200">
                        <a:defRPr sz="1800"/>
                      </a:pPr>
                      <a:r>
                        <a:rPr sz="1100" u="sng">
                          <a:latin typeface="Arial" panose="020B0604020202020204" pitchFamily="34" charset="0"/>
                          <a:ea typeface="+mj-ea"/>
                          <a:cs typeface="Arial" panose="020B0604020202020204" pitchFamily="34" charset="0"/>
                          <a:sym typeface="Calibri"/>
                        </a:rPr>
                        <a:t>FEB</a:t>
                      </a:r>
                    </a:p>
                  </a:txBody>
                  <a:tcPr marL="25400" marR="25400" marT="0" marB="25400" anchor="b" horzOverflow="overflow">
                    <a:lnL w="12700">
                      <a:miter lim="400000"/>
                    </a:lnL>
                    <a:lnR w="12700">
                      <a:miter lim="400000"/>
                    </a:lnR>
                    <a:lnT w="12700">
                      <a:miter lim="400000"/>
                    </a:lnT>
                    <a:lnB w="12700">
                      <a:miter lim="400000"/>
                    </a:lnB>
                    <a:solidFill>
                      <a:srgbClr val="FFFF00"/>
                    </a:solidFill>
                  </a:tcPr>
                </a:tc>
                <a:extLst>
                  <a:ext uri="{0D108BD9-81ED-4DB2-BD59-A6C34878D82A}">
                    <a16:rowId xmlns:a16="http://schemas.microsoft.com/office/drawing/2014/main" val="10001"/>
                  </a:ext>
                </a:extLst>
              </a:tr>
              <a:tr h="233842">
                <a:tc>
                  <a:txBody>
                    <a:bodyPr/>
                    <a:lstStyle/>
                    <a:p>
                      <a:pPr algn="l" defTabSz="457200">
                        <a:defRPr sz="1800"/>
                      </a:pPr>
                      <a:r>
                        <a:rPr sz="1100">
                          <a:latin typeface="Arial" panose="020B0604020202020204" pitchFamily="34" charset="0"/>
                          <a:ea typeface="+mj-ea"/>
                          <a:cs typeface="Arial" panose="020B0604020202020204" pitchFamily="34" charset="0"/>
                          <a:sym typeface="Calibri"/>
                        </a:rPr>
                        <a:t>INGRESOS DEL MES</a:t>
                      </a:r>
                    </a:p>
                  </a:txBody>
                  <a:tcPr marL="25400" marR="25400" marT="0" marB="25400" anchor="b" horzOverflow="overflow">
                    <a:lnL w="12700">
                      <a:solidFill>
                        <a:srgbClr val="AAAAAA"/>
                      </a:solidFill>
                      <a:miter lim="400000"/>
                    </a:lnL>
                    <a:lnR w="12700">
                      <a:solidFill>
                        <a:srgbClr val="AAAAAA"/>
                      </a:solidFill>
                      <a:miter lim="400000"/>
                    </a:lnR>
                    <a:lnT w="12700">
                      <a:miter lim="400000"/>
                    </a:lnT>
                    <a:lnB w="12700">
                      <a:solidFill>
                        <a:srgbClr val="AAAAAA"/>
                      </a:solidFill>
                      <a:miter lim="400000"/>
                    </a:lnB>
                    <a:solidFill>
                      <a:srgbClr val="FFFFFF"/>
                    </a:solidFill>
                  </a:tcPr>
                </a:tc>
                <a:tc>
                  <a:txBody>
                    <a:bodyPr/>
                    <a:lstStyle/>
                    <a:p>
                      <a:pPr defTabSz="457200">
                        <a:defRPr sz="1800"/>
                      </a:pPr>
                      <a:r>
                        <a:rPr sz="1100">
                          <a:latin typeface="Arial" panose="020B0604020202020204" pitchFamily="34" charset="0"/>
                          <a:ea typeface="+mj-ea"/>
                          <a:cs typeface="Arial" panose="020B0604020202020204" pitchFamily="34" charset="0"/>
                          <a:sym typeface="Calibri"/>
                        </a:rPr>
                        <a:t> 	70,000.00 </a:t>
                      </a:r>
                    </a:p>
                  </a:txBody>
                  <a:tcPr marL="25400" marR="25400" marT="0" marB="25400" anchor="b" horzOverflow="overflow">
                    <a:lnL w="12700">
                      <a:solidFill>
                        <a:srgbClr val="AAAAAA"/>
                      </a:solidFill>
                      <a:miter lim="400000"/>
                    </a:lnL>
                    <a:lnR w="12700">
                      <a:solidFill>
                        <a:srgbClr val="AAAAAA"/>
                      </a:solidFill>
                      <a:miter lim="400000"/>
                    </a:lnR>
                    <a:lnT w="12700">
                      <a:miter lim="400000"/>
                    </a:lnT>
                    <a:lnB w="12700">
                      <a:solidFill>
                        <a:srgbClr val="AAAAAA"/>
                      </a:solidFill>
                      <a:miter lim="400000"/>
                    </a:lnB>
                    <a:noFill/>
                  </a:tcPr>
                </a:tc>
                <a:tc>
                  <a:txBody>
                    <a:bodyPr/>
                    <a:lstStyle/>
                    <a:p>
                      <a:pPr defTabSz="457200">
                        <a:defRPr sz="1800"/>
                      </a:pPr>
                      <a:r>
                        <a:rPr sz="1100">
                          <a:latin typeface="Arial" panose="020B0604020202020204" pitchFamily="34" charset="0"/>
                          <a:ea typeface="+mj-ea"/>
                          <a:cs typeface="Arial" panose="020B0604020202020204" pitchFamily="34" charset="0"/>
                          <a:sym typeface="Calibri"/>
                        </a:rPr>
                        <a:t> 	130,000.00 </a:t>
                      </a:r>
                    </a:p>
                  </a:txBody>
                  <a:tcPr marL="25400" marR="25400" marT="0" marB="25400" anchor="b" horzOverflow="overflow">
                    <a:lnL w="12700">
                      <a:solidFill>
                        <a:srgbClr val="AAAAAA"/>
                      </a:solidFill>
                      <a:miter lim="400000"/>
                    </a:lnL>
                    <a:lnR w="12700">
                      <a:solidFill>
                        <a:srgbClr val="AAAAAA"/>
                      </a:solidFill>
                      <a:miter lim="400000"/>
                    </a:lnR>
                    <a:lnT w="12700">
                      <a:miter lim="400000"/>
                    </a:lnT>
                    <a:lnB w="12700">
                      <a:solidFill>
                        <a:srgbClr val="AAAAAA"/>
                      </a:solidFill>
                      <a:miter lim="400000"/>
                    </a:lnB>
                    <a:noFill/>
                  </a:tcPr>
                </a:tc>
                <a:extLst>
                  <a:ext uri="{0D108BD9-81ED-4DB2-BD59-A6C34878D82A}">
                    <a16:rowId xmlns:a16="http://schemas.microsoft.com/office/drawing/2014/main" val="10002"/>
                  </a:ext>
                </a:extLst>
              </a:tr>
              <a:tr h="233842">
                <a:tc>
                  <a:txBody>
                    <a:bodyPr/>
                    <a:lstStyle/>
                    <a:p>
                      <a:pPr algn="l" defTabSz="457200">
                        <a:defRPr sz="1800"/>
                      </a:pPr>
                      <a:r>
                        <a:rPr sz="1100">
                          <a:latin typeface="Arial" panose="020B0604020202020204" pitchFamily="34" charset="0"/>
                          <a:ea typeface="+mj-ea"/>
                          <a:cs typeface="Arial" panose="020B0604020202020204" pitchFamily="34" charset="0"/>
                          <a:sym typeface="Calibri"/>
                        </a:rPr>
                        <a:t>OTROS INGRESOS (ESTIMULOS)</a:t>
                      </a: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FFFFFF"/>
                    </a:solidFill>
                  </a:tcPr>
                </a:tc>
                <a:tc>
                  <a:txBody>
                    <a:bodyPr/>
                    <a:lstStyle/>
                    <a:p>
                      <a:pPr algn="l" defTabSz="457200">
                        <a:defRPr sz="1100">
                          <a:latin typeface="+mj-lt"/>
                          <a:ea typeface="+mj-ea"/>
                          <a:cs typeface="+mj-cs"/>
                          <a:sym typeface="Calibri"/>
                        </a:defRPr>
                      </a:pPr>
                      <a:endParaRPr>
                        <a:latin typeface="Arial" panose="020B0604020202020204" pitchFamily="34" charset="0"/>
                        <a:cs typeface="Arial" panose="020B0604020202020204" pitchFamily="34" charset="0"/>
                      </a:endParaRP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000000"/>
                      </a:solidFill>
                      <a:miter lim="400000"/>
                    </a:lnB>
                    <a:noFill/>
                  </a:tcPr>
                </a:tc>
                <a:tc>
                  <a:txBody>
                    <a:bodyPr/>
                    <a:lstStyle/>
                    <a:p>
                      <a:pPr defTabSz="457200">
                        <a:defRPr sz="1800"/>
                      </a:pPr>
                      <a:r>
                        <a:rPr sz="1100">
                          <a:latin typeface="Arial" panose="020B0604020202020204" pitchFamily="34" charset="0"/>
                          <a:ea typeface="+mj-ea"/>
                          <a:cs typeface="Arial" panose="020B0604020202020204" pitchFamily="34" charset="0"/>
                          <a:sym typeface="Calibri"/>
                        </a:rPr>
                        <a:t> 	3,300.00 </a:t>
                      </a: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000000"/>
                      </a:solidFill>
                      <a:miter lim="400000"/>
                    </a:lnB>
                    <a:noFill/>
                  </a:tcPr>
                </a:tc>
                <a:extLst>
                  <a:ext uri="{0D108BD9-81ED-4DB2-BD59-A6C34878D82A}">
                    <a16:rowId xmlns:a16="http://schemas.microsoft.com/office/drawing/2014/main" val="10003"/>
                  </a:ext>
                </a:extLst>
              </a:tr>
              <a:tr h="233842">
                <a:tc>
                  <a:txBody>
                    <a:bodyPr/>
                    <a:lstStyle/>
                    <a:p>
                      <a:pPr algn="l" defTabSz="457200">
                        <a:defRPr sz="1800"/>
                      </a:pPr>
                      <a:r>
                        <a:rPr sz="1100" b="1">
                          <a:latin typeface="Arial" panose="020B0604020202020204" pitchFamily="34" charset="0"/>
                          <a:ea typeface="+mj-ea"/>
                          <a:cs typeface="Arial" panose="020B0604020202020204" pitchFamily="34" charset="0"/>
                          <a:sym typeface="Calibri"/>
                        </a:rPr>
                        <a:t>TOTAL DE INGRESOS</a:t>
                      </a: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FFFFFF"/>
                    </a:solidFill>
                  </a:tcPr>
                </a:tc>
                <a:tc>
                  <a:txBody>
                    <a:bodyPr/>
                    <a:lstStyle/>
                    <a:p>
                      <a:pPr defTabSz="457200">
                        <a:defRPr sz="1800"/>
                      </a:pPr>
                      <a:r>
                        <a:rPr sz="1100" b="1">
                          <a:latin typeface="Arial" panose="020B0604020202020204" pitchFamily="34" charset="0"/>
                          <a:ea typeface="+mj-ea"/>
                          <a:cs typeface="Arial" panose="020B0604020202020204" pitchFamily="34" charset="0"/>
                          <a:sym typeface="Calibri"/>
                        </a:rPr>
                        <a:t> 	70,000.00 </a:t>
                      </a:r>
                    </a:p>
                  </a:txBody>
                  <a:tcPr marL="25400" marR="25400" marT="0" marB="25400" anchor="b" horzOverflow="overflow">
                    <a:lnL w="12700">
                      <a:solidFill>
                        <a:srgbClr val="AAAAAA"/>
                      </a:solidFill>
                      <a:miter lim="400000"/>
                    </a:lnL>
                    <a:lnR w="12700">
                      <a:solidFill>
                        <a:srgbClr val="AAAAAA"/>
                      </a:solidFill>
                      <a:miter lim="400000"/>
                    </a:lnR>
                    <a:lnT w="12700">
                      <a:solidFill>
                        <a:srgbClr val="000000"/>
                      </a:solidFill>
                      <a:miter lim="400000"/>
                    </a:lnT>
                    <a:lnB w="12700">
                      <a:solidFill>
                        <a:srgbClr val="AAAAAA"/>
                      </a:solidFill>
                      <a:miter lim="400000"/>
                    </a:lnB>
                    <a:noFill/>
                  </a:tcPr>
                </a:tc>
                <a:tc>
                  <a:txBody>
                    <a:bodyPr/>
                    <a:lstStyle/>
                    <a:p>
                      <a:pPr defTabSz="457200">
                        <a:defRPr sz="1800"/>
                      </a:pPr>
                      <a:r>
                        <a:rPr sz="1100" b="1">
                          <a:latin typeface="Arial" panose="020B0604020202020204" pitchFamily="34" charset="0"/>
                          <a:ea typeface="+mj-ea"/>
                          <a:cs typeface="Arial" panose="020B0604020202020204" pitchFamily="34" charset="0"/>
                          <a:sym typeface="Calibri"/>
                        </a:rPr>
                        <a:t> 	133,300.00 </a:t>
                      </a:r>
                    </a:p>
                  </a:txBody>
                  <a:tcPr marL="25400" marR="25400" marT="0" marB="25400" anchor="b" horzOverflow="overflow">
                    <a:lnL w="12700">
                      <a:solidFill>
                        <a:srgbClr val="AAAAAA"/>
                      </a:solidFill>
                      <a:miter lim="400000"/>
                    </a:lnL>
                    <a:lnR w="12700">
                      <a:solidFill>
                        <a:srgbClr val="AAAAAA"/>
                      </a:solidFill>
                      <a:miter lim="400000"/>
                    </a:lnR>
                    <a:lnT w="12700">
                      <a:solidFill>
                        <a:srgbClr val="000000"/>
                      </a:solidFill>
                      <a:miter lim="400000"/>
                    </a:lnT>
                    <a:lnB w="12700">
                      <a:solidFill>
                        <a:srgbClr val="AAAAAA"/>
                      </a:solidFill>
                      <a:miter lim="400000"/>
                    </a:lnB>
                    <a:noFill/>
                  </a:tcPr>
                </a:tc>
                <a:extLst>
                  <a:ext uri="{0D108BD9-81ED-4DB2-BD59-A6C34878D82A}">
                    <a16:rowId xmlns:a16="http://schemas.microsoft.com/office/drawing/2014/main" val="10004"/>
                  </a:ext>
                </a:extLst>
              </a:tr>
              <a:tr h="233842">
                <a:tc>
                  <a:txBody>
                    <a:bodyPr/>
                    <a:lstStyle/>
                    <a:p>
                      <a:pPr algn="l" defTabSz="457200">
                        <a:defRPr sz="1100">
                          <a:latin typeface="+mj-lt"/>
                          <a:ea typeface="+mj-ea"/>
                          <a:cs typeface="+mj-cs"/>
                          <a:sym typeface="Calibri"/>
                        </a:defRPr>
                      </a:pPr>
                      <a:endParaRPr>
                        <a:latin typeface="Arial" panose="020B0604020202020204" pitchFamily="34" charset="0"/>
                        <a:cs typeface="Arial" panose="020B0604020202020204" pitchFamily="34" charset="0"/>
                      </a:endParaRP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noFill/>
                  </a:tcPr>
                </a:tc>
                <a:tc>
                  <a:txBody>
                    <a:bodyPr/>
                    <a:lstStyle/>
                    <a:p>
                      <a:pPr algn="l" defTabSz="457200">
                        <a:defRPr sz="1100">
                          <a:latin typeface="+mj-lt"/>
                          <a:ea typeface="+mj-ea"/>
                          <a:cs typeface="+mj-cs"/>
                          <a:sym typeface="Calibri"/>
                        </a:defRPr>
                      </a:pPr>
                      <a:endParaRPr>
                        <a:latin typeface="Arial" panose="020B0604020202020204" pitchFamily="34" charset="0"/>
                        <a:cs typeface="Arial" panose="020B0604020202020204" pitchFamily="34" charset="0"/>
                      </a:endParaRP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noFill/>
                  </a:tcPr>
                </a:tc>
                <a:tc>
                  <a:txBody>
                    <a:bodyPr/>
                    <a:lstStyle/>
                    <a:p>
                      <a:pPr algn="l" defTabSz="457200">
                        <a:defRPr sz="1100">
                          <a:latin typeface="+mj-lt"/>
                          <a:ea typeface="+mj-ea"/>
                          <a:cs typeface="+mj-cs"/>
                          <a:sym typeface="Calibri"/>
                        </a:defRPr>
                      </a:pPr>
                      <a:endParaRPr>
                        <a:latin typeface="Arial" panose="020B0604020202020204" pitchFamily="34" charset="0"/>
                        <a:cs typeface="Arial" panose="020B0604020202020204" pitchFamily="34" charset="0"/>
                      </a:endParaRP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noFill/>
                  </a:tcPr>
                </a:tc>
                <a:extLst>
                  <a:ext uri="{0D108BD9-81ED-4DB2-BD59-A6C34878D82A}">
                    <a16:rowId xmlns:a16="http://schemas.microsoft.com/office/drawing/2014/main" val="10005"/>
                  </a:ext>
                </a:extLst>
              </a:tr>
              <a:tr h="233842">
                <a:tc>
                  <a:txBody>
                    <a:bodyPr/>
                    <a:lstStyle/>
                    <a:p>
                      <a:pPr algn="l" defTabSz="457200">
                        <a:defRPr sz="1800"/>
                      </a:pPr>
                      <a:r>
                        <a:rPr sz="1100">
                          <a:latin typeface="Arial" panose="020B0604020202020204" pitchFamily="34" charset="0"/>
                          <a:ea typeface="+mj-ea"/>
                          <a:cs typeface="Arial" panose="020B0604020202020204" pitchFamily="34" charset="0"/>
                          <a:sym typeface="Calibri"/>
                        </a:rPr>
                        <a:t>DEDUCCIONES DEL MES</a:t>
                      </a: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FFFFFF"/>
                    </a:solidFill>
                  </a:tcPr>
                </a:tc>
                <a:tc>
                  <a:txBody>
                    <a:bodyPr/>
                    <a:lstStyle/>
                    <a:p>
                      <a:pPr defTabSz="457200">
                        <a:defRPr sz="1800"/>
                      </a:pPr>
                      <a:r>
                        <a:rPr sz="1100">
                          <a:latin typeface="Arial" panose="020B0604020202020204" pitchFamily="34" charset="0"/>
                          <a:ea typeface="+mj-ea"/>
                          <a:cs typeface="Arial" panose="020B0604020202020204" pitchFamily="34" charset="0"/>
                          <a:sym typeface="Calibri"/>
                        </a:rPr>
                        <a:t> 	52,000.00 </a:t>
                      </a: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noFill/>
                  </a:tcPr>
                </a:tc>
                <a:tc>
                  <a:txBody>
                    <a:bodyPr/>
                    <a:lstStyle/>
                    <a:p>
                      <a:pPr defTabSz="457200">
                        <a:defRPr sz="1800"/>
                      </a:pPr>
                      <a:r>
                        <a:rPr sz="1100">
                          <a:latin typeface="Arial" panose="020B0604020202020204" pitchFamily="34" charset="0"/>
                          <a:ea typeface="+mj-ea"/>
                          <a:cs typeface="Arial" panose="020B0604020202020204" pitchFamily="34" charset="0"/>
                          <a:sym typeface="Calibri"/>
                        </a:rPr>
                        <a:t> 	99,000.00 </a:t>
                      </a: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noFill/>
                  </a:tcPr>
                </a:tc>
                <a:extLst>
                  <a:ext uri="{0D108BD9-81ED-4DB2-BD59-A6C34878D82A}">
                    <a16:rowId xmlns:a16="http://schemas.microsoft.com/office/drawing/2014/main" val="10006"/>
                  </a:ext>
                </a:extLst>
              </a:tr>
              <a:tr h="233842">
                <a:tc>
                  <a:txBody>
                    <a:bodyPr/>
                    <a:lstStyle/>
                    <a:p>
                      <a:pPr algn="l" defTabSz="457200">
                        <a:defRPr sz="1800"/>
                      </a:pPr>
                      <a:r>
                        <a:rPr sz="1100">
                          <a:latin typeface="Arial" panose="020B0604020202020204" pitchFamily="34" charset="0"/>
                          <a:ea typeface="+mj-ea"/>
                          <a:cs typeface="Arial" panose="020B0604020202020204" pitchFamily="34" charset="0"/>
                          <a:sym typeface="Calibri"/>
                        </a:rPr>
                        <a:t>PEAJES PAGADOS</a:t>
                      </a: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FFFFFF"/>
                    </a:solidFill>
                  </a:tcPr>
                </a:tc>
                <a:tc>
                  <a:txBody>
                    <a:bodyPr/>
                    <a:lstStyle/>
                    <a:p>
                      <a:pPr defTabSz="457200">
                        <a:defRPr sz="1800"/>
                      </a:pPr>
                      <a:r>
                        <a:rPr sz="1100">
                          <a:latin typeface="Arial" panose="020B0604020202020204" pitchFamily="34" charset="0"/>
                          <a:ea typeface="+mj-ea"/>
                          <a:cs typeface="Arial" panose="020B0604020202020204" pitchFamily="34" charset="0"/>
                          <a:sym typeface="Calibri"/>
                        </a:rPr>
                        <a:t> 	7,000.00 </a:t>
                      </a: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000000"/>
                      </a:solidFill>
                      <a:miter lim="400000"/>
                    </a:lnB>
                    <a:noFill/>
                  </a:tcPr>
                </a:tc>
                <a:tc>
                  <a:txBody>
                    <a:bodyPr/>
                    <a:lstStyle/>
                    <a:p>
                      <a:pPr defTabSz="457200">
                        <a:defRPr sz="1800"/>
                      </a:pPr>
                      <a:r>
                        <a:rPr sz="1100">
                          <a:latin typeface="Arial" panose="020B0604020202020204" pitchFamily="34" charset="0"/>
                          <a:ea typeface="+mj-ea"/>
                          <a:cs typeface="Arial" panose="020B0604020202020204" pitchFamily="34" charset="0"/>
                          <a:sym typeface="Calibri"/>
                        </a:rPr>
                        <a:t> 	5,500.00 </a:t>
                      </a: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000000"/>
                      </a:solidFill>
                      <a:miter lim="400000"/>
                    </a:lnB>
                    <a:noFill/>
                  </a:tcPr>
                </a:tc>
                <a:extLst>
                  <a:ext uri="{0D108BD9-81ED-4DB2-BD59-A6C34878D82A}">
                    <a16:rowId xmlns:a16="http://schemas.microsoft.com/office/drawing/2014/main" val="10007"/>
                  </a:ext>
                </a:extLst>
              </a:tr>
              <a:tr h="233842">
                <a:tc>
                  <a:txBody>
                    <a:bodyPr/>
                    <a:lstStyle/>
                    <a:p>
                      <a:pPr algn="l" defTabSz="457200">
                        <a:defRPr sz="1800"/>
                      </a:pPr>
                      <a:r>
                        <a:rPr sz="1100" b="1">
                          <a:latin typeface="Arial" panose="020B0604020202020204" pitchFamily="34" charset="0"/>
                          <a:ea typeface="+mj-ea"/>
                          <a:cs typeface="Arial" panose="020B0604020202020204" pitchFamily="34" charset="0"/>
                          <a:sym typeface="Calibri"/>
                        </a:rPr>
                        <a:t>TOTAL DE DEDUCCIONES</a:t>
                      </a: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FFFFFF"/>
                    </a:solidFill>
                  </a:tcPr>
                </a:tc>
                <a:tc>
                  <a:txBody>
                    <a:bodyPr/>
                    <a:lstStyle/>
                    <a:p>
                      <a:pPr defTabSz="457200">
                        <a:defRPr sz="1800"/>
                      </a:pPr>
                      <a:r>
                        <a:rPr sz="1100" b="1">
                          <a:latin typeface="Arial" panose="020B0604020202020204" pitchFamily="34" charset="0"/>
                          <a:ea typeface="+mj-ea"/>
                          <a:cs typeface="Arial" panose="020B0604020202020204" pitchFamily="34" charset="0"/>
                          <a:sym typeface="Calibri"/>
                        </a:rPr>
                        <a:t> 	59,000.00 </a:t>
                      </a:r>
                    </a:p>
                  </a:txBody>
                  <a:tcPr marL="25400" marR="25400" marT="0" marB="25400" anchor="b" horzOverflow="overflow">
                    <a:lnL w="12700">
                      <a:solidFill>
                        <a:srgbClr val="AAAAAA"/>
                      </a:solidFill>
                      <a:miter lim="400000"/>
                    </a:lnL>
                    <a:lnR w="12700">
                      <a:solidFill>
                        <a:srgbClr val="AAAAAA"/>
                      </a:solidFill>
                      <a:miter lim="400000"/>
                    </a:lnR>
                    <a:lnT w="12700">
                      <a:solidFill>
                        <a:srgbClr val="000000"/>
                      </a:solidFill>
                      <a:miter lim="400000"/>
                    </a:lnT>
                    <a:lnB w="12700">
                      <a:solidFill>
                        <a:srgbClr val="AAAAAA"/>
                      </a:solidFill>
                      <a:miter lim="400000"/>
                    </a:lnB>
                    <a:noFill/>
                  </a:tcPr>
                </a:tc>
                <a:tc>
                  <a:txBody>
                    <a:bodyPr/>
                    <a:lstStyle/>
                    <a:p>
                      <a:pPr defTabSz="457200">
                        <a:defRPr sz="1800"/>
                      </a:pPr>
                      <a:r>
                        <a:rPr sz="1100" b="1">
                          <a:latin typeface="Arial" panose="020B0604020202020204" pitchFamily="34" charset="0"/>
                          <a:ea typeface="+mj-ea"/>
                          <a:cs typeface="Arial" panose="020B0604020202020204" pitchFamily="34" charset="0"/>
                          <a:sym typeface="Calibri"/>
                        </a:rPr>
                        <a:t> 	104,500.00 </a:t>
                      </a:r>
                    </a:p>
                  </a:txBody>
                  <a:tcPr marL="25400" marR="25400" marT="0" marB="25400" anchor="b" horzOverflow="overflow">
                    <a:lnL w="12700">
                      <a:solidFill>
                        <a:srgbClr val="AAAAAA"/>
                      </a:solidFill>
                      <a:miter lim="400000"/>
                    </a:lnL>
                    <a:lnR w="12700">
                      <a:solidFill>
                        <a:srgbClr val="AAAAAA"/>
                      </a:solidFill>
                      <a:miter lim="400000"/>
                    </a:lnR>
                    <a:lnT w="12700">
                      <a:solidFill>
                        <a:srgbClr val="000000"/>
                      </a:solidFill>
                      <a:miter lim="400000"/>
                    </a:lnT>
                    <a:lnB w="12700">
                      <a:solidFill>
                        <a:srgbClr val="AAAAAA"/>
                      </a:solidFill>
                      <a:miter lim="400000"/>
                    </a:lnB>
                    <a:noFill/>
                  </a:tcPr>
                </a:tc>
                <a:extLst>
                  <a:ext uri="{0D108BD9-81ED-4DB2-BD59-A6C34878D82A}">
                    <a16:rowId xmlns:a16="http://schemas.microsoft.com/office/drawing/2014/main" val="10008"/>
                  </a:ext>
                </a:extLst>
              </a:tr>
              <a:tr h="268918">
                <a:tc>
                  <a:txBody>
                    <a:bodyPr/>
                    <a:lstStyle/>
                    <a:p>
                      <a:pPr algn="l" defTabSz="457200">
                        <a:defRPr sz="1100">
                          <a:latin typeface="+mj-lt"/>
                          <a:ea typeface="+mj-ea"/>
                          <a:cs typeface="+mj-cs"/>
                          <a:sym typeface="Calibri"/>
                        </a:defRPr>
                      </a:pPr>
                      <a:endParaRPr dirty="0">
                        <a:latin typeface="Arial" panose="020B0604020202020204" pitchFamily="34" charset="0"/>
                        <a:cs typeface="Arial" panose="020B0604020202020204" pitchFamily="34" charset="0"/>
                      </a:endParaRP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noFill/>
                  </a:tcPr>
                </a:tc>
                <a:tc>
                  <a:txBody>
                    <a:bodyPr/>
                    <a:lstStyle/>
                    <a:p>
                      <a:pPr algn="l" defTabSz="457200">
                        <a:defRPr sz="1100">
                          <a:latin typeface="+mj-lt"/>
                          <a:ea typeface="+mj-ea"/>
                          <a:cs typeface="+mj-cs"/>
                          <a:sym typeface="Calibri"/>
                        </a:defRPr>
                      </a:pPr>
                      <a:endParaRPr>
                        <a:latin typeface="Arial" panose="020B0604020202020204" pitchFamily="34" charset="0"/>
                        <a:cs typeface="Arial" panose="020B0604020202020204" pitchFamily="34" charset="0"/>
                      </a:endParaRP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noFill/>
                  </a:tcPr>
                </a:tc>
                <a:tc>
                  <a:txBody>
                    <a:bodyPr/>
                    <a:lstStyle/>
                    <a:p>
                      <a:pPr algn="l" defTabSz="457200">
                        <a:defRPr sz="1100">
                          <a:latin typeface="+mj-lt"/>
                          <a:ea typeface="+mj-ea"/>
                          <a:cs typeface="+mj-cs"/>
                          <a:sym typeface="Calibri"/>
                        </a:defRPr>
                      </a:pPr>
                      <a:endParaRPr>
                        <a:latin typeface="Arial" panose="020B0604020202020204" pitchFamily="34" charset="0"/>
                        <a:cs typeface="Arial" panose="020B0604020202020204" pitchFamily="34" charset="0"/>
                      </a:endParaRP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noFill/>
                  </a:tcPr>
                </a:tc>
                <a:extLst>
                  <a:ext uri="{0D108BD9-81ED-4DB2-BD59-A6C34878D82A}">
                    <a16:rowId xmlns:a16="http://schemas.microsoft.com/office/drawing/2014/main" val="10009"/>
                  </a:ext>
                </a:extLst>
              </a:tr>
              <a:tr h="233842">
                <a:tc>
                  <a:txBody>
                    <a:bodyPr/>
                    <a:lstStyle/>
                    <a:p>
                      <a:pPr algn="l" defTabSz="457200">
                        <a:defRPr sz="1800"/>
                      </a:pPr>
                      <a:r>
                        <a:rPr sz="1100">
                          <a:latin typeface="Arial" panose="020B0604020202020204" pitchFamily="34" charset="0"/>
                          <a:ea typeface="+mj-ea"/>
                          <a:cs typeface="Arial" panose="020B0604020202020204" pitchFamily="34" charset="0"/>
                          <a:sym typeface="Calibri"/>
                        </a:rPr>
                        <a:t>BASE GRAVADA PARA ISR</a:t>
                      </a: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FFFFFF"/>
                    </a:solidFill>
                  </a:tcPr>
                </a:tc>
                <a:tc>
                  <a:txBody>
                    <a:bodyPr/>
                    <a:lstStyle/>
                    <a:p>
                      <a:pPr defTabSz="457200">
                        <a:defRPr sz="1800"/>
                      </a:pPr>
                      <a:r>
                        <a:rPr sz="1100">
                          <a:latin typeface="Arial" panose="020B0604020202020204" pitchFamily="34" charset="0"/>
                          <a:ea typeface="+mj-ea"/>
                          <a:cs typeface="Arial" panose="020B0604020202020204" pitchFamily="34" charset="0"/>
                          <a:sym typeface="Calibri"/>
                        </a:rPr>
                        <a:t> 	11,000.00 </a:t>
                      </a: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noFill/>
                  </a:tcPr>
                </a:tc>
                <a:tc>
                  <a:txBody>
                    <a:bodyPr/>
                    <a:lstStyle/>
                    <a:p>
                      <a:pPr defTabSz="457200">
                        <a:defRPr sz="1800"/>
                      </a:pPr>
                      <a:r>
                        <a:rPr sz="1100">
                          <a:latin typeface="Arial" panose="020B0604020202020204" pitchFamily="34" charset="0"/>
                          <a:ea typeface="+mj-ea"/>
                          <a:cs typeface="Arial" panose="020B0604020202020204" pitchFamily="34" charset="0"/>
                          <a:sym typeface="Calibri"/>
                        </a:rPr>
                        <a:t> 	28,800.00 </a:t>
                      </a: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noFill/>
                  </a:tcPr>
                </a:tc>
                <a:extLst>
                  <a:ext uri="{0D108BD9-81ED-4DB2-BD59-A6C34878D82A}">
                    <a16:rowId xmlns:a16="http://schemas.microsoft.com/office/drawing/2014/main" val="10010"/>
                  </a:ext>
                </a:extLst>
              </a:tr>
              <a:tr h="233842">
                <a:tc>
                  <a:txBody>
                    <a:bodyPr/>
                    <a:lstStyle/>
                    <a:p>
                      <a:pPr algn="l" defTabSz="457200">
                        <a:defRPr sz="1800"/>
                      </a:pPr>
                      <a:r>
                        <a:rPr sz="1100">
                          <a:latin typeface="Arial" panose="020B0604020202020204" pitchFamily="34" charset="0"/>
                          <a:ea typeface="+mj-ea"/>
                          <a:cs typeface="Arial" panose="020B0604020202020204" pitchFamily="34" charset="0"/>
                          <a:sym typeface="Calibri"/>
                        </a:rPr>
                        <a:t>TASA DE ISR</a:t>
                      </a: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FFFFFF"/>
                    </a:solidFill>
                  </a:tcPr>
                </a:tc>
                <a:tc>
                  <a:txBody>
                    <a:bodyPr/>
                    <a:lstStyle/>
                    <a:p>
                      <a:pPr defTabSz="457200">
                        <a:defRPr sz="1800"/>
                      </a:pPr>
                      <a:r>
                        <a:rPr sz="1100">
                          <a:latin typeface="Arial" panose="020B0604020202020204" pitchFamily="34" charset="0"/>
                          <a:ea typeface="+mj-ea"/>
                          <a:cs typeface="Arial" panose="020B0604020202020204" pitchFamily="34" charset="0"/>
                          <a:sym typeface="Calibri"/>
                        </a:rPr>
                        <a:t>30%</a:t>
                      </a: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000000"/>
                      </a:solidFill>
                      <a:miter lim="400000"/>
                    </a:lnB>
                    <a:noFill/>
                  </a:tcPr>
                </a:tc>
                <a:tc>
                  <a:txBody>
                    <a:bodyPr/>
                    <a:lstStyle/>
                    <a:p>
                      <a:pPr defTabSz="457200">
                        <a:defRPr sz="1800"/>
                      </a:pPr>
                      <a:r>
                        <a:rPr sz="1100">
                          <a:latin typeface="Arial" panose="020B0604020202020204" pitchFamily="34" charset="0"/>
                          <a:ea typeface="+mj-ea"/>
                          <a:cs typeface="Arial" panose="020B0604020202020204" pitchFamily="34" charset="0"/>
                          <a:sym typeface="Calibri"/>
                        </a:rPr>
                        <a:t>30%</a:t>
                      </a: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000000"/>
                      </a:solidFill>
                      <a:miter lim="400000"/>
                    </a:lnB>
                    <a:noFill/>
                  </a:tcPr>
                </a:tc>
                <a:extLst>
                  <a:ext uri="{0D108BD9-81ED-4DB2-BD59-A6C34878D82A}">
                    <a16:rowId xmlns:a16="http://schemas.microsoft.com/office/drawing/2014/main" val="10011"/>
                  </a:ext>
                </a:extLst>
              </a:tr>
              <a:tr h="233842">
                <a:tc>
                  <a:txBody>
                    <a:bodyPr/>
                    <a:lstStyle/>
                    <a:p>
                      <a:pPr algn="l" defTabSz="457200">
                        <a:defRPr sz="1800"/>
                      </a:pPr>
                      <a:r>
                        <a:rPr sz="1100" b="1">
                          <a:latin typeface="Arial" panose="020B0604020202020204" pitchFamily="34" charset="0"/>
                          <a:ea typeface="+mj-ea"/>
                          <a:cs typeface="Arial" panose="020B0604020202020204" pitchFamily="34" charset="0"/>
                          <a:sym typeface="Calibri"/>
                        </a:rPr>
                        <a:t>ISR DETERMINADO</a:t>
                      </a:r>
                    </a:p>
                  </a:txBody>
                  <a:tcPr marL="25400" marR="25400" marT="0" marB="25400" anchor="b" horzOverflow="overflow">
                    <a:lnL w="12700">
                      <a:solidFill>
                        <a:srgbClr val="AAAAAA"/>
                      </a:solidFill>
                      <a:miter lim="400000"/>
                    </a:lnL>
                    <a:lnR w="12700">
                      <a:miter lim="400000"/>
                    </a:lnR>
                    <a:lnT w="12700">
                      <a:solidFill>
                        <a:srgbClr val="AAAAAA"/>
                      </a:solidFill>
                      <a:miter lim="400000"/>
                    </a:lnT>
                    <a:lnB w="12700">
                      <a:solidFill>
                        <a:srgbClr val="AAAAAA"/>
                      </a:solidFill>
                      <a:miter lim="400000"/>
                    </a:lnB>
                    <a:solidFill>
                      <a:srgbClr val="FFFFFF"/>
                    </a:solidFill>
                  </a:tcPr>
                </a:tc>
                <a:tc>
                  <a:txBody>
                    <a:bodyPr/>
                    <a:lstStyle/>
                    <a:p>
                      <a:pPr defTabSz="457200">
                        <a:defRPr sz="1800"/>
                      </a:pPr>
                      <a:r>
                        <a:rPr sz="1100" b="1">
                          <a:latin typeface="Arial" panose="020B0604020202020204" pitchFamily="34" charset="0"/>
                          <a:ea typeface="+mj-ea"/>
                          <a:cs typeface="Arial" panose="020B0604020202020204" pitchFamily="34" charset="0"/>
                          <a:sym typeface="Calibri"/>
                        </a:rPr>
                        <a:t> 	3,300.00 </a:t>
                      </a:r>
                    </a:p>
                  </a:txBody>
                  <a:tcPr marL="25400" marR="25400" marT="0" marB="25400" anchor="b" horzOverflow="overflow">
                    <a:lnL w="12700">
                      <a:miter lim="400000"/>
                    </a:lnL>
                    <a:lnR w="12700">
                      <a:miter lim="400000"/>
                    </a:lnR>
                    <a:lnT w="12700">
                      <a:solidFill>
                        <a:srgbClr val="000000"/>
                      </a:solidFill>
                      <a:miter lim="400000"/>
                    </a:lnT>
                    <a:lnB w="12700">
                      <a:miter lim="400000"/>
                    </a:lnB>
                    <a:solidFill>
                      <a:srgbClr val="FFFF00"/>
                    </a:solidFill>
                  </a:tcPr>
                </a:tc>
                <a:tc>
                  <a:txBody>
                    <a:bodyPr/>
                    <a:lstStyle/>
                    <a:p>
                      <a:pPr defTabSz="457200">
                        <a:defRPr sz="1800"/>
                      </a:pPr>
                      <a:r>
                        <a:rPr sz="1100">
                          <a:latin typeface="Arial" panose="020B0604020202020204" pitchFamily="34" charset="0"/>
                          <a:ea typeface="+mj-ea"/>
                          <a:cs typeface="Arial" panose="020B0604020202020204" pitchFamily="34" charset="0"/>
                          <a:sym typeface="Calibri"/>
                        </a:rPr>
                        <a:t> 	8,640.00 </a:t>
                      </a:r>
                    </a:p>
                  </a:txBody>
                  <a:tcPr marL="25400" marR="25400" marT="0" marB="25400" anchor="b" horzOverflow="overflow">
                    <a:lnL w="12700">
                      <a:miter lim="400000"/>
                    </a:lnL>
                    <a:lnR w="12700">
                      <a:miter lim="400000"/>
                    </a:lnR>
                    <a:lnT w="12700">
                      <a:solidFill>
                        <a:srgbClr val="000000"/>
                      </a:solidFill>
                      <a:miter lim="400000"/>
                    </a:lnT>
                    <a:lnB w="12700">
                      <a:miter lim="400000"/>
                    </a:lnB>
                    <a:solidFill>
                      <a:srgbClr val="FFFF00"/>
                    </a:solidFill>
                  </a:tcPr>
                </a:tc>
                <a:extLst>
                  <a:ext uri="{0D108BD9-81ED-4DB2-BD59-A6C34878D82A}">
                    <a16:rowId xmlns:a16="http://schemas.microsoft.com/office/drawing/2014/main" val="10012"/>
                  </a:ext>
                </a:extLst>
              </a:tr>
              <a:tr h="233842">
                <a:tc>
                  <a:txBody>
                    <a:bodyPr/>
                    <a:lstStyle/>
                    <a:p>
                      <a:pPr algn="l" defTabSz="457200">
                        <a:defRPr sz="1800"/>
                      </a:pPr>
                      <a:r>
                        <a:rPr sz="1100">
                          <a:latin typeface="Arial" panose="020B0604020202020204" pitchFamily="34" charset="0"/>
                          <a:ea typeface="+mj-ea"/>
                          <a:cs typeface="Arial" panose="020B0604020202020204" pitchFamily="34" charset="0"/>
                          <a:sym typeface="Calibri"/>
                        </a:rPr>
                        <a:t>ESTIMULOS FISCALES</a:t>
                      </a: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miter lim="400000"/>
                    </a:lnB>
                    <a:solidFill>
                      <a:srgbClr val="FFFFFF"/>
                    </a:solidFill>
                  </a:tcPr>
                </a:tc>
                <a:tc>
                  <a:txBody>
                    <a:bodyPr/>
                    <a:lstStyle/>
                    <a:p>
                      <a:pPr defTabSz="457200">
                        <a:defRPr sz="1800"/>
                      </a:pPr>
                      <a:r>
                        <a:rPr sz="1100">
                          <a:latin typeface="Arial" panose="020B0604020202020204" pitchFamily="34" charset="0"/>
                          <a:ea typeface="+mj-ea"/>
                          <a:cs typeface="Arial" panose="020B0604020202020204" pitchFamily="34" charset="0"/>
                          <a:sym typeface="Calibri"/>
                        </a:rPr>
                        <a:t> 	3,300.00 </a:t>
                      </a:r>
                    </a:p>
                  </a:txBody>
                  <a:tcPr marL="25400" marR="25400" marT="0" marB="25400" anchor="b" horzOverflow="overflow">
                    <a:lnL w="12700">
                      <a:solidFill>
                        <a:srgbClr val="AAAAAA"/>
                      </a:solidFill>
                      <a:miter lim="400000"/>
                    </a:lnL>
                    <a:lnR w="12700">
                      <a:solidFill>
                        <a:srgbClr val="AAAAAA"/>
                      </a:solidFill>
                      <a:miter lim="400000"/>
                    </a:lnR>
                    <a:lnT w="12700">
                      <a:miter lim="400000"/>
                    </a:lnT>
                    <a:lnB w="12700">
                      <a:solidFill>
                        <a:srgbClr val="000000"/>
                      </a:solidFill>
                      <a:miter lim="400000"/>
                    </a:lnB>
                    <a:noFill/>
                  </a:tcPr>
                </a:tc>
                <a:tc>
                  <a:txBody>
                    <a:bodyPr/>
                    <a:lstStyle/>
                    <a:p>
                      <a:pPr defTabSz="457200">
                        <a:defRPr sz="1800"/>
                      </a:pPr>
                      <a:r>
                        <a:rPr sz="1100">
                          <a:latin typeface="Arial" panose="020B0604020202020204" pitchFamily="34" charset="0"/>
                          <a:ea typeface="+mj-ea"/>
                          <a:cs typeface="Arial" panose="020B0604020202020204" pitchFamily="34" charset="0"/>
                          <a:sym typeface="Calibri"/>
                        </a:rPr>
                        <a:t> 	6,250.00 </a:t>
                      </a:r>
                    </a:p>
                  </a:txBody>
                  <a:tcPr marL="25400" marR="25400" marT="0" marB="25400" anchor="b" horzOverflow="overflow">
                    <a:lnL w="12700">
                      <a:solidFill>
                        <a:srgbClr val="AAAAAA"/>
                      </a:solidFill>
                      <a:miter lim="400000"/>
                    </a:lnL>
                    <a:lnR w="12700">
                      <a:solidFill>
                        <a:srgbClr val="AAAAAA"/>
                      </a:solidFill>
                      <a:miter lim="400000"/>
                    </a:lnR>
                    <a:lnT w="12700">
                      <a:miter lim="400000"/>
                    </a:lnT>
                    <a:lnB w="12700">
                      <a:solidFill>
                        <a:srgbClr val="000000"/>
                      </a:solidFill>
                      <a:miter lim="400000"/>
                    </a:lnB>
                    <a:noFill/>
                  </a:tcPr>
                </a:tc>
                <a:extLst>
                  <a:ext uri="{0D108BD9-81ED-4DB2-BD59-A6C34878D82A}">
                    <a16:rowId xmlns:a16="http://schemas.microsoft.com/office/drawing/2014/main" val="10013"/>
                  </a:ext>
                </a:extLst>
              </a:tr>
              <a:tr h="233842">
                <a:tc>
                  <a:txBody>
                    <a:bodyPr/>
                    <a:lstStyle/>
                    <a:p>
                      <a:pPr algn="l" defTabSz="457200">
                        <a:defRPr sz="1800"/>
                      </a:pPr>
                      <a:r>
                        <a:rPr sz="1100" b="1">
                          <a:latin typeface="Arial" panose="020B0604020202020204" pitchFamily="34" charset="0"/>
                          <a:ea typeface="+mj-ea"/>
                          <a:cs typeface="Arial" panose="020B0604020202020204" pitchFamily="34" charset="0"/>
                          <a:sym typeface="Calibri"/>
                        </a:rPr>
                        <a:t>NETO A PAGAR</a:t>
                      </a:r>
                    </a:p>
                  </a:txBody>
                  <a:tcPr marL="25400" marR="25400" marT="0" marB="25400" anchor="b" horzOverflow="overflow">
                    <a:lnL w="12700">
                      <a:miter lim="400000"/>
                    </a:lnL>
                    <a:lnR w="12700">
                      <a:miter lim="400000"/>
                    </a:lnR>
                    <a:lnT w="12700">
                      <a:miter lim="400000"/>
                    </a:lnT>
                    <a:lnB w="12700">
                      <a:miter lim="400000"/>
                    </a:lnB>
                    <a:solidFill>
                      <a:srgbClr val="D9D9D9"/>
                    </a:solidFill>
                  </a:tcPr>
                </a:tc>
                <a:tc>
                  <a:txBody>
                    <a:bodyPr/>
                    <a:lstStyle/>
                    <a:p>
                      <a:pPr defTabSz="457200">
                        <a:defRPr sz="1800"/>
                      </a:pPr>
                      <a:r>
                        <a:rPr sz="1100" b="1">
                          <a:latin typeface="Arial" panose="020B0604020202020204" pitchFamily="34" charset="0"/>
                          <a:ea typeface="+mj-ea"/>
                          <a:cs typeface="Arial" panose="020B0604020202020204" pitchFamily="34" charset="0"/>
                          <a:sym typeface="Calibri"/>
                        </a:rPr>
                        <a:t>0.00 </a:t>
                      </a:r>
                    </a:p>
                  </a:txBody>
                  <a:tcPr marL="25400" marR="25400" marT="0" marB="25400" anchor="b" horzOverflow="overflow">
                    <a:lnL w="12700">
                      <a:miter lim="400000"/>
                    </a:lnL>
                    <a:lnR w="12700">
                      <a:miter lim="400000"/>
                    </a:lnR>
                    <a:lnT w="12700">
                      <a:solidFill>
                        <a:srgbClr val="000000"/>
                      </a:solidFill>
                      <a:miter lim="400000"/>
                    </a:lnT>
                    <a:lnB w="12700">
                      <a:miter lim="400000"/>
                    </a:lnB>
                    <a:solidFill>
                      <a:srgbClr val="D9D9D9"/>
                    </a:solidFill>
                  </a:tcPr>
                </a:tc>
                <a:tc>
                  <a:txBody>
                    <a:bodyPr/>
                    <a:lstStyle/>
                    <a:p>
                      <a:pPr defTabSz="457200">
                        <a:defRPr sz="1800"/>
                      </a:pPr>
                      <a:r>
                        <a:rPr sz="1100" b="1">
                          <a:latin typeface="Arial" panose="020B0604020202020204" pitchFamily="34" charset="0"/>
                          <a:ea typeface="+mj-ea"/>
                          <a:cs typeface="Arial" panose="020B0604020202020204" pitchFamily="34" charset="0"/>
                          <a:sym typeface="Calibri"/>
                        </a:rPr>
                        <a:t> 	2,390.00 </a:t>
                      </a:r>
                    </a:p>
                  </a:txBody>
                  <a:tcPr marL="25400" marR="25400" marT="0" marB="25400" anchor="b" horzOverflow="overflow">
                    <a:lnL w="12700">
                      <a:miter lim="400000"/>
                    </a:lnL>
                    <a:lnR w="12700">
                      <a:miter lim="400000"/>
                    </a:lnR>
                    <a:lnT w="12700">
                      <a:solidFill>
                        <a:srgbClr val="000000"/>
                      </a:solidFill>
                      <a:miter lim="400000"/>
                    </a:lnT>
                    <a:lnB w="12700">
                      <a:miter lim="400000"/>
                    </a:lnB>
                    <a:solidFill>
                      <a:srgbClr val="D9D9D9"/>
                    </a:solidFill>
                  </a:tcPr>
                </a:tc>
                <a:extLst>
                  <a:ext uri="{0D108BD9-81ED-4DB2-BD59-A6C34878D82A}">
                    <a16:rowId xmlns:a16="http://schemas.microsoft.com/office/drawing/2014/main" val="10014"/>
                  </a:ext>
                </a:extLst>
              </a:tr>
              <a:tr h="233842">
                <a:tc>
                  <a:txBody>
                    <a:bodyPr/>
                    <a:lstStyle/>
                    <a:p>
                      <a:pPr algn="l" defTabSz="457200">
                        <a:defRPr sz="1100">
                          <a:latin typeface="+mj-lt"/>
                          <a:ea typeface="+mj-ea"/>
                          <a:cs typeface="+mj-cs"/>
                          <a:sym typeface="Calibri"/>
                        </a:defRPr>
                      </a:pPr>
                      <a:endParaRPr>
                        <a:latin typeface="Arial" panose="020B0604020202020204" pitchFamily="34" charset="0"/>
                        <a:cs typeface="Arial" panose="020B0604020202020204" pitchFamily="34" charset="0"/>
                      </a:endParaRPr>
                    </a:p>
                  </a:txBody>
                  <a:tcPr marL="25400" marR="25400" marT="0" marB="25400" anchor="b" horzOverflow="overflow">
                    <a:lnL w="12700">
                      <a:solidFill>
                        <a:srgbClr val="AAAAAA"/>
                      </a:solidFill>
                      <a:miter lim="400000"/>
                    </a:lnL>
                    <a:lnR w="12700">
                      <a:solidFill>
                        <a:srgbClr val="AAAAAA"/>
                      </a:solidFill>
                      <a:miter lim="400000"/>
                    </a:lnR>
                    <a:lnT w="12700">
                      <a:miter lim="400000"/>
                    </a:lnT>
                    <a:lnB w="12700">
                      <a:solidFill>
                        <a:srgbClr val="AAAAAA"/>
                      </a:solidFill>
                      <a:miter lim="400000"/>
                    </a:lnB>
                    <a:noFill/>
                  </a:tcPr>
                </a:tc>
                <a:tc>
                  <a:txBody>
                    <a:bodyPr/>
                    <a:lstStyle/>
                    <a:p>
                      <a:pPr algn="l" defTabSz="457200">
                        <a:defRPr sz="1100">
                          <a:latin typeface="+mj-lt"/>
                          <a:ea typeface="+mj-ea"/>
                          <a:cs typeface="+mj-cs"/>
                          <a:sym typeface="Calibri"/>
                        </a:defRPr>
                      </a:pPr>
                      <a:endParaRPr>
                        <a:latin typeface="Arial" panose="020B0604020202020204" pitchFamily="34" charset="0"/>
                        <a:cs typeface="Arial" panose="020B0604020202020204" pitchFamily="34" charset="0"/>
                      </a:endParaRPr>
                    </a:p>
                  </a:txBody>
                  <a:tcPr marL="25400" marR="25400" marT="0" marB="25400" anchor="b" horzOverflow="overflow">
                    <a:lnL w="12700">
                      <a:solidFill>
                        <a:srgbClr val="AAAAAA"/>
                      </a:solidFill>
                      <a:miter lim="400000"/>
                    </a:lnL>
                    <a:lnR w="12700">
                      <a:solidFill>
                        <a:srgbClr val="AAAAAA"/>
                      </a:solidFill>
                      <a:miter lim="400000"/>
                    </a:lnR>
                    <a:lnT w="12700">
                      <a:miter lim="400000"/>
                    </a:lnT>
                    <a:lnB w="12700">
                      <a:solidFill>
                        <a:srgbClr val="AAAAAA"/>
                      </a:solidFill>
                      <a:miter lim="400000"/>
                    </a:lnB>
                    <a:noFill/>
                  </a:tcPr>
                </a:tc>
                <a:tc>
                  <a:txBody>
                    <a:bodyPr/>
                    <a:lstStyle/>
                    <a:p>
                      <a:pPr algn="l" defTabSz="457200">
                        <a:defRPr sz="1100">
                          <a:latin typeface="+mj-lt"/>
                          <a:ea typeface="+mj-ea"/>
                          <a:cs typeface="+mj-cs"/>
                          <a:sym typeface="Calibri"/>
                        </a:defRPr>
                      </a:pPr>
                      <a:endParaRPr>
                        <a:latin typeface="Arial" panose="020B0604020202020204" pitchFamily="34" charset="0"/>
                        <a:cs typeface="Arial" panose="020B0604020202020204" pitchFamily="34" charset="0"/>
                      </a:endParaRPr>
                    </a:p>
                  </a:txBody>
                  <a:tcPr marL="25400" marR="25400" marT="0" marB="25400" anchor="b" horzOverflow="overflow">
                    <a:lnL w="12700">
                      <a:solidFill>
                        <a:srgbClr val="AAAAAA"/>
                      </a:solidFill>
                      <a:miter lim="400000"/>
                    </a:lnL>
                    <a:lnR w="12700">
                      <a:solidFill>
                        <a:srgbClr val="AAAAAA"/>
                      </a:solidFill>
                      <a:miter lim="400000"/>
                    </a:lnR>
                    <a:lnT w="12700">
                      <a:miter lim="400000"/>
                    </a:lnT>
                    <a:lnB w="12700">
                      <a:solidFill>
                        <a:srgbClr val="AAAAAA"/>
                      </a:solidFill>
                      <a:miter lim="400000"/>
                    </a:lnB>
                    <a:noFill/>
                  </a:tcPr>
                </a:tc>
                <a:extLst>
                  <a:ext uri="{0D108BD9-81ED-4DB2-BD59-A6C34878D82A}">
                    <a16:rowId xmlns:a16="http://schemas.microsoft.com/office/drawing/2014/main" val="10015"/>
                  </a:ext>
                </a:extLst>
              </a:tr>
              <a:tr h="233842">
                <a:tc>
                  <a:txBody>
                    <a:bodyPr/>
                    <a:lstStyle/>
                    <a:p>
                      <a:pPr algn="l" defTabSz="457200">
                        <a:defRPr sz="1100">
                          <a:latin typeface="+mj-lt"/>
                          <a:ea typeface="+mj-ea"/>
                          <a:cs typeface="+mj-cs"/>
                          <a:sym typeface="Calibri"/>
                        </a:defRPr>
                      </a:pPr>
                      <a:endParaRPr>
                        <a:latin typeface="Arial" panose="020B0604020202020204" pitchFamily="34" charset="0"/>
                        <a:cs typeface="Arial" panose="020B0604020202020204" pitchFamily="34" charset="0"/>
                      </a:endParaRP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miter lim="400000"/>
                    </a:lnB>
                    <a:noFill/>
                  </a:tcPr>
                </a:tc>
                <a:tc>
                  <a:txBody>
                    <a:bodyPr/>
                    <a:lstStyle/>
                    <a:p>
                      <a:pPr algn="l" defTabSz="457200">
                        <a:defRPr sz="1100">
                          <a:latin typeface="+mj-lt"/>
                          <a:ea typeface="+mj-ea"/>
                          <a:cs typeface="+mj-cs"/>
                          <a:sym typeface="Calibri"/>
                        </a:defRPr>
                      </a:pPr>
                      <a:endParaRPr>
                        <a:latin typeface="Arial" panose="020B0604020202020204" pitchFamily="34" charset="0"/>
                        <a:cs typeface="Arial" panose="020B0604020202020204" pitchFamily="34" charset="0"/>
                      </a:endParaRP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miter lim="400000"/>
                    </a:lnB>
                    <a:noFill/>
                  </a:tcPr>
                </a:tc>
                <a:tc>
                  <a:txBody>
                    <a:bodyPr/>
                    <a:lstStyle/>
                    <a:p>
                      <a:pPr algn="l" defTabSz="457200">
                        <a:defRPr sz="1100">
                          <a:latin typeface="+mj-lt"/>
                          <a:ea typeface="+mj-ea"/>
                          <a:cs typeface="+mj-cs"/>
                          <a:sym typeface="Calibri"/>
                        </a:defRPr>
                      </a:pPr>
                      <a:endParaRPr>
                        <a:latin typeface="Arial" panose="020B0604020202020204" pitchFamily="34" charset="0"/>
                        <a:cs typeface="Arial" panose="020B0604020202020204" pitchFamily="34" charset="0"/>
                      </a:endParaRP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miter lim="400000"/>
                    </a:lnB>
                    <a:noFill/>
                  </a:tcPr>
                </a:tc>
                <a:extLst>
                  <a:ext uri="{0D108BD9-81ED-4DB2-BD59-A6C34878D82A}">
                    <a16:rowId xmlns:a16="http://schemas.microsoft.com/office/drawing/2014/main" val="10016"/>
                  </a:ext>
                </a:extLst>
              </a:tr>
              <a:tr h="233842">
                <a:tc>
                  <a:txBody>
                    <a:bodyPr/>
                    <a:lstStyle/>
                    <a:p>
                      <a:pPr algn="l" defTabSz="457200">
                        <a:defRPr sz="1800"/>
                      </a:pPr>
                      <a:r>
                        <a:rPr sz="1100">
                          <a:latin typeface="Arial" panose="020B0604020202020204" pitchFamily="34" charset="0"/>
                          <a:ea typeface="+mj-ea"/>
                          <a:cs typeface="Arial" panose="020B0604020202020204" pitchFamily="34" charset="0"/>
                          <a:sym typeface="Calibri"/>
                        </a:rPr>
                        <a:t>DETERMINACION DEL ACREDITAMIENTO</a:t>
                      </a:r>
                    </a:p>
                  </a:txBody>
                  <a:tcPr marL="25400" marR="25400" marT="0" marB="25400" anchor="b" horzOverflow="overflow">
                    <a:lnL w="12700">
                      <a:miter lim="400000"/>
                    </a:lnL>
                    <a:lnR w="12700">
                      <a:miter lim="400000"/>
                    </a:lnR>
                    <a:lnT w="12700">
                      <a:miter lim="400000"/>
                    </a:lnT>
                    <a:lnB w="12700">
                      <a:miter lim="400000"/>
                    </a:lnB>
                    <a:solidFill>
                      <a:srgbClr val="FFFF00"/>
                    </a:solidFill>
                  </a:tcPr>
                </a:tc>
                <a:tc>
                  <a:txBody>
                    <a:bodyPr/>
                    <a:lstStyle/>
                    <a:p>
                      <a:pPr algn="l" defTabSz="457200">
                        <a:defRPr sz="1100">
                          <a:latin typeface="+mj-lt"/>
                          <a:ea typeface="+mj-ea"/>
                          <a:cs typeface="+mj-cs"/>
                          <a:sym typeface="Calibri"/>
                        </a:defRPr>
                      </a:pPr>
                      <a:endParaRPr dirty="0">
                        <a:latin typeface="Arial" panose="020B0604020202020204" pitchFamily="34" charset="0"/>
                        <a:cs typeface="Arial" panose="020B0604020202020204" pitchFamily="34" charset="0"/>
                      </a:endParaRPr>
                    </a:p>
                  </a:txBody>
                  <a:tcPr marL="25400" marR="25400" marT="0" marB="25400" anchor="b" horzOverflow="overflow">
                    <a:lnL w="12700">
                      <a:miter lim="400000"/>
                    </a:lnL>
                    <a:lnR w="12700">
                      <a:miter lim="400000"/>
                    </a:lnR>
                    <a:lnT w="12700">
                      <a:miter lim="400000"/>
                    </a:lnT>
                    <a:lnB w="12700">
                      <a:miter lim="400000"/>
                    </a:lnB>
                    <a:solidFill>
                      <a:srgbClr val="FFFF00"/>
                    </a:solidFill>
                  </a:tcPr>
                </a:tc>
                <a:tc>
                  <a:txBody>
                    <a:bodyPr/>
                    <a:lstStyle/>
                    <a:p>
                      <a:pPr algn="l" defTabSz="457200">
                        <a:defRPr sz="1100">
                          <a:latin typeface="+mj-lt"/>
                          <a:ea typeface="+mj-ea"/>
                          <a:cs typeface="+mj-cs"/>
                          <a:sym typeface="Calibri"/>
                        </a:defRPr>
                      </a:pPr>
                      <a:endParaRPr>
                        <a:latin typeface="Arial" panose="020B0604020202020204" pitchFamily="34" charset="0"/>
                        <a:cs typeface="Arial" panose="020B0604020202020204" pitchFamily="34" charset="0"/>
                      </a:endParaRPr>
                    </a:p>
                  </a:txBody>
                  <a:tcPr marL="25400" marR="25400" marT="0" marB="25400" anchor="b" horzOverflow="overflow">
                    <a:lnL w="12700">
                      <a:miter lim="400000"/>
                    </a:lnL>
                    <a:lnR w="12700">
                      <a:miter lim="400000"/>
                    </a:lnR>
                    <a:lnT w="12700">
                      <a:miter lim="400000"/>
                    </a:lnT>
                    <a:lnB w="12700">
                      <a:miter lim="400000"/>
                    </a:lnB>
                    <a:solidFill>
                      <a:srgbClr val="FFFF00"/>
                    </a:solidFill>
                  </a:tcPr>
                </a:tc>
                <a:extLst>
                  <a:ext uri="{0D108BD9-81ED-4DB2-BD59-A6C34878D82A}">
                    <a16:rowId xmlns:a16="http://schemas.microsoft.com/office/drawing/2014/main" val="10017"/>
                  </a:ext>
                </a:extLst>
              </a:tr>
              <a:tr h="233842">
                <a:tc>
                  <a:txBody>
                    <a:bodyPr/>
                    <a:lstStyle/>
                    <a:p>
                      <a:pPr algn="l" defTabSz="457200">
                        <a:defRPr sz="1800"/>
                      </a:pPr>
                      <a:r>
                        <a:rPr sz="1100">
                          <a:latin typeface="Arial" panose="020B0604020202020204" pitchFamily="34" charset="0"/>
                          <a:ea typeface="+mj-ea"/>
                          <a:cs typeface="Arial" panose="020B0604020202020204" pitchFamily="34" charset="0"/>
                          <a:sym typeface="Calibri"/>
                        </a:rPr>
                        <a:t>PEAJES PAGADOS</a:t>
                      </a:r>
                    </a:p>
                  </a:txBody>
                  <a:tcPr marL="25400" marR="25400" marT="0" marB="25400" anchor="b" horzOverflow="overflow">
                    <a:lnL w="12700">
                      <a:solidFill>
                        <a:srgbClr val="AAAAAA"/>
                      </a:solidFill>
                      <a:miter lim="400000"/>
                    </a:lnL>
                    <a:lnR w="12700">
                      <a:solidFill>
                        <a:srgbClr val="AAAAAA"/>
                      </a:solidFill>
                      <a:miter lim="400000"/>
                    </a:lnR>
                    <a:lnT w="12700">
                      <a:miter lim="400000"/>
                    </a:lnT>
                    <a:lnB w="12700">
                      <a:solidFill>
                        <a:srgbClr val="AAAAAA"/>
                      </a:solidFill>
                      <a:miter lim="400000"/>
                    </a:lnB>
                    <a:solidFill>
                      <a:srgbClr val="FFFFFF"/>
                    </a:solidFill>
                  </a:tcPr>
                </a:tc>
                <a:tc>
                  <a:txBody>
                    <a:bodyPr/>
                    <a:lstStyle/>
                    <a:p>
                      <a:pPr defTabSz="457200">
                        <a:defRPr sz="1800"/>
                      </a:pPr>
                      <a:r>
                        <a:rPr sz="1100">
                          <a:latin typeface="Arial" panose="020B0604020202020204" pitchFamily="34" charset="0"/>
                          <a:ea typeface="+mj-ea"/>
                          <a:cs typeface="Arial" panose="020B0604020202020204" pitchFamily="34" charset="0"/>
                          <a:sym typeface="Calibri"/>
                        </a:rPr>
                        <a:t> 	7,000.00 </a:t>
                      </a:r>
                    </a:p>
                  </a:txBody>
                  <a:tcPr marL="25400" marR="25400" marT="0" marB="25400" anchor="b" horzOverflow="overflow">
                    <a:lnL w="12700">
                      <a:solidFill>
                        <a:srgbClr val="AAAAAA"/>
                      </a:solidFill>
                      <a:miter lim="400000"/>
                    </a:lnL>
                    <a:lnR w="12700">
                      <a:solidFill>
                        <a:srgbClr val="AAAAAA"/>
                      </a:solidFill>
                      <a:miter lim="400000"/>
                    </a:lnR>
                    <a:lnT w="12700">
                      <a:miter lim="400000"/>
                    </a:lnT>
                    <a:lnB w="12700">
                      <a:solidFill>
                        <a:srgbClr val="AAAAAA"/>
                      </a:solidFill>
                      <a:miter lim="400000"/>
                    </a:lnB>
                    <a:noFill/>
                  </a:tcPr>
                </a:tc>
                <a:tc>
                  <a:txBody>
                    <a:bodyPr/>
                    <a:lstStyle/>
                    <a:p>
                      <a:pPr defTabSz="457200">
                        <a:defRPr sz="1800"/>
                      </a:pPr>
                      <a:r>
                        <a:rPr sz="1100">
                          <a:latin typeface="Arial" panose="020B0604020202020204" pitchFamily="34" charset="0"/>
                          <a:ea typeface="+mj-ea"/>
                          <a:cs typeface="Arial" panose="020B0604020202020204" pitchFamily="34" charset="0"/>
                          <a:sym typeface="Calibri"/>
                        </a:rPr>
                        <a:t> 	5,500.00 </a:t>
                      </a:r>
                    </a:p>
                  </a:txBody>
                  <a:tcPr marL="25400" marR="25400" marT="0" marB="25400" anchor="b" horzOverflow="overflow">
                    <a:lnL w="12700">
                      <a:solidFill>
                        <a:srgbClr val="AAAAAA"/>
                      </a:solidFill>
                      <a:miter lim="400000"/>
                    </a:lnL>
                    <a:lnR w="12700">
                      <a:solidFill>
                        <a:srgbClr val="AAAAAA"/>
                      </a:solidFill>
                      <a:miter lim="400000"/>
                    </a:lnR>
                    <a:lnT w="12700">
                      <a:miter lim="400000"/>
                    </a:lnT>
                    <a:lnB w="12700">
                      <a:solidFill>
                        <a:srgbClr val="AAAAAA"/>
                      </a:solidFill>
                      <a:miter lim="400000"/>
                    </a:lnB>
                    <a:noFill/>
                  </a:tcPr>
                </a:tc>
                <a:extLst>
                  <a:ext uri="{0D108BD9-81ED-4DB2-BD59-A6C34878D82A}">
                    <a16:rowId xmlns:a16="http://schemas.microsoft.com/office/drawing/2014/main" val="10018"/>
                  </a:ext>
                </a:extLst>
              </a:tr>
              <a:tr h="233842">
                <a:tc>
                  <a:txBody>
                    <a:bodyPr/>
                    <a:lstStyle/>
                    <a:p>
                      <a:pPr algn="l" defTabSz="457200">
                        <a:defRPr sz="1800"/>
                      </a:pPr>
                      <a:r>
                        <a:rPr sz="1100">
                          <a:latin typeface="Arial" panose="020B0604020202020204" pitchFamily="34" charset="0"/>
                          <a:ea typeface="+mj-ea"/>
                          <a:cs typeface="Arial" panose="020B0604020202020204" pitchFamily="34" charset="0"/>
                          <a:sym typeface="Calibri"/>
                        </a:rPr>
                        <a:t>PORCENTAJE (LIF ART. 16 F.V)</a:t>
                      </a: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FFFFFF"/>
                    </a:solidFill>
                  </a:tcPr>
                </a:tc>
                <a:tc>
                  <a:txBody>
                    <a:bodyPr/>
                    <a:lstStyle/>
                    <a:p>
                      <a:pPr defTabSz="457200">
                        <a:defRPr sz="1800"/>
                      </a:pPr>
                      <a:r>
                        <a:rPr sz="1100">
                          <a:latin typeface="Arial" panose="020B0604020202020204" pitchFamily="34" charset="0"/>
                          <a:ea typeface="+mj-ea"/>
                          <a:cs typeface="Arial" panose="020B0604020202020204" pitchFamily="34" charset="0"/>
                          <a:sym typeface="Calibri"/>
                        </a:rPr>
                        <a:t>50%</a:t>
                      </a: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000000"/>
                      </a:solidFill>
                      <a:miter lim="400000"/>
                    </a:lnB>
                    <a:noFill/>
                  </a:tcPr>
                </a:tc>
                <a:tc>
                  <a:txBody>
                    <a:bodyPr/>
                    <a:lstStyle/>
                    <a:p>
                      <a:pPr defTabSz="457200">
                        <a:defRPr sz="1800"/>
                      </a:pPr>
                      <a:r>
                        <a:rPr sz="1100">
                          <a:latin typeface="Arial" panose="020B0604020202020204" pitchFamily="34" charset="0"/>
                          <a:ea typeface="+mj-ea"/>
                          <a:cs typeface="Arial" panose="020B0604020202020204" pitchFamily="34" charset="0"/>
                          <a:sym typeface="Calibri"/>
                        </a:rPr>
                        <a:t>50%</a:t>
                      </a: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000000"/>
                      </a:solidFill>
                      <a:miter lim="400000"/>
                    </a:lnB>
                    <a:noFill/>
                  </a:tcPr>
                </a:tc>
                <a:extLst>
                  <a:ext uri="{0D108BD9-81ED-4DB2-BD59-A6C34878D82A}">
                    <a16:rowId xmlns:a16="http://schemas.microsoft.com/office/drawing/2014/main" val="10019"/>
                  </a:ext>
                </a:extLst>
              </a:tr>
              <a:tr h="233842">
                <a:tc>
                  <a:txBody>
                    <a:bodyPr/>
                    <a:lstStyle/>
                    <a:p>
                      <a:pPr algn="l" defTabSz="457200">
                        <a:defRPr sz="1800"/>
                      </a:pPr>
                      <a:r>
                        <a:rPr sz="1100" b="1">
                          <a:latin typeface="Arial" panose="020B0604020202020204" pitchFamily="34" charset="0"/>
                          <a:ea typeface="+mj-ea"/>
                          <a:cs typeface="Arial" panose="020B0604020202020204" pitchFamily="34" charset="0"/>
                          <a:sym typeface="Calibri"/>
                        </a:rPr>
                        <a:t>ESTIMULO</a:t>
                      </a:r>
                    </a:p>
                  </a:txBody>
                  <a:tcPr marL="25400" marR="25400" marT="0" marB="25400" anchor="b"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FFFFFF"/>
                    </a:solidFill>
                  </a:tcPr>
                </a:tc>
                <a:tc>
                  <a:txBody>
                    <a:bodyPr/>
                    <a:lstStyle/>
                    <a:p>
                      <a:pPr defTabSz="457200">
                        <a:defRPr sz="1800"/>
                      </a:pPr>
                      <a:r>
                        <a:rPr sz="1100" b="1">
                          <a:latin typeface="Arial" panose="020B0604020202020204" pitchFamily="34" charset="0"/>
                          <a:ea typeface="+mj-ea"/>
                          <a:cs typeface="Arial" panose="020B0604020202020204" pitchFamily="34" charset="0"/>
                          <a:sym typeface="Calibri"/>
                        </a:rPr>
                        <a:t> 	3,500.00 </a:t>
                      </a:r>
                    </a:p>
                  </a:txBody>
                  <a:tcPr marL="25400" marR="25400" marT="0" marB="25400" anchor="b" horzOverflow="overflow">
                    <a:lnL w="12700">
                      <a:solidFill>
                        <a:srgbClr val="AAAAAA"/>
                      </a:solidFill>
                      <a:miter lim="400000"/>
                    </a:lnL>
                    <a:lnR w="12700">
                      <a:solidFill>
                        <a:srgbClr val="AAAAAA"/>
                      </a:solidFill>
                      <a:miter lim="400000"/>
                    </a:lnR>
                    <a:lnT w="12700">
                      <a:solidFill>
                        <a:srgbClr val="000000"/>
                      </a:solidFill>
                      <a:miter lim="400000"/>
                    </a:lnT>
                    <a:lnB w="12700">
                      <a:solidFill>
                        <a:srgbClr val="AAAAAA"/>
                      </a:solidFill>
                      <a:miter lim="400000"/>
                    </a:lnB>
                    <a:noFill/>
                  </a:tcPr>
                </a:tc>
                <a:tc>
                  <a:txBody>
                    <a:bodyPr/>
                    <a:lstStyle/>
                    <a:p>
                      <a:pPr defTabSz="457200">
                        <a:defRPr sz="1800"/>
                      </a:pPr>
                      <a:r>
                        <a:rPr sz="1100" b="1" dirty="0">
                          <a:latin typeface="Arial" panose="020B0604020202020204" pitchFamily="34" charset="0"/>
                          <a:ea typeface="+mj-ea"/>
                          <a:cs typeface="Arial" panose="020B0604020202020204" pitchFamily="34" charset="0"/>
                          <a:sym typeface="Calibri"/>
                        </a:rPr>
                        <a:t> 	2,750.00 </a:t>
                      </a:r>
                    </a:p>
                  </a:txBody>
                  <a:tcPr marL="25400" marR="25400" marT="0" marB="25400" anchor="b" horzOverflow="overflow">
                    <a:lnL w="12700">
                      <a:solidFill>
                        <a:srgbClr val="AAAAAA"/>
                      </a:solidFill>
                      <a:miter lim="400000"/>
                    </a:lnL>
                    <a:lnR w="12700">
                      <a:solidFill>
                        <a:srgbClr val="AAAAAA"/>
                      </a:solidFill>
                      <a:miter lim="400000"/>
                    </a:lnR>
                    <a:lnT w="12700">
                      <a:solidFill>
                        <a:srgbClr val="000000"/>
                      </a:solidFill>
                      <a:miter lim="400000"/>
                    </a:lnT>
                    <a:lnB w="12700">
                      <a:solidFill>
                        <a:srgbClr val="AAAAAA"/>
                      </a:solidFill>
                      <a:miter lim="400000"/>
                    </a:lnB>
                    <a:noFill/>
                  </a:tcPr>
                </a:tc>
                <a:extLst>
                  <a:ext uri="{0D108BD9-81ED-4DB2-BD59-A6C34878D82A}">
                    <a16:rowId xmlns:a16="http://schemas.microsoft.com/office/drawing/2014/main" val="1002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5BAFFD-F49A-A0DB-BD99-171B7F047496}"/>
              </a:ext>
            </a:extLst>
          </p:cNvPr>
          <p:cNvSpPr>
            <a:spLocks noGrp="1"/>
          </p:cNvSpPr>
          <p:nvPr>
            <p:ph type="title"/>
          </p:nvPr>
        </p:nvSpPr>
        <p:spPr/>
        <p:txBody>
          <a:bodyPr/>
          <a:lstStyle/>
          <a:p>
            <a:r>
              <a:rPr lang="es-MX" dirty="0"/>
              <a:t>Cancelación de </a:t>
            </a:r>
            <a:r>
              <a:rPr lang="es-MX" dirty="0" err="1"/>
              <a:t>CFDI´s</a:t>
            </a:r>
            <a:r>
              <a:rPr lang="es-MX" dirty="0"/>
              <a:t> (art. 25, fracción VI)</a:t>
            </a:r>
          </a:p>
        </p:txBody>
      </p:sp>
      <p:sp>
        <p:nvSpPr>
          <p:cNvPr id="3" name="Marcador de contenido 2">
            <a:extLst>
              <a:ext uri="{FF2B5EF4-FFF2-40B4-BE49-F238E27FC236}">
                <a16:creationId xmlns:a16="http://schemas.microsoft.com/office/drawing/2014/main" id="{7B3F023A-235C-1D37-88C1-AD3BB633511E}"/>
              </a:ext>
            </a:extLst>
          </p:cNvPr>
          <p:cNvSpPr>
            <a:spLocks noGrp="1"/>
          </p:cNvSpPr>
          <p:nvPr>
            <p:ph idx="1"/>
          </p:nvPr>
        </p:nvSpPr>
        <p:spPr/>
        <p:txBody>
          <a:bodyPr>
            <a:normAutofit/>
          </a:bodyPr>
          <a:lstStyle/>
          <a:p>
            <a:pPr marL="0" indent="0" algn="just">
              <a:buNone/>
            </a:pPr>
            <a:r>
              <a:rPr lang="es-MX" sz="2400" dirty="0"/>
              <a:t>Con el fin de otorgar certeza jurídica a los contribuyentes, se propone establecer que para efectos del artículo 29-A del CFF, los contribuyentes puedan cancelar los comprobantes fiscales digitales por Internet (CFDI) que emitan a más tardar el último día del mes en el cual se deba presentar la declaración anual del ISR. </a:t>
            </a:r>
          </a:p>
          <a:p>
            <a:pPr marL="0" indent="0" algn="just">
              <a:buNone/>
            </a:pPr>
            <a:r>
              <a:rPr lang="es-MX" sz="2400" dirty="0"/>
              <a:t>Se prevé como requisito que la persona a favor de quien se expida el comprobante acepte su cancelación.</a:t>
            </a:r>
          </a:p>
        </p:txBody>
      </p:sp>
      <p:sp>
        <p:nvSpPr>
          <p:cNvPr id="5" name="Marcador de número de diapositiva 3">
            <a:extLst>
              <a:ext uri="{FF2B5EF4-FFF2-40B4-BE49-F238E27FC236}">
                <a16:creationId xmlns:a16="http://schemas.microsoft.com/office/drawing/2014/main" id="{A780E61F-ED02-C029-D001-84E149217311}"/>
              </a:ext>
            </a:extLst>
          </p:cNvPr>
          <p:cNvSpPr txBox="1">
            <a:spLocks/>
          </p:cNvSpPr>
          <p:nvPr/>
        </p:nvSpPr>
        <p:spPr>
          <a:xfrm>
            <a:off x="0" y="6568226"/>
            <a:ext cx="464024" cy="329052"/>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23</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21676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9EB3A7-CC14-3DA3-2297-CC04744C8A3C}"/>
              </a:ext>
            </a:extLst>
          </p:cNvPr>
          <p:cNvSpPr>
            <a:spLocks noGrp="1"/>
          </p:cNvSpPr>
          <p:nvPr>
            <p:ph type="title"/>
          </p:nvPr>
        </p:nvSpPr>
        <p:spPr>
          <a:xfrm>
            <a:off x="289559" y="1368750"/>
            <a:ext cx="11689081" cy="449717"/>
          </a:xfrm>
        </p:spPr>
        <p:txBody>
          <a:bodyPr>
            <a:normAutofit fontScale="90000"/>
          </a:bodyPr>
          <a:lstStyle/>
          <a:p>
            <a:r>
              <a:rPr lang="es-MX" dirty="0"/>
              <a:t>Exención de PF RESICO del sector agropecuario </a:t>
            </a:r>
            <a:br>
              <a:rPr lang="es-MX" dirty="0"/>
            </a:br>
            <a:r>
              <a:rPr lang="es-MX" dirty="0"/>
              <a:t>(Art. 25, fracción II)</a:t>
            </a:r>
          </a:p>
        </p:txBody>
      </p:sp>
      <p:sp>
        <p:nvSpPr>
          <p:cNvPr id="3" name="Marcador de contenido 2">
            <a:extLst>
              <a:ext uri="{FF2B5EF4-FFF2-40B4-BE49-F238E27FC236}">
                <a16:creationId xmlns:a16="http://schemas.microsoft.com/office/drawing/2014/main" id="{F9CBAC1E-DC61-0D60-80E3-ECC941BBADE6}"/>
              </a:ext>
            </a:extLst>
          </p:cNvPr>
          <p:cNvSpPr>
            <a:spLocks noGrp="1"/>
          </p:cNvSpPr>
          <p:nvPr>
            <p:ph idx="1"/>
          </p:nvPr>
        </p:nvSpPr>
        <p:spPr>
          <a:xfrm>
            <a:off x="289559" y="2354009"/>
            <a:ext cx="11584577" cy="4351338"/>
          </a:xfrm>
        </p:spPr>
        <p:txBody>
          <a:bodyPr/>
          <a:lstStyle/>
          <a:p>
            <a:pPr marL="0" indent="0" algn="just">
              <a:buNone/>
            </a:pPr>
            <a:r>
              <a:rPr lang="es-MX" dirty="0"/>
              <a:t>Para los efectos del artículo 113-E, noveno párrafo de la Ley del Impuesto sobre la Renta, las personas físicas que se dediquen exclusivamente a las actividades agrícolas, ganaderas, silvícolas o pesqueras, que tributen conforme a la Sección IV, Capítulo II, del Título IV de la Ley del Impuesto sobre la Renta, cuyos ingresos en el ejercicio excedan de 900 mil pesos efectivamente cobrados, deben pagar el impuesto sobre la renta conforme a dicha Sección únicamente por el monto que exceda de dicho límite;</a:t>
            </a:r>
          </a:p>
          <a:p>
            <a:pPr algn="just"/>
            <a:endParaRPr lang="es-MX" dirty="0"/>
          </a:p>
          <a:p>
            <a:pPr algn="just"/>
            <a:endParaRPr lang="es-MX" dirty="0"/>
          </a:p>
        </p:txBody>
      </p:sp>
      <p:sp>
        <p:nvSpPr>
          <p:cNvPr id="5" name="Marcador de número de diapositiva 3">
            <a:extLst>
              <a:ext uri="{FF2B5EF4-FFF2-40B4-BE49-F238E27FC236}">
                <a16:creationId xmlns:a16="http://schemas.microsoft.com/office/drawing/2014/main" id="{CDA73AAD-983A-724C-99EB-E3537280C001}"/>
              </a:ext>
            </a:extLst>
          </p:cNvPr>
          <p:cNvSpPr txBox="1">
            <a:spLocks/>
          </p:cNvSpPr>
          <p:nvPr/>
        </p:nvSpPr>
        <p:spPr>
          <a:xfrm>
            <a:off x="0" y="6568226"/>
            <a:ext cx="464024" cy="329052"/>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24</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67130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476571-56FC-C1C8-DB9F-1B70193865A2}"/>
              </a:ext>
            </a:extLst>
          </p:cNvPr>
          <p:cNvSpPr>
            <a:spLocks noGrp="1"/>
          </p:cNvSpPr>
          <p:nvPr>
            <p:ph type="title"/>
          </p:nvPr>
        </p:nvSpPr>
        <p:spPr>
          <a:xfrm>
            <a:off x="289559" y="1250363"/>
            <a:ext cx="11689081" cy="449717"/>
          </a:xfrm>
        </p:spPr>
        <p:txBody>
          <a:bodyPr>
            <a:normAutofit fontScale="90000"/>
          </a:bodyPr>
          <a:lstStyle/>
          <a:p>
            <a:r>
              <a:rPr lang="es-MX" sz="3600" dirty="0"/>
              <a:t>Montos máximos a los estímulos de cine y teatro de la LISR </a:t>
            </a:r>
            <a:br>
              <a:rPr lang="es-MX" sz="3600" dirty="0"/>
            </a:br>
            <a:r>
              <a:rPr lang="es-MX" sz="3600" dirty="0"/>
              <a:t>(Art. 25 fracción III)</a:t>
            </a:r>
          </a:p>
        </p:txBody>
      </p:sp>
      <p:sp>
        <p:nvSpPr>
          <p:cNvPr id="3" name="Marcador de contenido 2">
            <a:extLst>
              <a:ext uri="{FF2B5EF4-FFF2-40B4-BE49-F238E27FC236}">
                <a16:creationId xmlns:a16="http://schemas.microsoft.com/office/drawing/2014/main" id="{9881D5F8-ACD5-0C2D-F6E0-85E72DC7089E}"/>
              </a:ext>
            </a:extLst>
          </p:cNvPr>
          <p:cNvSpPr>
            <a:spLocks noGrp="1"/>
          </p:cNvSpPr>
          <p:nvPr>
            <p:ph idx="1"/>
          </p:nvPr>
        </p:nvSpPr>
        <p:spPr>
          <a:xfrm>
            <a:off x="289559" y="2160077"/>
            <a:ext cx="11584577" cy="4351338"/>
          </a:xfrm>
        </p:spPr>
        <p:txBody>
          <a:bodyPr>
            <a:normAutofit lnSpcReduction="10000"/>
          </a:bodyPr>
          <a:lstStyle/>
          <a:p>
            <a:pPr marL="0" indent="0" algn="just">
              <a:buNone/>
            </a:pPr>
            <a:r>
              <a:rPr lang="es-MX" dirty="0"/>
              <a:t>Para el ejercicio fiscal de 2026, en sustitución de los montos totales a que se refieren los artículos 189, quinto párrafo, fracción II, primer párrafo y 190, cuarto párrafo, fracción II, primer párrafo de la Ley del ISR, se aplicarán los siguientes montos máximos a distribuir entre los aspirantes del beneficio:</a:t>
            </a:r>
          </a:p>
          <a:p>
            <a:pPr marL="0" indent="0" algn="just">
              <a:buNone/>
            </a:pPr>
            <a:endParaRPr lang="es-MX" dirty="0"/>
          </a:p>
          <a:p>
            <a:pPr marL="0" indent="0" algn="just">
              <a:buNone/>
            </a:pPr>
            <a:r>
              <a:rPr lang="es-MX" dirty="0"/>
              <a:t>a) 750 millones de pesos para los proyectos de inversión en la producción cinematográfica nacional;</a:t>
            </a:r>
          </a:p>
          <a:p>
            <a:pPr marL="0" indent="0" algn="just">
              <a:buNone/>
            </a:pPr>
            <a:endParaRPr lang="es-MX" dirty="0"/>
          </a:p>
          <a:p>
            <a:pPr marL="0" indent="0" algn="just">
              <a:buNone/>
            </a:pPr>
            <a:r>
              <a:rPr lang="es-MX" dirty="0"/>
              <a:t>b) 65 millones de pesos para los proyectos de inversión en la distribución de películas cinematográficas nacionales, y</a:t>
            </a:r>
          </a:p>
          <a:p>
            <a:pPr marL="0" indent="0" algn="just">
              <a:buNone/>
            </a:pPr>
            <a:endParaRPr lang="es-MX" dirty="0"/>
          </a:p>
          <a:p>
            <a:pPr marL="0" indent="0" algn="just">
              <a:buNone/>
            </a:pPr>
            <a:r>
              <a:rPr lang="es-MX" dirty="0"/>
              <a:t>c) 250 millones de pesos para los proyectos de inversión en la producción teatral nacional; en la edición y publicación de obras literarias nacionales; de artes visuales; danza; música en los campos específicos de dirección de orquesta, ejecución instrumental y vocal de la música de concierto, y jazz.</a:t>
            </a:r>
          </a:p>
          <a:p>
            <a:pPr marL="0" indent="0" algn="just">
              <a:buNone/>
            </a:pPr>
            <a:endParaRPr lang="es-MX" dirty="0"/>
          </a:p>
        </p:txBody>
      </p:sp>
      <p:sp>
        <p:nvSpPr>
          <p:cNvPr id="5" name="Marcador de número de diapositiva 3">
            <a:extLst>
              <a:ext uri="{FF2B5EF4-FFF2-40B4-BE49-F238E27FC236}">
                <a16:creationId xmlns:a16="http://schemas.microsoft.com/office/drawing/2014/main" id="{B9C62C7C-27B9-E0AC-D48D-78CFC96F6A63}"/>
              </a:ext>
            </a:extLst>
          </p:cNvPr>
          <p:cNvSpPr txBox="1">
            <a:spLocks/>
          </p:cNvSpPr>
          <p:nvPr/>
        </p:nvSpPr>
        <p:spPr>
          <a:xfrm>
            <a:off x="0" y="6568226"/>
            <a:ext cx="464024" cy="329052"/>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25</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930884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4EBDA8-F06D-9332-B634-84D6D80E3DD7}"/>
              </a:ext>
            </a:extLst>
          </p:cNvPr>
          <p:cNvSpPr>
            <a:spLocks noGrp="1"/>
          </p:cNvSpPr>
          <p:nvPr>
            <p:ph type="title"/>
          </p:nvPr>
        </p:nvSpPr>
        <p:spPr>
          <a:xfrm>
            <a:off x="289559" y="1259613"/>
            <a:ext cx="11689081" cy="449717"/>
          </a:xfrm>
        </p:spPr>
        <p:txBody>
          <a:bodyPr>
            <a:noAutofit/>
          </a:bodyPr>
          <a:lstStyle/>
          <a:p>
            <a:r>
              <a:rPr lang="es-MX" sz="3200" dirty="0">
                <a:effectLst/>
              </a:rPr>
              <a:t>Tasa de retención de ISR e IVA por actividades a través de plataformas </a:t>
            </a:r>
            <a:br>
              <a:rPr lang="es-MX" sz="3200" dirty="0">
                <a:effectLst/>
              </a:rPr>
            </a:br>
            <a:r>
              <a:rPr lang="es-MX" sz="3200" dirty="0">
                <a:effectLst/>
              </a:rPr>
              <a:t>(art. 25 f. VI y IX)</a:t>
            </a:r>
          </a:p>
        </p:txBody>
      </p:sp>
      <p:sp>
        <p:nvSpPr>
          <p:cNvPr id="3" name="Marcador de contenido 2">
            <a:extLst>
              <a:ext uri="{FF2B5EF4-FFF2-40B4-BE49-F238E27FC236}">
                <a16:creationId xmlns:a16="http://schemas.microsoft.com/office/drawing/2014/main" id="{A9AA7545-23C7-18EB-F91F-A44253B6A4F5}"/>
              </a:ext>
            </a:extLst>
          </p:cNvPr>
          <p:cNvSpPr>
            <a:spLocks noGrp="1"/>
          </p:cNvSpPr>
          <p:nvPr>
            <p:ph idx="1"/>
          </p:nvPr>
        </p:nvSpPr>
        <p:spPr>
          <a:xfrm>
            <a:off x="289559" y="2084749"/>
            <a:ext cx="11584577" cy="4351338"/>
          </a:xfrm>
        </p:spPr>
        <p:txBody>
          <a:bodyPr>
            <a:normAutofit/>
          </a:bodyPr>
          <a:lstStyle/>
          <a:p>
            <a:pPr algn="just"/>
            <a:r>
              <a:rPr lang="es-MX" sz="2400" dirty="0"/>
              <a:t>Las plataformas tecnológicas efectuaran la retención del ISR la tasa del 2.5% tratándose de enajenación de bienes y prestación de servicios efectuados por personas físicas.</a:t>
            </a:r>
          </a:p>
          <a:p>
            <a:pPr algn="just"/>
            <a:r>
              <a:rPr lang="es-MX" sz="2400" dirty="0"/>
              <a:t>En el caso de personas morales que hagan enajenación de bienes y prestación de servicios atrás de plataformas tecnológicas la retención de ISR será del 4%.</a:t>
            </a:r>
          </a:p>
          <a:p>
            <a:pPr algn="just"/>
            <a:r>
              <a:rPr lang="es-MX" sz="2400" dirty="0"/>
              <a:t>La retención del IVA será del 50% del IVA que se traslada (8%).</a:t>
            </a:r>
          </a:p>
          <a:p>
            <a:pPr algn="just"/>
            <a:endParaRPr lang="es-MX" sz="2400" dirty="0"/>
          </a:p>
        </p:txBody>
      </p:sp>
      <p:sp>
        <p:nvSpPr>
          <p:cNvPr id="4" name="Marcador de número de diapositiva 2">
            <a:extLst>
              <a:ext uri="{FF2B5EF4-FFF2-40B4-BE49-F238E27FC236}">
                <a16:creationId xmlns:a16="http://schemas.microsoft.com/office/drawing/2014/main" id="{1F5760D7-2DF5-DA86-E63F-11E1BA53CE96}"/>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26</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30241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117E47-61EC-DCE1-C353-0B71714A3083}"/>
              </a:ext>
            </a:extLst>
          </p:cNvPr>
          <p:cNvSpPr>
            <a:spLocks noGrp="1"/>
          </p:cNvSpPr>
          <p:nvPr>
            <p:ph type="title"/>
          </p:nvPr>
        </p:nvSpPr>
        <p:spPr>
          <a:xfrm>
            <a:off x="289559" y="1313673"/>
            <a:ext cx="11689081" cy="449717"/>
          </a:xfrm>
        </p:spPr>
        <p:txBody>
          <a:bodyPr>
            <a:normAutofit fontScale="90000"/>
          </a:bodyPr>
          <a:lstStyle/>
          <a:p>
            <a:r>
              <a:rPr lang="es-MX" sz="3600" dirty="0"/>
              <a:t>Retención de ISR e IVA por pago de intereses de instituciones </a:t>
            </a:r>
            <a:r>
              <a:rPr lang="es-MX" sz="3600" dirty="0" err="1"/>
              <a:t>fintech</a:t>
            </a:r>
            <a:endParaRPr lang="es-MX" sz="3600" dirty="0"/>
          </a:p>
        </p:txBody>
      </p:sp>
      <p:sp>
        <p:nvSpPr>
          <p:cNvPr id="3" name="Marcador de contenido 2">
            <a:extLst>
              <a:ext uri="{FF2B5EF4-FFF2-40B4-BE49-F238E27FC236}">
                <a16:creationId xmlns:a16="http://schemas.microsoft.com/office/drawing/2014/main" id="{86F9438C-A2EB-6B2F-46C5-6C306199F739}"/>
              </a:ext>
            </a:extLst>
          </p:cNvPr>
          <p:cNvSpPr>
            <a:spLocks noGrp="1"/>
          </p:cNvSpPr>
          <p:nvPr>
            <p:ph idx="1"/>
          </p:nvPr>
        </p:nvSpPr>
        <p:spPr>
          <a:xfrm>
            <a:off x="289559" y="2193235"/>
            <a:ext cx="11584577" cy="4351338"/>
          </a:xfrm>
        </p:spPr>
        <p:txBody>
          <a:bodyPr>
            <a:normAutofit/>
          </a:bodyPr>
          <a:lstStyle/>
          <a:p>
            <a:pPr marL="0" indent="0" algn="just">
              <a:buNone/>
            </a:pPr>
            <a:r>
              <a:rPr lang="es-MX" sz="2400" dirty="0"/>
              <a:t>Las instituciones de financiamiento colectivo (IFC) que paguen intereses deberán:</a:t>
            </a:r>
          </a:p>
          <a:p>
            <a:pPr algn="just">
              <a:buFont typeface="Wingdings" panose="05000000000000000000" pitchFamily="2" charset="2"/>
              <a:buChar char="v"/>
            </a:pPr>
            <a:r>
              <a:rPr lang="es-MX" sz="2400" dirty="0"/>
              <a:t>Retener ISR a la tasa del 20% sobre los intereses nominales pagados a personas físicas y morales.</a:t>
            </a:r>
          </a:p>
          <a:p>
            <a:pPr algn="just">
              <a:buFont typeface="Wingdings" panose="05000000000000000000" pitchFamily="2" charset="2"/>
              <a:buChar char="v"/>
            </a:pPr>
            <a:r>
              <a:rPr lang="es-MX" sz="2400" dirty="0"/>
              <a:t>Retener el IVA a la tasa del 16% sobre el valor nominal de los intereses devengados.</a:t>
            </a:r>
          </a:p>
          <a:p>
            <a:pPr algn="just">
              <a:buFont typeface="Wingdings" panose="05000000000000000000" pitchFamily="2" charset="2"/>
              <a:buChar char="v"/>
            </a:pPr>
            <a:r>
              <a:rPr lang="es-MX" sz="2400" dirty="0"/>
              <a:t>Cumplir con las obligaciones del articulo 55 de la ley del ISR</a:t>
            </a:r>
          </a:p>
          <a:p>
            <a:pPr algn="just">
              <a:buFont typeface="Wingdings" panose="05000000000000000000" pitchFamily="2" charset="2"/>
              <a:buChar char="v"/>
            </a:pPr>
            <a:r>
              <a:rPr lang="es-MX" sz="2400" dirty="0"/>
              <a:t>Expedir constancias de retenciones.</a:t>
            </a:r>
          </a:p>
        </p:txBody>
      </p:sp>
      <p:sp>
        <p:nvSpPr>
          <p:cNvPr id="4" name="Marcador de número de diapositiva 2">
            <a:extLst>
              <a:ext uri="{FF2B5EF4-FFF2-40B4-BE49-F238E27FC236}">
                <a16:creationId xmlns:a16="http://schemas.microsoft.com/office/drawing/2014/main" id="{53336CE8-A70B-3F78-ECCB-00FADECE54A2}"/>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27</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23987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3A2D6F-512B-5796-D75D-3FC8A5BF98D1}"/>
              </a:ext>
            </a:extLst>
          </p:cNvPr>
          <p:cNvSpPr>
            <a:spLocks noGrp="1"/>
          </p:cNvSpPr>
          <p:nvPr>
            <p:ph type="title"/>
          </p:nvPr>
        </p:nvSpPr>
        <p:spPr/>
        <p:txBody>
          <a:bodyPr>
            <a:normAutofit/>
          </a:bodyPr>
          <a:lstStyle/>
          <a:p>
            <a:r>
              <a:rPr lang="es-MX" sz="4400" dirty="0"/>
              <a:t>Retención de ISR por interés (art. 24)</a:t>
            </a:r>
          </a:p>
        </p:txBody>
      </p:sp>
      <p:sp>
        <p:nvSpPr>
          <p:cNvPr id="3" name="Marcador de contenido 2">
            <a:extLst>
              <a:ext uri="{FF2B5EF4-FFF2-40B4-BE49-F238E27FC236}">
                <a16:creationId xmlns:a16="http://schemas.microsoft.com/office/drawing/2014/main" id="{1638ECDC-AE2A-6D38-5B75-3BB18ABA85E0}"/>
              </a:ext>
            </a:extLst>
          </p:cNvPr>
          <p:cNvSpPr>
            <a:spLocks noGrp="1"/>
          </p:cNvSpPr>
          <p:nvPr>
            <p:ph idx="1"/>
          </p:nvPr>
        </p:nvSpPr>
        <p:spPr/>
        <p:txBody>
          <a:bodyPr>
            <a:normAutofit/>
          </a:bodyPr>
          <a:lstStyle/>
          <a:p>
            <a:pPr algn="just">
              <a:lnSpc>
                <a:spcPct val="107000"/>
              </a:lnSpc>
              <a:spcAft>
                <a:spcPts val="800"/>
              </a:spcAft>
              <a:tabLst>
                <a:tab pos="767715" algn="l"/>
              </a:tabLst>
            </a:pPr>
            <a:r>
              <a:rPr lang="es-MX" sz="2000" kern="100" dirty="0">
                <a:effectLst/>
                <a:latin typeface="Arial" panose="020B0604020202020204" pitchFamily="34" charset="0"/>
                <a:ea typeface="Calibri" panose="020F0502020204030204" pitchFamily="34" charset="0"/>
                <a:cs typeface="Times New Roman" panose="02020603050405020304" pitchFamily="18" charset="0"/>
              </a:rPr>
              <a:t>La nueva tasa de retención anual de ISR sobre intereses pagados por sistema financiero a que se refieren los artículos 54 y 135 de la Ley del Impuesto sobre la Renta, la cual será del 0.90%.</a:t>
            </a:r>
          </a:p>
          <a:p>
            <a:pPr algn="just">
              <a:lnSpc>
                <a:spcPct val="107000"/>
              </a:lnSpc>
              <a:spcAft>
                <a:spcPts val="800"/>
              </a:spcAft>
              <a:tabLst>
                <a:tab pos="767715" algn="l"/>
              </a:tabLst>
            </a:pPr>
            <a:r>
              <a:rPr lang="es-MX" sz="2000" kern="100" dirty="0">
                <a:effectLst/>
                <a:latin typeface="Arial" panose="020B0604020202020204" pitchFamily="34" charset="0"/>
                <a:ea typeface="Calibri" panose="020F0502020204030204" pitchFamily="34" charset="0"/>
                <a:cs typeface="Times New Roman" panose="02020603050405020304" pitchFamily="18" charset="0"/>
              </a:rPr>
              <a:t>Esto representa un incremento del 0.40% en la retención del </a:t>
            </a:r>
            <a:r>
              <a:rPr lang="es-MX" sz="2000" kern="100" dirty="0">
                <a:latin typeface="Arial" panose="020B0604020202020204" pitchFamily="34" charset="0"/>
                <a:ea typeface="Calibri" panose="020F0502020204030204" pitchFamily="34" charset="0"/>
                <a:cs typeface="Times New Roman" panose="02020603050405020304" pitchFamily="18" charset="0"/>
              </a:rPr>
              <a:t>ISR.</a:t>
            </a:r>
            <a:endParaRPr lang="es-MX"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Marcador de número de diapositiva 3">
            <a:extLst>
              <a:ext uri="{FF2B5EF4-FFF2-40B4-BE49-F238E27FC236}">
                <a16:creationId xmlns:a16="http://schemas.microsoft.com/office/drawing/2014/main" id="{BAE23FFD-2133-3A66-7022-D7EDB79D24D1}"/>
              </a:ext>
            </a:extLst>
          </p:cNvPr>
          <p:cNvSpPr>
            <a:spLocks noGrp="1"/>
          </p:cNvSpPr>
          <p:nvPr>
            <p:ph type="sldNum" sz="quarter" idx="12"/>
          </p:nvPr>
        </p:nvSpPr>
        <p:spPr>
          <a:xfrm>
            <a:off x="0" y="6568226"/>
            <a:ext cx="464024" cy="329052"/>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28</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50225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26E284-96DF-E6B2-8140-D284DF85EA8B}"/>
              </a:ext>
            </a:extLst>
          </p:cNvPr>
          <p:cNvSpPr>
            <a:spLocks noGrp="1"/>
          </p:cNvSpPr>
          <p:nvPr>
            <p:ph type="title"/>
          </p:nvPr>
        </p:nvSpPr>
        <p:spPr/>
        <p:txBody>
          <a:bodyPr>
            <a:normAutofit/>
          </a:bodyPr>
          <a:lstStyle/>
          <a:p>
            <a:r>
              <a:rPr lang="es-MX" dirty="0"/>
              <a:t>Histórico de tasas de ISR por interés</a:t>
            </a:r>
          </a:p>
        </p:txBody>
      </p:sp>
      <p:sp>
        <p:nvSpPr>
          <p:cNvPr id="4" name="Marcador de contenido 3">
            <a:extLst>
              <a:ext uri="{FF2B5EF4-FFF2-40B4-BE49-F238E27FC236}">
                <a16:creationId xmlns:a16="http://schemas.microsoft.com/office/drawing/2014/main" id="{84B0453A-AF80-26BA-0921-59BF8C61FD2F}"/>
              </a:ext>
            </a:extLst>
          </p:cNvPr>
          <p:cNvSpPr>
            <a:spLocks noGrp="1"/>
          </p:cNvSpPr>
          <p:nvPr>
            <p:ph idx="1"/>
          </p:nvPr>
        </p:nvSpPr>
        <p:spPr/>
        <p:txBody>
          <a:bodyPr>
            <a:normAutofit/>
          </a:bodyPr>
          <a:lstStyle/>
          <a:p>
            <a:r>
              <a:rPr lang="es-MX" dirty="0"/>
              <a:t>Se mantiene la misma tasa de ISR a retener por pago de intereses por el sistema financiero.</a:t>
            </a:r>
          </a:p>
          <a:p>
            <a:endParaRPr lang="es-MX" dirty="0"/>
          </a:p>
          <a:p>
            <a:pPr marL="0" indent="0">
              <a:buNone/>
            </a:pPr>
            <a:endParaRPr lang="es-MX" dirty="0"/>
          </a:p>
          <a:p>
            <a:r>
              <a:rPr lang="es-MX" u="sng" dirty="0"/>
              <a:t>EJEMPLO DE CALCULO.</a:t>
            </a:r>
          </a:p>
          <a:p>
            <a:r>
              <a:rPr lang="es-MX" dirty="0"/>
              <a:t>CAPITAL  		$ 1,000,000</a:t>
            </a:r>
          </a:p>
          <a:p>
            <a:r>
              <a:rPr lang="es-MX" dirty="0"/>
              <a:t>(X) TASA RETENCION	  </a:t>
            </a:r>
            <a:r>
              <a:rPr lang="es-MX" u="sng" dirty="0"/>
              <a:t>          .90%</a:t>
            </a:r>
          </a:p>
          <a:p>
            <a:r>
              <a:rPr lang="es-MX" dirty="0"/>
              <a:t>ISR A RETENER		          9,000</a:t>
            </a:r>
          </a:p>
          <a:p>
            <a:endParaRPr lang="es-MX" dirty="0"/>
          </a:p>
        </p:txBody>
      </p:sp>
      <p:sp>
        <p:nvSpPr>
          <p:cNvPr id="5" name="Marcador de número de diapositiva 3">
            <a:extLst>
              <a:ext uri="{FF2B5EF4-FFF2-40B4-BE49-F238E27FC236}">
                <a16:creationId xmlns:a16="http://schemas.microsoft.com/office/drawing/2014/main" id="{2EAA2881-2A87-51E1-639D-B9C09EBAA86A}"/>
              </a:ext>
            </a:extLst>
          </p:cNvPr>
          <p:cNvSpPr>
            <a:spLocks noGrp="1"/>
          </p:cNvSpPr>
          <p:nvPr>
            <p:ph type="sldNum" sz="quarter" idx="12"/>
          </p:nvPr>
        </p:nvSpPr>
        <p:spPr>
          <a:xfrm>
            <a:off x="0" y="6568226"/>
            <a:ext cx="464024" cy="329052"/>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29</a:t>
            </a:fld>
            <a:endParaRPr lang="es-ES" sz="1400" b="1" dirty="0">
              <a:latin typeface="Arial" panose="020B0604020202020204" pitchFamily="34" charset="0"/>
              <a:cs typeface="Arial" panose="020B0604020202020204" pitchFamily="34" charset="0"/>
            </a:endParaRPr>
          </a:p>
        </p:txBody>
      </p:sp>
      <p:graphicFrame>
        <p:nvGraphicFramePr>
          <p:cNvPr id="3" name="Tabla 2">
            <a:extLst>
              <a:ext uri="{FF2B5EF4-FFF2-40B4-BE49-F238E27FC236}">
                <a16:creationId xmlns:a16="http://schemas.microsoft.com/office/drawing/2014/main" id="{2E42E579-CC01-B6E0-1F83-ED3517AABD20}"/>
              </a:ext>
            </a:extLst>
          </p:cNvPr>
          <p:cNvGraphicFramePr>
            <a:graphicFrameLocks noGrp="1"/>
          </p:cNvGraphicFramePr>
          <p:nvPr>
            <p:extLst>
              <p:ext uri="{D42A27DB-BD31-4B8C-83A1-F6EECF244321}">
                <p14:modId xmlns:p14="http://schemas.microsoft.com/office/powerpoint/2010/main" val="4049757642"/>
              </p:ext>
            </p:extLst>
          </p:nvPr>
        </p:nvGraphicFramePr>
        <p:xfrm>
          <a:off x="5721310" y="2305476"/>
          <a:ext cx="5373410" cy="2520302"/>
        </p:xfrm>
        <a:graphic>
          <a:graphicData uri="http://schemas.openxmlformats.org/drawingml/2006/table">
            <a:tbl>
              <a:tblPr firstRow="1" bandRow="1">
                <a:tableStyleId>{5C22544A-7EE6-4342-B048-85BDC9FD1C3A}</a:tableStyleId>
              </a:tblPr>
              <a:tblGrid>
                <a:gridCol w="2686705">
                  <a:extLst>
                    <a:ext uri="{9D8B030D-6E8A-4147-A177-3AD203B41FA5}">
                      <a16:colId xmlns:a16="http://schemas.microsoft.com/office/drawing/2014/main" val="4101018009"/>
                    </a:ext>
                  </a:extLst>
                </a:gridCol>
                <a:gridCol w="2686705">
                  <a:extLst>
                    <a:ext uri="{9D8B030D-6E8A-4147-A177-3AD203B41FA5}">
                      <a16:colId xmlns:a16="http://schemas.microsoft.com/office/drawing/2014/main" val="3795587296"/>
                    </a:ext>
                  </a:extLst>
                </a:gridCol>
              </a:tblGrid>
              <a:tr h="505445">
                <a:tc>
                  <a:txBody>
                    <a:bodyPr/>
                    <a:lstStyle/>
                    <a:p>
                      <a:r>
                        <a:rPr lang="es-MX" dirty="0"/>
                        <a:t>Ejercicio</a:t>
                      </a:r>
                    </a:p>
                  </a:txBody>
                  <a:tcPr/>
                </a:tc>
                <a:tc>
                  <a:txBody>
                    <a:bodyPr/>
                    <a:lstStyle/>
                    <a:p>
                      <a:r>
                        <a:rPr lang="es-MX" dirty="0"/>
                        <a:t>Tasa</a:t>
                      </a:r>
                    </a:p>
                  </a:txBody>
                  <a:tcPr/>
                </a:tc>
                <a:extLst>
                  <a:ext uri="{0D108BD9-81ED-4DB2-BD59-A6C34878D82A}">
                    <a16:rowId xmlns:a16="http://schemas.microsoft.com/office/drawing/2014/main" val="4213217007"/>
                  </a:ext>
                </a:extLst>
              </a:tr>
              <a:tr h="498522">
                <a:tc>
                  <a:txBody>
                    <a:bodyPr/>
                    <a:lstStyle/>
                    <a:p>
                      <a:r>
                        <a:rPr lang="es-MX" dirty="0"/>
                        <a:t>2023</a:t>
                      </a:r>
                    </a:p>
                  </a:txBody>
                  <a:tcPr/>
                </a:tc>
                <a:tc>
                  <a:txBody>
                    <a:bodyPr/>
                    <a:lstStyle/>
                    <a:p>
                      <a:r>
                        <a:rPr lang="es-MX" dirty="0"/>
                        <a:t>0.15%</a:t>
                      </a:r>
                    </a:p>
                  </a:txBody>
                  <a:tcPr/>
                </a:tc>
                <a:extLst>
                  <a:ext uri="{0D108BD9-81ED-4DB2-BD59-A6C34878D82A}">
                    <a16:rowId xmlns:a16="http://schemas.microsoft.com/office/drawing/2014/main" val="2571647340"/>
                  </a:ext>
                </a:extLst>
              </a:tr>
              <a:tr h="505445">
                <a:tc>
                  <a:txBody>
                    <a:bodyPr/>
                    <a:lstStyle/>
                    <a:p>
                      <a:r>
                        <a:rPr lang="es-MX" dirty="0"/>
                        <a:t>2024</a:t>
                      </a:r>
                    </a:p>
                  </a:txBody>
                  <a:tcPr/>
                </a:tc>
                <a:tc>
                  <a:txBody>
                    <a:bodyPr/>
                    <a:lstStyle/>
                    <a:p>
                      <a:r>
                        <a:rPr lang="es-MX" dirty="0"/>
                        <a:t>0.50%</a:t>
                      </a:r>
                    </a:p>
                  </a:txBody>
                  <a:tcPr/>
                </a:tc>
                <a:extLst>
                  <a:ext uri="{0D108BD9-81ED-4DB2-BD59-A6C34878D82A}">
                    <a16:rowId xmlns:a16="http://schemas.microsoft.com/office/drawing/2014/main" val="3288283764"/>
                  </a:ext>
                </a:extLst>
              </a:tr>
              <a:tr h="505445">
                <a:tc>
                  <a:txBody>
                    <a:bodyPr/>
                    <a:lstStyle/>
                    <a:p>
                      <a:r>
                        <a:rPr lang="es-MX" dirty="0"/>
                        <a:t>2025</a:t>
                      </a:r>
                    </a:p>
                  </a:txBody>
                  <a:tcPr/>
                </a:tc>
                <a:tc>
                  <a:txBody>
                    <a:bodyPr/>
                    <a:lstStyle/>
                    <a:p>
                      <a:r>
                        <a:rPr lang="es-MX" dirty="0"/>
                        <a:t>0.50%</a:t>
                      </a:r>
                    </a:p>
                  </a:txBody>
                  <a:tcPr/>
                </a:tc>
                <a:extLst>
                  <a:ext uri="{0D108BD9-81ED-4DB2-BD59-A6C34878D82A}">
                    <a16:rowId xmlns:a16="http://schemas.microsoft.com/office/drawing/2014/main" val="3224152297"/>
                  </a:ext>
                </a:extLst>
              </a:tr>
              <a:tr h="505445">
                <a:tc>
                  <a:txBody>
                    <a:bodyPr/>
                    <a:lstStyle/>
                    <a:p>
                      <a:r>
                        <a:rPr lang="es-MX" dirty="0"/>
                        <a:t>2026</a:t>
                      </a:r>
                    </a:p>
                  </a:txBody>
                  <a:tcPr/>
                </a:tc>
                <a:tc>
                  <a:txBody>
                    <a:bodyPr/>
                    <a:lstStyle/>
                    <a:p>
                      <a:r>
                        <a:rPr lang="es-MX" dirty="0"/>
                        <a:t>0.90%</a:t>
                      </a:r>
                    </a:p>
                  </a:txBody>
                  <a:tcPr/>
                </a:tc>
                <a:extLst>
                  <a:ext uri="{0D108BD9-81ED-4DB2-BD59-A6C34878D82A}">
                    <a16:rowId xmlns:a16="http://schemas.microsoft.com/office/drawing/2014/main" val="1514657364"/>
                  </a:ext>
                </a:extLst>
              </a:tr>
            </a:tbl>
          </a:graphicData>
        </a:graphic>
      </p:graphicFrame>
    </p:spTree>
    <p:extLst>
      <p:ext uri="{BB962C8B-B14F-4D97-AF65-F5344CB8AC3E}">
        <p14:creationId xmlns:p14="http://schemas.microsoft.com/office/powerpoint/2010/main" val="4460632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9DD14B-0FC2-DA01-D668-C29D41EC413B}"/>
              </a:ext>
            </a:extLst>
          </p:cNvPr>
          <p:cNvSpPr>
            <a:spLocks noGrp="1"/>
          </p:cNvSpPr>
          <p:nvPr>
            <p:ph type="title"/>
          </p:nvPr>
        </p:nvSpPr>
        <p:spPr/>
        <p:txBody>
          <a:bodyPr>
            <a:normAutofit/>
          </a:bodyPr>
          <a:lstStyle/>
          <a:p>
            <a:r>
              <a:rPr lang="es-MX" sz="4400" dirty="0"/>
              <a:t>Estímulo fiscal de Reducción de multas, recargos y gastos de ejecución </a:t>
            </a:r>
            <a:br>
              <a:rPr lang="es-MX" sz="4400" dirty="0"/>
            </a:br>
            <a:r>
              <a:rPr lang="es-MX" sz="4400" dirty="0"/>
              <a:t>(art. Vigésimo segundo)</a:t>
            </a:r>
          </a:p>
        </p:txBody>
      </p:sp>
      <p:sp>
        <p:nvSpPr>
          <p:cNvPr id="4" name="Marcador de texto 3">
            <a:extLst>
              <a:ext uri="{FF2B5EF4-FFF2-40B4-BE49-F238E27FC236}">
                <a16:creationId xmlns:a16="http://schemas.microsoft.com/office/drawing/2014/main" id="{87A2A22F-EB78-7FCC-E161-B1833D8B715D}"/>
              </a:ext>
            </a:extLst>
          </p:cNvPr>
          <p:cNvSpPr>
            <a:spLocks noGrp="1"/>
          </p:cNvSpPr>
          <p:nvPr>
            <p:ph type="body" idx="1"/>
          </p:nvPr>
        </p:nvSpPr>
        <p:spPr/>
        <p:txBody>
          <a:bodyPr/>
          <a:lstStyle/>
          <a:p>
            <a:endParaRPr lang="es-MX"/>
          </a:p>
        </p:txBody>
      </p:sp>
      <p:sp>
        <p:nvSpPr>
          <p:cNvPr id="3" name="Marcador de número de diapositiva 3">
            <a:extLst>
              <a:ext uri="{FF2B5EF4-FFF2-40B4-BE49-F238E27FC236}">
                <a16:creationId xmlns:a16="http://schemas.microsoft.com/office/drawing/2014/main" id="{D71E4B37-2EF6-16FB-30A8-5B362A80E8E5}"/>
              </a:ext>
            </a:extLst>
          </p:cNvPr>
          <p:cNvSpPr txBox="1">
            <a:spLocks/>
          </p:cNvSpPr>
          <p:nvPr/>
        </p:nvSpPr>
        <p:spPr>
          <a:xfrm>
            <a:off x="0" y="6568226"/>
            <a:ext cx="464024" cy="329052"/>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30</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311816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0D5DB-34E7-63B2-7D9D-483D130E2A1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EF8CCD3-B923-2CEA-55C1-639FB504026F}"/>
              </a:ext>
            </a:extLst>
          </p:cNvPr>
          <p:cNvSpPr>
            <a:spLocks noGrp="1"/>
          </p:cNvSpPr>
          <p:nvPr>
            <p:ph type="title"/>
          </p:nvPr>
        </p:nvSpPr>
        <p:spPr>
          <a:xfrm>
            <a:off x="289559" y="1165303"/>
            <a:ext cx="11689081" cy="706026"/>
          </a:xfrm>
        </p:spPr>
        <p:txBody>
          <a:bodyPr>
            <a:normAutofit fontScale="90000"/>
          </a:bodyPr>
          <a:lstStyle/>
          <a:p>
            <a:r>
              <a:rPr lang="es-MX" dirty="0"/>
              <a:t>¿A quién aplica?</a:t>
            </a:r>
          </a:p>
        </p:txBody>
      </p:sp>
      <p:sp>
        <p:nvSpPr>
          <p:cNvPr id="3" name="Marcador de contenido 2">
            <a:extLst>
              <a:ext uri="{FF2B5EF4-FFF2-40B4-BE49-F238E27FC236}">
                <a16:creationId xmlns:a16="http://schemas.microsoft.com/office/drawing/2014/main" id="{733AEBFA-A1E9-A1EC-3451-8945B9C35C24}"/>
              </a:ext>
            </a:extLst>
          </p:cNvPr>
          <p:cNvSpPr>
            <a:spLocks noGrp="1"/>
          </p:cNvSpPr>
          <p:nvPr>
            <p:ph idx="1"/>
          </p:nvPr>
        </p:nvSpPr>
        <p:spPr>
          <a:xfrm>
            <a:off x="289559" y="2232837"/>
            <a:ext cx="11584577" cy="4172254"/>
          </a:xfrm>
        </p:spPr>
        <p:txBody>
          <a:bodyPr>
            <a:normAutofit/>
          </a:bodyPr>
          <a:lstStyle/>
          <a:p>
            <a:pPr marL="0" indent="0" algn="just">
              <a:buNone/>
            </a:pPr>
            <a:r>
              <a:rPr lang="es-MX" sz="2400" dirty="0"/>
              <a:t>Se otorga un estímulo fiscal a las personas físicas y morales cuyos ingresos totales en el ejercicio fiscal 2024, para los efectos de la Ley del ISR, no hayan excedido de $ 300 millones de pesos.</a:t>
            </a:r>
          </a:p>
          <a:p>
            <a:pPr marL="0" indent="0" algn="just">
              <a:buNone/>
            </a:pPr>
            <a:r>
              <a:rPr lang="es-MX" sz="2400" dirty="0"/>
              <a:t>Que tengan créditos fiscales firmes o consentidos. </a:t>
            </a:r>
          </a:p>
        </p:txBody>
      </p:sp>
      <p:sp>
        <p:nvSpPr>
          <p:cNvPr id="5" name="Marcador de número de diapositiva 3">
            <a:extLst>
              <a:ext uri="{FF2B5EF4-FFF2-40B4-BE49-F238E27FC236}">
                <a16:creationId xmlns:a16="http://schemas.microsoft.com/office/drawing/2014/main" id="{B876B8D0-4D65-EAEB-7616-0DEEB9AA2878}"/>
              </a:ext>
            </a:extLst>
          </p:cNvPr>
          <p:cNvSpPr txBox="1">
            <a:spLocks/>
          </p:cNvSpPr>
          <p:nvPr/>
        </p:nvSpPr>
        <p:spPr>
          <a:xfrm>
            <a:off x="0" y="6568226"/>
            <a:ext cx="464024" cy="329052"/>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31</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038659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18E9F-79A2-3F97-371E-E8B09EB957F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88C9585-D30F-BFA5-4968-217375A700F2}"/>
              </a:ext>
            </a:extLst>
          </p:cNvPr>
          <p:cNvSpPr>
            <a:spLocks noGrp="1"/>
          </p:cNvSpPr>
          <p:nvPr>
            <p:ph type="title"/>
          </p:nvPr>
        </p:nvSpPr>
        <p:spPr>
          <a:xfrm>
            <a:off x="289559" y="1165303"/>
            <a:ext cx="11689081" cy="706026"/>
          </a:xfrm>
        </p:spPr>
        <p:txBody>
          <a:bodyPr>
            <a:normAutofit fontScale="90000"/>
          </a:bodyPr>
          <a:lstStyle/>
          <a:p>
            <a:r>
              <a:rPr lang="es-MX" dirty="0"/>
              <a:t>No aplica a:</a:t>
            </a:r>
          </a:p>
        </p:txBody>
      </p:sp>
      <p:sp>
        <p:nvSpPr>
          <p:cNvPr id="3" name="Marcador de contenido 2">
            <a:extLst>
              <a:ext uri="{FF2B5EF4-FFF2-40B4-BE49-F238E27FC236}">
                <a16:creationId xmlns:a16="http://schemas.microsoft.com/office/drawing/2014/main" id="{A1868A6D-910D-4D87-7039-99D86704ED53}"/>
              </a:ext>
            </a:extLst>
          </p:cNvPr>
          <p:cNvSpPr>
            <a:spLocks noGrp="1"/>
          </p:cNvSpPr>
          <p:nvPr>
            <p:ph idx="1"/>
          </p:nvPr>
        </p:nvSpPr>
        <p:spPr>
          <a:xfrm>
            <a:off x="289559" y="2232837"/>
            <a:ext cx="11584577" cy="4172254"/>
          </a:xfrm>
        </p:spPr>
        <p:txBody>
          <a:bodyPr>
            <a:normAutofit/>
          </a:bodyPr>
          <a:lstStyle/>
          <a:p>
            <a:pPr marL="0" indent="0" algn="just">
              <a:buNone/>
            </a:pPr>
            <a:r>
              <a:rPr lang="es-MX" sz="2400" dirty="0"/>
              <a:t>Quedan exceptuadas de este beneficio aquellas personas físicas y morales que hayan recibido alguna condonación, reducción, disminución o cualquier otro beneficio similar en el monto del pago de créditos fiscales, con base en los programas generalizados y masivos de condonación a deudores fiscales.</a:t>
            </a:r>
          </a:p>
          <a:p>
            <a:pPr marL="0" indent="0" algn="just">
              <a:buNone/>
            </a:pPr>
            <a:r>
              <a:rPr lang="es-MX" sz="2400" dirty="0"/>
              <a:t>También quedan exceptuados las personas físicas y morales beneficiadas por el estimulo fiscal del articulo 34 transitorio de la LIF 2025.</a:t>
            </a:r>
          </a:p>
        </p:txBody>
      </p:sp>
      <p:sp>
        <p:nvSpPr>
          <p:cNvPr id="5" name="Marcador de número de diapositiva 3">
            <a:extLst>
              <a:ext uri="{FF2B5EF4-FFF2-40B4-BE49-F238E27FC236}">
                <a16:creationId xmlns:a16="http://schemas.microsoft.com/office/drawing/2014/main" id="{CBD2B6AB-04F6-43BA-5B4B-5B493955165F}"/>
              </a:ext>
            </a:extLst>
          </p:cNvPr>
          <p:cNvSpPr txBox="1">
            <a:spLocks/>
          </p:cNvSpPr>
          <p:nvPr/>
        </p:nvSpPr>
        <p:spPr>
          <a:xfrm>
            <a:off x="0" y="6568226"/>
            <a:ext cx="464024" cy="329052"/>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32</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4417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54C450-EBC9-07B9-D2BB-F24968E6C1F3}"/>
              </a:ext>
            </a:extLst>
          </p:cNvPr>
          <p:cNvSpPr>
            <a:spLocks noGrp="1"/>
          </p:cNvSpPr>
          <p:nvPr>
            <p:ph type="title"/>
          </p:nvPr>
        </p:nvSpPr>
        <p:spPr/>
        <p:txBody>
          <a:bodyPr/>
          <a:lstStyle/>
          <a:p>
            <a:r>
              <a:rPr lang="es-MX" dirty="0"/>
              <a:t>Condiciones para obtener el estímulo</a:t>
            </a:r>
          </a:p>
        </p:txBody>
      </p:sp>
      <p:sp>
        <p:nvSpPr>
          <p:cNvPr id="3" name="Marcador de contenido 2">
            <a:extLst>
              <a:ext uri="{FF2B5EF4-FFF2-40B4-BE49-F238E27FC236}">
                <a16:creationId xmlns:a16="http://schemas.microsoft.com/office/drawing/2014/main" id="{FC013438-94FA-370A-96D4-8C7A13002466}"/>
              </a:ext>
            </a:extLst>
          </p:cNvPr>
          <p:cNvSpPr>
            <a:spLocks noGrp="1"/>
          </p:cNvSpPr>
          <p:nvPr>
            <p:ph idx="1"/>
          </p:nvPr>
        </p:nvSpPr>
        <p:spPr/>
        <p:txBody>
          <a:bodyPr>
            <a:normAutofit lnSpcReduction="10000"/>
          </a:bodyPr>
          <a:lstStyle/>
          <a:p>
            <a:pPr marL="0" indent="0" algn="just">
              <a:buNone/>
            </a:pPr>
            <a:r>
              <a:rPr lang="es-MX" sz="2400" dirty="0"/>
              <a:t>El estímulo fiscal será del 100 % de las multas, recargos y gastos de ejecución, a los contribuyentes que:</a:t>
            </a:r>
          </a:p>
          <a:p>
            <a:pPr marL="514350" indent="-514350" algn="just">
              <a:buAutoNum type="romanUcParenR"/>
            </a:pPr>
            <a:r>
              <a:rPr lang="es-MX" sz="2400" dirty="0"/>
              <a:t>Tengan a su cargo contribuciones o cuotas compensatorias correspondientes al ejercicio fiscal 2024 o anteriores, siempre que presenten las declaraciones respectivas, manifestando dichas contribuciones o cuotas compensatorias omitidas actualizadas, y realicen el pago de éstas en una sola exhibición a más tardar el 31 de diciembre de 2026.</a:t>
            </a:r>
          </a:p>
          <a:p>
            <a:pPr marL="514350" indent="-514350" algn="just">
              <a:buAutoNum type="romanUcParenR"/>
            </a:pPr>
            <a:r>
              <a:rPr lang="es-MX" sz="2400" dirty="0"/>
              <a:t>Se encuentren sujetos a facultades de comprobación, siempre que subsanen las irregularidades detectadas y se autocorrijan dentro del plazo establecido por el procedimiento correspondiente, sin exceder del 31 de diciembre de 2026.</a:t>
            </a:r>
          </a:p>
        </p:txBody>
      </p:sp>
      <p:sp>
        <p:nvSpPr>
          <p:cNvPr id="5" name="Marcador de número de diapositiva 3">
            <a:extLst>
              <a:ext uri="{FF2B5EF4-FFF2-40B4-BE49-F238E27FC236}">
                <a16:creationId xmlns:a16="http://schemas.microsoft.com/office/drawing/2014/main" id="{5D5CA7E1-0F3C-C9C1-BC25-2762DF228C19}"/>
              </a:ext>
            </a:extLst>
          </p:cNvPr>
          <p:cNvSpPr txBox="1">
            <a:spLocks/>
          </p:cNvSpPr>
          <p:nvPr/>
        </p:nvSpPr>
        <p:spPr>
          <a:xfrm>
            <a:off x="0" y="6568226"/>
            <a:ext cx="464024" cy="329052"/>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33</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861123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39957-23F8-C62F-B9E1-404D0F4FFDB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8E19BF1-B4E6-D464-3E8E-F8DF3F38332E}"/>
              </a:ext>
            </a:extLst>
          </p:cNvPr>
          <p:cNvSpPr>
            <a:spLocks noGrp="1"/>
          </p:cNvSpPr>
          <p:nvPr>
            <p:ph type="title"/>
          </p:nvPr>
        </p:nvSpPr>
        <p:spPr/>
        <p:txBody>
          <a:bodyPr/>
          <a:lstStyle/>
          <a:p>
            <a:r>
              <a:rPr lang="es-MX" dirty="0"/>
              <a:t>Condiciones para obtener el estímulo</a:t>
            </a:r>
          </a:p>
        </p:txBody>
      </p:sp>
      <p:sp>
        <p:nvSpPr>
          <p:cNvPr id="3" name="Marcador de contenido 2">
            <a:extLst>
              <a:ext uri="{FF2B5EF4-FFF2-40B4-BE49-F238E27FC236}">
                <a16:creationId xmlns:a16="http://schemas.microsoft.com/office/drawing/2014/main" id="{1948F148-0AD5-5D3D-08EF-0526718EF75B}"/>
              </a:ext>
            </a:extLst>
          </p:cNvPr>
          <p:cNvSpPr>
            <a:spLocks noGrp="1"/>
          </p:cNvSpPr>
          <p:nvPr>
            <p:ph idx="1"/>
          </p:nvPr>
        </p:nvSpPr>
        <p:spPr/>
        <p:txBody>
          <a:bodyPr>
            <a:normAutofit/>
          </a:bodyPr>
          <a:lstStyle/>
          <a:p>
            <a:pPr marL="0" indent="0" algn="just">
              <a:buNone/>
            </a:pPr>
            <a:r>
              <a:rPr lang="es-MX" sz="2400" dirty="0"/>
              <a:t>El estímulo fiscal será del 100 por ciento de las multas, recargos y gastos de ejecución, a los contribuyentes que:</a:t>
            </a:r>
          </a:p>
          <a:p>
            <a:pPr marL="0" indent="0" algn="just">
              <a:buNone/>
            </a:pPr>
            <a:r>
              <a:rPr lang="es-MX" sz="2400" dirty="0"/>
              <a:t>III) Tengan a su cargo créditos fiscales firmes determinados por la autoridad federal, siempre que estos no hayan sido objeto de impugnación o, habiendo sido impugnados, el contribuyente se desista del medio de defensa interpuesto. En caso de haber solicitado la revisión administrativa, los contribuyentes deben desistirse de la misma.</a:t>
            </a:r>
          </a:p>
          <a:p>
            <a:pPr algn="just"/>
            <a:endParaRPr lang="es-MX" sz="2400" dirty="0"/>
          </a:p>
        </p:txBody>
      </p:sp>
      <p:sp>
        <p:nvSpPr>
          <p:cNvPr id="5" name="Marcador de número de diapositiva 3">
            <a:extLst>
              <a:ext uri="{FF2B5EF4-FFF2-40B4-BE49-F238E27FC236}">
                <a16:creationId xmlns:a16="http://schemas.microsoft.com/office/drawing/2014/main" id="{29DDD0C8-E49C-2EF2-0C8A-4AA52F2A9082}"/>
              </a:ext>
            </a:extLst>
          </p:cNvPr>
          <p:cNvSpPr txBox="1">
            <a:spLocks/>
          </p:cNvSpPr>
          <p:nvPr/>
        </p:nvSpPr>
        <p:spPr>
          <a:xfrm>
            <a:off x="0" y="6568226"/>
            <a:ext cx="464024" cy="329052"/>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34</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35938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DEFD76-C0F6-3C92-C69B-F5C275A23FBD}"/>
              </a:ext>
            </a:extLst>
          </p:cNvPr>
          <p:cNvSpPr>
            <a:spLocks noGrp="1"/>
          </p:cNvSpPr>
          <p:nvPr>
            <p:ph type="title"/>
          </p:nvPr>
        </p:nvSpPr>
        <p:spPr/>
        <p:txBody>
          <a:bodyPr/>
          <a:lstStyle/>
          <a:p>
            <a:r>
              <a:rPr lang="es-MX" dirty="0"/>
              <a:t>Condiciones del estímulo</a:t>
            </a:r>
          </a:p>
        </p:txBody>
      </p:sp>
      <p:sp>
        <p:nvSpPr>
          <p:cNvPr id="3" name="Marcador de contenido 2">
            <a:extLst>
              <a:ext uri="{FF2B5EF4-FFF2-40B4-BE49-F238E27FC236}">
                <a16:creationId xmlns:a16="http://schemas.microsoft.com/office/drawing/2014/main" id="{E27B049E-3251-8F45-EF59-917FBB5E0D42}"/>
              </a:ext>
            </a:extLst>
          </p:cNvPr>
          <p:cNvSpPr>
            <a:spLocks noGrp="1"/>
          </p:cNvSpPr>
          <p:nvPr>
            <p:ph idx="1"/>
          </p:nvPr>
        </p:nvSpPr>
        <p:spPr/>
        <p:txBody>
          <a:bodyPr>
            <a:normAutofit/>
          </a:bodyPr>
          <a:lstStyle/>
          <a:p>
            <a:pPr marL="0" indent="0" algn="just">
              <a:buNone/>
            </a:pPr>
            <a:r>
              <a:rPr lang="es-MX" sz="2400" dirty="0"/>
              <a:t>El estimulo será aplicable cuando se cumplan los siguientes requisitos:</a:t>
            </a:r>
          </a:p>
          <a:p>
            <a:pPr marL="0" indent="0" algn="just">
              <a:buNone/>
            </a:pPr>
            <a:r>
              <a:rPr lang="es-MX" sz="2400" dirty="0"/>
              <a:t>1. Deberá presentar, a más tardar el 31 de octubre de 2026, la solicitud correspondiente ante el Servicio de Administración Tributaria, cumpliendo con los requisitos que establezca mediante reglas de carácter general. Con la presentación de dicha solicitud se suspenderá el procedimiento administrativo de ejecución sin estar obligado a garantizar el interés fiscal y se interrumpirá el término para que se consume la prescripción. </a:t>
            </a:r>
          </a:p>
          <a:p>
            <a:pPr marL="0" indent="0" algn="just">
              <a:buNone/>
            </a:pPr>
            <a:r>
              <a:rPr lang="es-MX" sz="2400" dirty="0"/>
              <a:t>Quedan excluidos de presentar la solicitud quienes se ubiquen en los supuestos señalados en la fracción I, incisos a) y b), del presente transitorio;</a:t>
            </a:r>
          </a:p>
          <a:p>
            <a:pPr algn="just"/>
            <a:endParaRPr lang="es-MX" sz="2400" dirty="0"/>
          </a:p>
        </p:txBody>
      </p:sp>
      <p:sp>
        <p:nvSpPr>
          <p:cNvPr id="5" name="Marcador de número de diapositiva 3">
            <a:extLst>
              <a:ext uri="{FF2B5EF4-FFF2-40B4-BE49-F238E27FC236}">
                <a16:creationId xmlns:a16="http://schemas.microsoft.com/office/drawing/2014/main" id="{43922F49-4B2E-0629-3A11-AF32589028EA}"/>
              </a:ext>
            </a:extLst>
          </p:cNvPr>
          <p:cNvSpPr txBox="1">
            <a:spLocks/>
          </p:cNvSpPr>
          <p:nvPr/>
        </p:nvSpPr>
        <p:spPr>
          <a:xfrm>
            <a:off x="0" y="6568226"/>
            <a:ext cx="464024" cy="329052"/>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35</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44621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D449C4-D422-2415-19B2-00523F79F065}"/>
              </a:ext>
            </a:extLst>
          </p:cNvPr>
          <p:cNvSpPr>
            <a:spLocks noGrp="1"/>
          </p:cNvSpPr>
          <p:nvPr>
            <p:ph type="title"/>
          </p:nvPr>
        </p:nvSpPr>
        <p:spPr/>
        <p:txBody>
          <a:bodyPr/>
          <a:lstStyle/>
          <a:p>
            <a:r>
              <a:rPr lang="es-MX" dirty="0"/>
              <a:t>Condiciones del estímulo</a:t>
            </a:r>
          </a:p>
        </p:txBody>
      </p:sp>
      <p:sp>
        <p:nvSpPr>
          <p:cNvPr id="3" name="Marcador de contenido 2">
            <a:extLst>
              <a:ext uri="{FF2B5EF4-FFF2-40B4-BE49-F238E27FC236}">
                <a16:creationId xmlns:a16="http://schemas.microsoft.com/office/drawing/2014/main" id="{EB12B639-5AD9-8F8F-63E6-3FE27DA409B9}"/>
              </a:ext>
            </a:extLst>
          </p:cNvPr>
          <p:cNvSpPr>
            <a:spLocks noGrp="1"/>
          </p:cNvSpPr>
          <p:nvPr>
            <p:ph idx="1"/>
          </p:nvPr>
        </p:nvSpPr>
        <p:spPr/>
        <p:txBody>
          <a:bodyPr>
            <a:normAutofit/>
          </a:bodyPr>
          <a:lstStyle/>
          <a:p>
            <a:pPr marL="0" indent="0" algn="just">
              <a:buNone/>
            </a:pPr>
            <a:r>
              <a:rPr lang="es-MX" sz="2400" dirty="0"/>
              <a:t>II. La autoridad fiscal, en su caso, deberá emitir el formulario de pago que corresponda dentro de los 15 días naturales siguientes a la fecha en que se presente la solicitud. Los contribuyentes deberán realizar el pago de la cantidad que conste en el formulario dentro de los 15 días naturales siguientes a la fecha en que se ponga a su disposición.</a:t>
            </a:r>
          </a:p>
          <a:p>
            <a:pPr marL="0" indent="0" algn="just">
              <a:buNone/>
            </a:pPr>
            <a:r>
              <a:rPr lang="es-MX" sz="2400" dirty="0"/>
              <a:t>El estímulo fiscal no se considera como ingreso acumulable para los efectos de la Ley del Impuesto sobre la Renta y en ningún caso dará lugar a devolución, deducción, compensación, acreditamiento o saldo a favor alguno;</a:t>
            </a:r>
          </a:p>
          <a:p>
            <a:pPr marL="0" indent="0" algn="just">
              <a:buNone/>
            </a:pPr>
            <a:endParaRPr lang="es-MX" sz="2400" dirty="0"/>
          </a:p>
        </p:txBody>
      </p:sp>
      <p:sp>
        <p:nvSpPr>
          <p:cNvPr id="5" name="Marcador de número de diapositiva 3">
            <a:extLst>
              <a:ext uri="{FF2B5EF4-FFF2-40B4-BE49-F238E27FC236}">
                <a16:creationId xmlns:a16="http://schemas.microsoft.com/office/drawing/2014/main" id="{9250B32F-F8B1-3C5E-687C-85FE013DF165}"/>
              </a:ext>
            </a:extLst>
          </p:cNvPr>
          <p:cNvSpPr txBox="1">
            <a:spLocks/>
          </p:cNvSpPr>
          <p:nvPr/>
        </p:nvSpPr>
        <p:spPr>
          <a:xfrm>
            <a:off x="0" y="6568226"/>
            <a:ext cx="464024" cy="329052"/>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36</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72726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8B7B4A-C931-2950-5A54-30AFCA8E2F83}"/>
              </a:ext>
            </a:extLst>
          </p:cNvPr>
          <p:cNvSpPr>
            <a:spLocks noGrp="1"/>
          </p:cNvSpPr>
          <p:nvPr>
            <p:ph type="title"/>
          </p:nvPr>
        </p:nvSpPr>
        <p:spPr/>
        <p:txBody>
          <a:bodyPr/>
          <a:lstStyle/>
          <a:p>
            <a:r>
              <a:rPr lang="es-MX" dirty="0"/>
              <a:t>Cuándo no es aplicable el estímulo</a:t>
            </a:r>
          </a:p>
        </p:txBody>
      </p:sp>
      <p:sp>
        <p:nvSpPr>
          <p:cNvPr id="3" name="Marcador de contenido 2">
            <a:extLst>
              <a:ext uri="{FF2B5EF4-FFF2-40B4-BE49-F238E27FC236}">
                <a16:creationId xmlns:a16="http://schemas.microsoft.com/office/drawing/2014/main" id="{2C66D2E4-4579-1354-6803-9904944D211A}"/>
              </a:ext>
            </a:extLst>
          </p:cNvPr>
          <p:cNvSpPr>
            <a:spLocks noGrp="1"/>
          </p:cNvSpPr>
          <p:nvPr>
            <p:ph idx="1"/>
          </p:nvPr>
        </p:nvSpPr>
        <p:spPr/>
        <p:txBody>
          <a:bodyPr>
            <a:normAutofit/>
          </a:bodyPr>
          <a:lstStyle/>
          <a:p>
            <a:pPr marL="0" indent="0" algn="just">
              <a:buNone/>
            </a:pPr>
            <a:r>
              <a:rPr lang="es-MX" sz="2400" dirty="0"/>
              <a:t>El estímulo fiscal </a:t>
            </a:r>
            <a:r>
              <a:rPr lang="es-MX" sz="2400" u="sng" dirty="0"/>
              <a:t>no es aplicable</a:t>
            </a:r>
            <a:r>
              <a:rPr lang="es-MX" sz="2400" dirty="0"/>
              <a:t> a los contribuyentes que:</a:t>
            </a:r>
          </a:p>
          <a:p>
            <a:pPr marL="0" indent="0" algn="just">
              <a:buNone/>
            </a:pPr>
            <a:r>
              <a:rPr lang="es-MX" sz="2400" dirty="0"/>
              <a:t>a) Tengan sentencia condenatoria firme por la comisión de algún delito fiscal.</a:t>
            </a:r>
          </a:p>
          <a:p>
            <a:pPr marL="0" indent="0" algn="just">
              <a:buNone/>
            </a:pPr>
            <a:r>
              <a:rPr lang="es-MX" sz="2400" dirty="0"/>
              <a:t>b) Se encuentren publicados en los listados de los contribuyentes que no desvirtuaron los hechos que se les imputaron en los procedimientos establecidos en los artículos 69-B y 69-B Bis del Código Fiscal de la Federación;</a:t>
            </a:r>
          </a:p>
          <a:p>
            <a:pPr marL="0" indent="0" algn="just">
              <a:buNone/>
            </a:pPr>
            <a:r>
              <a:rPr lang="es-MX" sz="2400" dirty="0"/>
              <a:t>c) Tributen en términos del articulo 79, fracciones XXII, XXIII y XXIV de la ley del ISR.</a:t>
            </a:r>
          </a:p>
          <a:p>
            <a:pPr marL="0" indent="0" algn="just">
              <a:buNone/>
            </a:pPr>
            <a:r>
              <a:rPr lang="es-MX" sz="2400" dirty="0"/>
              <a:t>D) Sean competencia de la administración general de grandes contribuyentes.</a:t>
            </a:r>
          </a:p>
          <a:p>
            <a:pPr marL="0" indent="0" algn="just">
              <a:buNone/>
            </a:pPr>
            <a:endParaRPr lang="es-MX" sz="2400" dirty="0"/>
          </a:p>
          <a:p>
            <a:pPr marL="0" indent="0" algn="just">
              <a:buNone/>
            </a:pPr>
            <a:endParaRPr lang="es-MX" sz="2400" dirty="0"/>
          </a:p>
        </p:txBody>
      </p:sp>
      <p:sp>
        <p:nvSpPr>
          <p:cNvPr id="5" name="Marcador de número de diapositiva 3">
            <a:extLst>
              <a:ext uri="{FF2B5EF4-FFF2-40B4-BE49-F238E27FC236}">
                <a16:creationId xmlns:a16="http://schemas.microsoft.com/office/drawing/2014/main" id="{B24B7486-6D3C-4147-D876-B5BE48C4AD0E}"/>
              </a:ext>
            </a:extLst>
          </p:cNvPr>
          <p:cNvSpPr txBox="1">
            <a:spLocks/>
          </p:cNvSpPr>
          <p:nvPr/>
        </p:nvSpPr>
        <p:spPr>
          <a:xfrm>
            <a:off x="0" y="6568226"/>
            <a:ext cx="464024" cy="329052"/>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37</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34948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73A961-10E4-E356-C5E2-ED465E37DA84}"/>
              </a:ext>
            </a:extLst>
          </p:cNvPr>
          <p:cNvSpPr>
            <a:spLocks noGrp="1"/>
          </p:cNvSpPr>
          <p:nvPr>
            <p:ph type="title"/>
          </p:nvPr>
        </p:nvSpPr>
        <p:spPr/>
        <p:txBody>
          <a:bodyPr/>
          <a:lstStyle/>
          <a:p>
            <a:r>
              <a:rPr lang="es-MX" dirty="0"/>
              <a:t>Repatriación de capitales (art. 24 transitorio)</a:t>
            </a:r>
          </a:p>
        </p:txBody>
      </p:sp>
      <p:sp>
        <p:nvSpPr>
          <p:cNvPr id="3" name="Marcador de contenido 2">
            <a:extLst>
              <a:ext uri="{FF2B5EF4-FFF2-40B4-BE49-F238E27FC236}">
                <a16:creationId xmlns:a16="http://schemas.microsoft.com/office/drawing/2014/main" id="{44F2943D-37E2-C041-3C09-4ED21901E700}"/>
              </a:ext>
            </a:extLst>
          </p:cNvPr>
          <p:cNvSpPr>
            <a:spLocks noGrp="1"/>
          </p:cNvSpPr>
          <p:nvPr>
            <p:ph idx="1"/>
          </p:nvPr>
        </p:nvSpPr>
        <p:spPr/>
        <p:txBody>
          <a:bodyPr/>
          <a:lstStyle/>
          <a:p>
            <a:pPr marL="0" indent="0" algn="just">
              <a:buNone/>
            </a:pPr>
            <a:r>
              <a:rPr lang="es-MX" dirty="0"/>
              <a:t>Se propone otorgar un beneficio a las personas físicas y personas morales consistente en pagar el ISR a una tasa del 15% sin deducción alguna, sobre capitales de procedencia lícita que retornen al país, siempre que los recursos sean invertidos en actividades productivas en México, durante al menos tres años.</a:t>
            </a:r>
          </a:p>
          <a:p>
            <a:pPr marL="0" indent="0" algn="just">
              <a:buNone/>
            </a:pPr>
            <a:r>
              <a:rPr lang="es-MX" dirty="0"/>
              <a:t>Los ingresos a que sobre los cuales se podrá ejercer la opción serán los gravados por los títulos II, IV, VI y VII de la ley del ISR.</a:t>
            </a:r>
          </a:p>
          <a:p>
            <a:pPr marL="0" indent="0" algn="just">
              <a:buNone/>
            </a:pPr>
            <a:r>
              <a:rPr lang="es-MX" dirty="0"/>
              <a:t>Sera aplicable tanto a ingresos originados en territorio nacional y a los generados en el extranjero.</a:t>
            </a:r>
          </a:p>
        </p:txBody>
      </p:sp>
      <p:sp>
        <p:nvSpPr>
          <p:cNvPr id="4" name="Marcador de número de diapositiva 2">
            <a:extLst>
              <a:ext uri="{FF2B5EF4-FFF2-40B4-BE49-F238E27FC236}">
                <a16:creationId xmlns:a16="http://schemas.microsoft.com/office/drawing/2014/main" id="{5AAC0C11-EB59-2352-A7BE-533FE709B29D}"/>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38</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60839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546EAFE-7321-7628-7B90-7BA5EEB77E32}"/>
              </a:ext>
            </a:extLst>
          </p:cNvPr>
          <p:cNvSpPr>
            <a:spLocks noGrp="1"/>
          </p:cNvSpPr>
          <p:nvPr>
            <p:ph type="title"/>
          </p:nvPr>
        </p:nvSpPr>
        <p:spPr/>
        <p:txBody>
          <a:bodyPr>
            <a:normAutofit/>
          </a:bodyPr>
          <a:lstStyle/>
          <a:p>
            <a:pPr algn="ctr"/>
            <a:r>
              <a:rPr lang="es-MX" dirty="0"/>
              <a:t>Reforma al Código Fiscal</a:t>
            </a:r>
            <a:br>
              <a:rPr lang="es-MX" dirty="0"/>
            </a:br>
            <a:r>
              <a:rPr lang="es-MX" dirty="0"/>
              <a:t>2026</a:t>
            </a:r>
          </a:p>
        </p:txBody>
      </p:sp>
      <p:sp>
        <p:nvSpPr>
          <p:cNvPr id="2" name="Marcador de texto 1">
            <a:extLst>
              <a:ext uri="{FF2B5EF4-FFF2-40B4-BE49-F238E27FC236}">
                <a16:creationId xmlns:a16="http://schemas.microsoft.com/office/drawing/2014/main" id="{1286E479-C100-6C6E-DBFE-CEFD0984D4DB}"/>
              </a:ext>
            </a:extLst>
          </p:cNvPr>
          <p:cNvSpPr>
            <a:spLocks noGrp="1"/>
          </p:cNvSpPr>
          <p:nvPr>
            <p:ph type="body" idx="1"/>
          </p:nvPr>
        </p:nvSpPr>
        <p:spPr/>
        <p:txBody>
          <a:bodyPr/>
          <a:lstStyle/>
          <a:p>
            <a:endParaRPr lang="es-MX"/>
          </a:p>
        </p:txBody>
      </p:sp>
      <p:sp>
        <p:nvSpPr>
          <p:cNvPr id="3" name="Marcador de número de diapositiva 2">
            <a:extLst>
              <a:ext uri="{FF2B5EF4-FFF2-40B4-BE49-F238E27FC236}">
                <a16:creationId xmlns:a16="http://schemas.microsoft.com/office/drawing/2014/main" id="{1858B0D5-C276-8360-0E9F-B80DAF331AFA}"/>
              </a:ext>
            </a:extLst>
          </p:cNvPr>
          <p:cNvSpPr>
            <a:spLocks noGrp="1"/>
          </p:cNvSpPr>
          <p:nvPr>
            <p:ph type="sldNum" sz="quarter" idx="12"/>
          </p:nvPr>
        </p:nvSpPr>
        <p:spPr>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39</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09059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2470E-FA75-9C6C-8D58-319461601E62}"/>
              </a:ext>
            </a:extLst>
          </p:cNvPr>
          <p:cNvSpPr>
            <a:spLocks noGrp="1"/>
          </p:cNvSpPr>
          <p:nvPr>
            <p:ph type="title"/>
          </p:nvPr>
        </p:nvSpPr>
        <p:spPr/>
        <p:txBody>
          <a:bodyPr/>
          <a:lstStyle/>
          <a:p>
            <a:r>
              <a:rPr lang="es-MX" dirty="0"/>
              <a:t>Avisos al RFC (art. 27, inciso c)</a:t>
            </a:r>
          </a:p>
        </p:txBody>
      </p:sp>
      <p:sp>
        <p:nvSpPr>
          <p:cNvPr id="3" name="Marcador de contenido 2">
            <a:extLst>
              <a:ext uri="{FF2B5EF4-FFF2-40B4-BE49-F238E27FC236}">
                <a16:creationId xmlns:a16="http://schemas.microsoft.com/office/drawing/2014/main" id="{37162F9A-C3EE-9E91-F57C-CD394B30BC88}"/>
              </a:ext>
            </a:extLst>
          </p:cNvPr>
          <p:cNvSpPr>
            <a:spLocks noGrp="1"/>
          </p:cNvSpPr>
          <p:nvPr>
            <p:ph idx="1"/>
          </p:nvPr>
        </p:nvSpPr>
        <p:spPr/>
        <p:txBody>
          <a:bodyPr/>
          <a:lstStyle/>
          <a:p>
            <a:pPr marL="0" indent="0" algn="just">
              <a:buNone/>
            </a:pPr>
            <a:r>
              <a:rPr lang="es-MX" b="1" u="sng" dirty="0"/>
              <a:t>Obligación de los fedatarios. Fracción VI (reforma)</a:t>
            </a:r>
          </a:p>
          <a:p>
            <a:pPr marL="0" indent="0" algn="just">
              <a:buNone/>
            </a:pPr>
            <a:r>
              <a:rPr lang="es-MX" dirty="0"/>
              <a:t>Ahora el SAT podrá establecer el procedimiento para requerir al fedatario público que informe, bajo protesta de decir verdad, sobre la autenticidad de los documentos presentados por las personas físicas y morales en los trámites fiscales que soliciten.</a:t>
            </a:r>
          </a:p>
        </p:txBody>
      </p:sp>
      <p:sp>
        <p:nvSpPr>
          <p:cNvPr id="4" name="Marcador de número de diapositiva 2">
            <a:extLst>
              <a:ext uri="{FF2B5EF4-FFF2-40B4-BE49-F238E27FC236}">
                <a16:creationId xmlns:a16="http://schemas.microsoft.com/office/drawing/2014/main" id="{9A2CB985-0349-2A42-41AC-C06263A15886}"/>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40</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31210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173C97AA-4B66-5457-BA88-06AFF9EE685E}"/>
              </a:ext>
            </a:extLst>
          </p:cNvPr>
          <p:cNvSpPr>
            <a:spLocks noGrp="1"/>
          </p:cNvSpPr>
          <p:nvPr>
            <p:ph type="title"/>
          </p:nvPr>
        </p:nvSpPr>
        <p:spPr/>
        <p:txBody>
          <a:bodyPr/>
          <a:lstStyle/>
          <a:p>
            <a:r>
              <a:rPr lang="es-MX" dirty="0"/>
              <a:t>Avisos al RFC (art. 27, inciso c)</a:t>
            </a:r>
          </a:p>
        </p:txBody>
      </p:sp>
      <p:sp>
        <p:nvSpPr>
          <p:cNvPr id="5" name="Marcador de contenido 4">
            <a:extLst>
              <a:ext uri="{FF2B5EF4-FFF2-40B4-BE49-F238E27FC236}">
                <a16:creationId xmlns:a16="http://schemas.microsoft.com/office/drawing/2014/main" id="{575E3FB3-E67A-E4C3-6F2C-4BD0359721C1}"/>
              </a:ext>
            </a:extLst>
          </p:cNvPr>
          <p:cNvSpPr>
            <a:spLocks noGrp="1"/>
          </p:cNvSpPr>
          <p:nvPr>
            <p:ph idx="1"/>
          </p:nvPr>
        </p:nvSpPr>
        <p:spPr/>
        <p:txBody>
          <a:bodyPr>
            <a:normAutofit lnSpcReduction="10000"/>
          </a:bodyPr>
          <a:lstStyle/>
          <a:p>
            <a:pPr marL="0" indent="0" algn="just">
              <a:buNone/>
            </a:pPr>
            <a:r>
              <a:rPr lang="es-MX" sz="2400" b="1" u="sng" dirty="0"/>
              <a:t>Suspensión de contribuyentes inactivos (fracción XII)</a:t>
            </a:r>
          </a:p>
          <a:p>
            <a:pPr marL="0" indent="0" algn="just">
              <a:buNone/>
            </a:pPr>
            <a:r>
              <a:rPr lang="es-MX" sz="2400" dirty="0"/>
              <a:t>En las facultades del SAT ahora se establece que Suspender </a:t>
            </a:r>
            <a:r>
              <a:rPr lang="es-MX" sz="2400" b="1" dirty="0"/>
              <a:t>las actividades </a:t>
            </a:r>
            <a:r>
              <a:rPr lang="es-MX" sz="2400" dirty="0"/>
              <a:t>o disminuir las obligaciones </a:t>
            </a:r>
            <a:r>
              <a:rPr lang="es-MX" sz="2400" b="1" dirty="0"/>
              <a:t>fiscales </a:t>
            </a:r>
            <a:r>
              <a:rPr lang="es-MX" sz="2400" dirty="0"/>
              <a:t>de los contribuyentes cuando, </a:t>
            </a:r>
            <a:r>
              <a:rPr lang="es-MX" sz="2400" b="1" dirty="0"/>
              <a:t>con base en la información que obre </a:t>
            </a:r>
            <a:r>
              <a:rPr lang="es-MX" sz="2400" dirty="0"/>
              <a:t>en sus sistemas o </a:t>
            </a:r>
            <a:r>
              <a:rPr lang="es-MX" sz="2400" b="1" dirty="0"/>
              <a:t>aquella </a:t>
            </a:r>
            <a:r>
              <a:rPr lang="es-MX" sz="2400" dirty="0"/>
              <a:t>proporcionada por otras autoridades </a:t>
            </a:r>
            <a:r>
              <a:rPr lang="es-MX" sz="2400" b="1" dirty="0"/>
              <a:t>o </a:t>
            </a:r>
            <a:r>
              <a:rPr lang="es-MX" sz="2400" dirty="0"/>
              <a:t>terceros, </a:t>
            </a:r>
            <a:r>
              <a:rPr lang="es-MX" sz="2400" b="1" dirty="0"/>
              <a:t>se confirme </a:t>
            </a:r>
            <a:r>
              <a:rPr lang="es-MX" sz="2400" dirty="0"/>
              <a:t>que los contribuyentes inactivos durante los tres ejercicios inmediatos anteriores sin estar obligados a hacerlo:</a:t>
            </a:r>
          </a:p>
          <a:p>
            <a:pPr algn="just">
              <a:buFont typeface="Wingdings" panose="05000000000000000000" pitchFamily="2" charset="2"/>
              <a:buChar char="Ø"/>
            </a:pPr>
            <a:r>
              <a:rPr lang="es-MX" sz="2400" dirty="0"/>
              <a:t>No han presentado declaraciones, </a:t>
            </a:r>
          </a:p>
          <a:p>
            <a:pPr algn="just">
              <a:buFont typeface="Wingdings" panose="05000000000000000000" pitchFamily="2" charset="2"/>
              <a:buChar char="Ø"/>
            </a:pPr>
            <a:r>
              <a:rPr lang="es-MX" sz="2400" dirty="0"/>
              <a:t>No han sido informados en declaraciones de terceros, </a:t>
            </a:r>
          </a:p>
          <a:p>
            <a:pPr algn="just">
              <a:buFont typeface="Wingdings" panose="05000000000000000000" pitchFamily="2" charset="2"/>
              <a:buChar char="Ø"/>
            </a:pPr>
            <a:r>
              <a:rPr lang="es-MX" sz="2400" dirty="0"/>
              <a:t>no emisión ni recepción de CFDI,</a:t>
            </a:r>
          </a:p>
          <a:p>
            <a:pPr algn="just">
              <a:buFont typeface="Wingdings" panose="05000000000000000000" pitchFamily="2" charset="2"/>
              <a:buChar char="Ø"/>
            </a:pPr>
            <a:r>
              <a:rPr lang="es-MX" sz="2400" dirty="0"/>
              <a:t> no presentación de avisos.</a:t>
            </a:r>
          </a:p>
          <a:p>
            <a:pPr algn="just"/>
            <a:endParaRPr lang="es-MX" sz="2400" dirty="0"/>
          </a:p>
        </p:txBody>
      </p:sp>
      <p:sp>
        <p:nvSpPr>
          <p:cNvPr id="2" name="Marcador de número de diapositiva 2">
            <a:extLst>
              <a:ext uri="{FF2B5EF4-FFF2-40B4-BE49-F238E27FC236}">
                <a16:creationId xmlns:a16="http://schemas.microsoft.com/office/drawing/2014/main" id="{BA46D33D-72F6-FBBD-A60E-DA1443A082C8}"/>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41</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79451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B7781-254F-1841-71E2-50C39710E89A}"/>
            </a:ext>
          </a:extLst>
        </p:cNvPr>
        <p:cNvGrpSpPr/>
        <p:nvPr/>
      </p:nvGrpSpPr>
      <p:grpSpPr>
        <a:xfrm>
          <a:off x="0" y="0"/>
          <a:ext cx="0" cy="0"/>
          <a:chOff x="0" y="0"/>
          <a:chExt cx="0" cy="0"/>
        </a:xfrm>
      </p:grpSpPr>
      <p:sp>
        <p:nvSpPr>
          <p:cNvPr id="4" name="Título 3">
            <a:extLst>
              <a:ext uri="{FF2B5EF4-FFF2-40B4-BE49-F238E27FC236}">
                <a16:creationId xmlns:a16="http://schemas.microsoft.com/office/drawing/2014/main" id="{9BAAF794-A119-58A6-C0B6-21285AFD98D7}"/>
              </a:ext>
            </a:extLst>
          </p:cNvPr>
          <p:cNvSpPr>
            <a:spLocks noGrp="1"/>
          </p:cNvSpPr>
          <p:nvPr>
            <p:ph type="title"/>
          </p:nvPr>
        </p:nvSpPr>
        <p:spPr/>
        <p:txBody>
          <a:bodyPr/>
          <a:lstStyle/>
          <a:p>
            <a:r>
              <a:rPr lang="es-MX" dirty="0"/>
              <a:t>Avisos al RFC (art. 27, inciso c)</a:t>
            </a:r>
          </a:p>
        </p:txBody>
      </p:sp>
      <p:sp>
        <p:nvSpPr>
          <p:cNvPr id="5" name="Marcador de contenido 4">
            <a:extLst>
              <a:ext uri="{FF2B5EF4-FFF2-40B4-BE49-F238E27FC236}">
                <a16:creationId xmlns:a16="http://schemas.microsoft.com/office/drawing/2014/main" id="{5711D94C-FB5B-96C9-5C84-164D8BE1B503}"/>
              </a:ext>
            </a:extLst>
          </p:cNvPr>
          <p:cNvSpPr>
            <a:spLocks noGrp="1"/>
          </p:cNvSpPr>
          <p:nvPr>
            <p:ph idx="1"/>
          </p:nvPr>
        </p:nvSpPr>
        <p:spPr/>
        <p:txBody>
          <a:bodyPr>
            <a:normAutofit/>
          </a:bodyPr>
          <a:lstStyle/>
          <a:p>
            <a:pPr marL="0" indent="0" algn="just">
              <a:buNone/>
            </a:pPr>
            <a:r>
              <a:rPr lang="es-MX" sz="2400" b="1" u="sng" dirty="0"/>
              <a:t>Cancelación del RFC de contribuyentes inactivos (fracción XIII)</a:t>
            </a:r>
          </a:p>
          <a:p>
            <a:pPr algn="just"/>
            <a:r>
              <a:rPr lang="es-MX" sz="2400" dirty="0"/>
              <a:t>En las facultades del SAT ahora se establece que </a:t>
            </a:r>
            <a:r>
              <a:rPr lang="es-MX" dirty="0"/>
              <a:t>Cancelar </a:t>
            </a:r>
            <a:r>
              <a:rPr lang="es-MX" b="1" dirty="0"/>
              <a:t>el </a:t>
            </a:r>
            <a:r>
              <a:rPr lang="es-MX" dirty="0"/>
              <a:t>RFC </a:t>
            </a:r>
            <a:r>
              <a:rPr lang="es-MX" sz="2400" dirty="0"/>
              <a:t>cuando, </a:t>
            </a:r>
            <a:r>
              <a:rPr lang="es-MX" sz="2400" b="1" dirty="0"/>
              <a:t>con base en la información que obre </a:t>
            </a:r>
            <a:r>
              <a:rPr lang="es-MX" sz="2400" dirty="0"/>
              <a:t>en sus sistemas o </a:t>
            </a:r>
            <a:r>
              <a:rPr lang="es-MX" sz="2400" b="1" dirty="0"/>
              <a:t>aquella </a:t>
            </a:r>
            <a:r>
              <a:rPr lang="es-MX" sz="2400" dirty="0"/>
              <a:t>proporcionada por otras autoridades </a:t>
            </a:r>
            <a:r>
              <a:rPr lang="es-MX" sz="2400" b="1" dirty="0"/>
              <a:t>o </a:t>
            </a:r>
            <a:r>
              <a:rPr lang="es-MX" sz="2400" dirty="0"/>
              <a:t>terceros, </a:t>
            </a:r>
            <a:r>
              <a:rPr lang="es-MX" sz="2400" b="1" dirty="0"/>
              <a:t>se confirme </a:t>
            </a:r>
            <a:r>
              <a:rPr lang="es-MX" sz="2400" dirty="0"/>
              <a:t>que los contribuyentes inactivos durante los tres ejercicios inmediatos anteriores sin estar obligados a hacerlo:</a:t>
            </a:r>
          </a:p>
          <a:p>
            <a:pPr algn="just">
              <a:buFont typeface="Wingdings" panose="05000000000000000000" pitchFamily="2" charset="2"/>
              <a:buChar char="Ø"/>
            </a:pPr>
            <a:r>
              <a:rPr lang="es-MX" sz="2400" dirty="0"/>
              <a:t>No han presentado declaraciones, </a:t>
            </a:r>
          </a:p>
          <a:p>
            <a:pPr algn="just">
              <a:buFont typeface="Wingdings" panose="05000000000000000000" pitchFamily="2" charset="2"/>
              <a:buChar char="Ø"/>
            </a:pPr>
            <a:r>
              <a:rPr lang="es-MX" sz="2400" dirty="0"/>
              <a:t>No han sido informados en declaraciones de terceros, </a:t>
            </a:r>
          </a:p>
          <a:p>
            <a:pPr algn="just">
              <a:buFont typeface="Wingdings" panose="05000000000000000000" pitchFamily="2" charset="2"/>
              <a:buChar char="Ø"/>
            </a:pPr>
            <a:r>
              <a:rPr lang="es-MX" sz="2400" dirty="0"/>
              <a:t>no emisión ni recepción de CFDI,</a:t>
            </a:r>
          </a:p>
          <a:p>
            <a:pPr algn="just">
              <a:buFont typeface="Wingdings" panose="05000000000000000000" pitchFamily="2" charset="2"/>
              <a:buChar char="Ø"/>
            </a:pPr>
            <a:r>
              <a:rPr lang="es-MX" sz="2400" dirty="0"/>
              <a:t> no presentación de avisos.</a:t>
            </a:r>
          </a:p>
          <a:p>
            <a:pPr algn="just"/>
            <a:endParaRPr lang="es-MX" sz="2400" dirty="0"/>
          </a:p>
        </p:txBody>
      </p:sp>
      <p:sp>
        <p:nvSpPr>
          <p:cNvPr id="2" name="Marcador de número de diapositiva 2">
            <a:extLst>
              <a:ext uri="{FF2B5EF4-FFF2-40B4-BE49-F238E27FC236}">
                <a16:creationId xmlns:a16="http://schemas.microsoft.com/office/drawing/2014/main" id="{93208195-0287-60F8-4CC9-0ADEED96FC29}"/>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42</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19118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4DBFE9-0A59-1F21-698C-232D6C7495A1}"/>
              </a:ext>
            </a:extLst>
          </p:cNvPr>
          <p:cNvSpPr>
            <a:spLocks noGrp="1"/>
          </p:cNvSpPr>
          <p:nvPr>
            <p:ph type="title"/>
          </p:nvPr>
        </p:nvSpPr>
        <p:spPr/>
        <p:txBody>
          <a:bodyPr/>
          <a:lstStyle/>
          <a:p>
            <a:r>
              <a:rPr lang="es-MX" dirty="0"/>
              <a:t>Avisos al RFC</a:t>
            </a:r>
          </a:p>
        </p:txBody>
      </p:sp>
      <p:sp>
        <p:nvSpPr>
          <p:cNvPr id="3" name="Marcador de contenido 2">
            <a:extLst>
              <a:ext uri="{FF2B5EF4-FFF2-40B4-BE49-F238E27FC236}">
                <a16:creationId xmlns:a16="http://schemas.microsoft.com/office/drawing/2014/main" id="{BE098D95-1EA4-2118-B025-2A537338687F}"/>
              </a:ext>
            </a:extLst>
          </p:cNvPr>
          <p:cNvSpPr>
            <a:spLocks noGrp="1"/>
          </p:cNvSpPr>
          <p:nvPr>
            <p:ph idx="1"/>
          </p:nvPr>
        </p:nvSpPr>
        <p:spPr/>
        <p:txBody>
          <a:bodyPr>
            <a:normAutofit/>
          </a:bodyPr>
          <a:lstStyle/>
          <a:p>
            <a:pPr marL="0" indent="0" algn="just">
              <a:buNone/>
            </a:pPr>
            <a:r>
              <a:rPr lang="es-MX" b="1" u="sng" dirty="0"/>
              <a:t>Negativa de inscripción al RFC (fracción XIV)</a:t>
            </a:r>
          </a:p>
          <a:p>
            <a:pPr marL="0" indent="0" algn="just">
              <a:buNone/>
            </a:pPr>
            <a:r>
              <a:rPr lang="es-MX" dirty="0"/>
              <a:t>El SAT podrá negar la inscripción ante el RFC de personas morales cuando detecte que el representante legal o algún socio o accionista están en listas negras (art. 69) o con créditos firmes (supuestos del art. 17 h, fracciones X, XI, XII y XIII) y que no haya corregido su situación fiscal; o bien, que dicho representante, socio, accionista o persona forme parte de otra persona moral que se encuentre en alguno de los supuestos de los artículos y fracciones antes referidos que no haya corregido su situación fiscal.</a:t>
            </a:r>
          </a:p>
          <a:p>
            <a:pPr marL="0" indent="0" algn="just">
              <a:buNone/>
            </a:pPr>
            <a:endParaRPr lang="es-MX" dirty="0"/>
          </a:p>
        </p:txBody>
      </p:sp>
      <p:sp>
        <p:nvSpPr>
          <p:cNvPr id="4" name="Marcador de número de diapositiva 2">
            <a:extLst>
              <a:ext uri="{FF2B5EF4-FFF2-40B4-BE49-F238E27FC236}">
                <a16:creationId xmlns:a16="http://schemas.microsoft.com/office/drawing/2014/main" id="{7DF92574-3DAA-D212-18C2-7DF05C4B5FA6}"/>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43</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40408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43D46CA2-0A32-F06B-FE9F-7AF41B363BA3}"/>
              </a:ext>
            </a:extLst>
          </p:cNvPr>
          <p:cNvSpPr>
            <a:spLocks noGrp="1"/>
          </p:cNvSpPr>
          <p:nvPr>
            <p:ph type="title"/>
          </p:nvPr>
        </p:nvSpPr>
        <p:spPr>
          <a:xfrm>
            <a:off x="831850" y="1494622"/>
            <a:ext cx="10515600" cy="2852737"/>
          </a:xfrm>
        </p:spPr>
        <p:txBody>
          <a:bodyPr/>
          <a:lstStyle/>
          <a:p>
            <a:r>
              <a:rPr lang="es-MX" dirty="0"/>
              <a:t>Cambios en CFDI </a:t>
            </a:r>
            <a:br>
              <a:rPr lang="es-MX" dirty="0"/>
            </a:br>
            <a:r>
              <a:rPr lang="es-MX" dirty="0"/>
              <a:t>(art. 29-A y art. 29-A BIS)</a:t>
            </a:r>
          </a:p>
        </p:txBody>
      </p:sp>
      <p:sp>
        <p:nvSpPr>
          <p:cNvPr id="2" name="Marcador de número de diapositiva 2">
            <a:extLst>
              <a:ext uri="{FF2B5EF4-FFF2-40B4-BE49-F238E27FC236}">
                <a16:creationId xmlns:a16="http://schemas.microsoft.com/office/drawing/2014/main" id="{C8DBFA0F-44E2-785C-DBD0-3CD2BE11C8CB}"/>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44</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8702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CC188C-202A-C5BE-C384-175A9E4E649F}"/>
              </a:ext>
            </a:extLst>
          </p:cNvPr>
          <p:cNvSpPr>
            <a:spLocks noGrp="1"/>
          </p:cNvSpPr>
          <p:nvPr>
            <p:ph type="title"/>
          </p:nvPr>
        </p:nvSpPr>
        <p:spPr/>
        <p:txBody>
          <a:bodyPr/>
          <a:lstStyle/>
          <a:p>
            <a:r>
              <a:rPr lang="es-MX" dirty="0"/>
              <a:t>Contenido del concepto del CFDI (art. 29-A, Fracc. V)</a:t>
            </a:r>
          </a:p>
        </p:txBody>
      </p:sp>
      <p:sp>
        <p:nvSpPr>
          <p:cNvPr id="3" name="Marcador de contenido 2">
            <a:extLst>
              <a:ext uri="{FF2B5EF4-FFF2-40B4-BE49-F238E27FC236}">
                <a16:creationId xmlns:a16="http://schemas.microsoft.com/office/drawing/2014/main" id="{5E7B4493-B1CF-8A5B-400C-1BBB3D709241}"/>
              </a:ext>
            </a:extLst>
          </p:cNvPr>
          <p:cNvSpPr>
            <a:spLocks noGrp="1"/>
          </p:cNvSpPr>
          <p:nvPr>
            <p:ph idx="1"/>
          </p:nvPr>
        </p:nvSpPr>
        <p:spPr/>
        <p:txBody>
          <a:bodyPr/>
          <a:lstStyle/>
          <a:p>
            <a:pPr algn="just"/>
            <a:r>
              <a:rPr lang="es-MX" dirty="0"/>
              <a:t>En CFDI que amparen operaciones de hidrocarburos o petrolíferos, deberán contener el número de permiso vigente de la Comisión nacional de Energía (CNE).</a:t>
            </a:r>
          </a:p>
          <a:p>
            <a:pPr algn="just"/>
            <a:r>
              <a:rPr lang="es-MX" dirty="0"/>
              <a:t>Aunque ya estaba en el apéndice 11 de la guía de llenado del CFDI 4.0, ahora se eleva a rango legal, para inhibir la emisión de comprobantes sin permiso, con permiso vencido o distinto al otorgado.</a:t>
            </a:r>
          </a:p>
        </p:txBody>
      </p:sp>
      <p:sp>
        <p:nvSpPr>
          <p:cNvPr id="4" name="Marcador de número de diapositiva 2">
            <a:extLst>
              <a:ext uri="{FF2B5EF4-FFF2-40B4-BE49-F238E27FC236}">
                <a16:creationId xmlns:a16="http://schemas.microsoft.com/office/drawing/2014/main" id="{DE3A2FB5-A983-4EDE-53B1-81D80D33B112}"/>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45</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45683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4636DCD6-DD74-3E39-7802-4CB882D61B73}"/>
              </a:ext>
            </a:extLst>
          </p:cNvPr>
          <p:cNvPicPr>
            <a:picLocks noChangeAspect="1"/>
          </p:cNvPicPr>
          <p:nvPr/>
        </p:nvPicPr>
        <p:blipFill>
          <a:blip r:embed="rId2"/>
          <a:stretch>
            <a:fillRect/>
          </a:stretch>
        </p:blipFill>
        <p:spPr>
          <a:xfrm>
            <a:off x="1916581" y="0"/>
            <a:ext cx="7768743" cy="6320333"/>
          </a:xfrm>
          <a:prstGeom prst="rect">
            <a:avLst/>
          </a:prstGeom>
        </p:spPr>
      </p:pic>
    </p:spTree>
    <p:extLst>
      <p:ext uri="{BB962C8B-B14F-4D97-AF65-F5344CB8AC3E}">
        <p14:creationId xmlns:p14="http://schemas.microsoft.com/office/powerpoint/2010/main" val="21400532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A6CEF2-D42D-7F69-8B21-4F4CCA2DBA3F}"/>
              </a:ext>
            </a:extLst>
          </p:cNvPr>
          <p:cNvSpPr>
            <a:spLocks noGrp="1"/>
          </p:cNvSpPr>
          <p:nvPr>
            <p:ph type="title"/>
          </p:nvPr>
        </p:nvSpPr>
        <p:spPr/>
        <p:txBody>
          <a:bodyPr/>
          <a:lstStyle/>
          <a:p>
            <a:r>
              <a:rPr lang="es-MX" dirty="0"/>
              <a:t>Operaciones verdaderas  (art. 29-A, Nueva </a:t>
            </a:r>
            <a:r>
              <a:rPr lang="es-MX" dirty="0" err="1"/>
              <a:t>fracc.</a:t>
            </a:r>
            <a:r>
              <a:rPr lang="es-MX" dirty="0"/>
              <a:t> IX)</a:t>
            </a:r>
          </a:p>
        </p:txBody>
      </p:sp>
      <p:sp>
        <p:nvSpPr>
          <p:cNvPr id="6" name="Marcador de contenido 5">
            <a:extLst>
              <a:ext uri="{FF2B5EF4-FFF2-40B4-BE49-F238E27FC236}">
                <a16:creationId xmlns:a16="http://schemas.microsoft.com/office/drawing/2014/main" id="{FFACE2D9-CADE-C673-2840-8B44EEC348C3}"/>
              </a:ext>
            </a:extLst>
          </p:cNvPr>
          <p:cNvSpPr>
            <a:spLocks noGrp="1"/>
          </p:cNvSpPr>
          <p:nvPr>
            <p:ph idx="1"/>
          </p:nvPr>
        </p:nvSpPr>
        <p:spPr/>
        <p:txBody>
          <a:bodyPr>
            <a:normAutofit/>
          </a:bodyPr>
          <a:lstStyle/>
          <a:p>
            <a:pPr marL="0" indent="0" algn="just">
              <a:buNone/>
            </a:pPr>
            <a:r>
              <a:rPr lang="es-MX" sz="2400" dirty="0"/>
              <a:t>IX. Amparar operaciones existentes, verdaderas o actos jurídicos reales.</a:t>
            </a:r>
          </a:p>
          <a:p>
            <a:pPr marL="0" indent="0" algn="just">
              <a:buNone/>
            </a:pPr>
            <a:r>
              <a:rPr lang="es-MX" sz="2400" dirty="0"/>
              <a:t>Los comprobantes fiscales que no cumplan con el requisito establecido en esta fracción, </a:t>
            </a:r>
            <a:r>
              <a:rPr lang="es-MX" sz="2400" b="1" dirty="0"/>
              <a:t>se consideran </a:t>
            </a:r>
            <a:r>
              <a:rPr lang="pt-BR" sz="2400" b="1" dirty="0"/>
              <a:t>falsos para </a:t>
            </a:r>
            <a:r>
              <a:rPr lang="pt-BR" sz="2400" b="1" dirty="0" err="1"/>
              <a:t>efectos</a:t>
            </a:r>
            <a:r>
              <a:rPr lang="pt-BR" sz="2400" dirty="0"/>
              <a:t> de este Código.</a:t>
            </a:r>
            <a:endParaRPr lang="es-MX" sz="2400" dirty="0"/>
          </a:p>
        </p:txBody>
      </p:sp>
      <p:sp>
        <p:nvSpPr>
          <p:cNvPr id="3" name="Marcador de número de diapositiva 2">
            <a:extLst>
              <a:ext uri="{FF2B5EF4-FFF2-40B4-BE49-F238E27FC236}">
                <a16:creationId xmlns:a16="http://schemas.microsoft.com/office/drawing/2014/main" id="{378F3337-A448-C23E-639F-2EFEC098747E}"/>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47</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71456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CF08C1-058F-6DFC-B368-91102FF6A770}"/>
              </a:ext>
            </a:extLst>
          </p:cNvPr>
          <p:cNvSpPr>
            <a:spLocks noGrp="1"/>
          </p:cNvSpPr>
          <p:nvPr>
            <p:ph type="title"/>
          </p:nvPr>
        </p:nvSpPr>
        <p:spPr>
          <a:xfrm>
            <a:off x="289559" y="1354879"/>
            <a:ext cx="11689081" cy="449717"/>
          </a:xfrm>
        </p:spPr>
        <p:txBody>
          <a:bodyPr>
            <a:normAutofit fontScale="90000"/>
          </a:bodyPr>
          <a:lstStyle/>
          <a:p>
            <a:r>
              <a:rPr lang="es-MX" dirty="0"/>
              <a:t>Presunción de operaciones falsas o inexistentes </a:t>
            </a:r>
            <a:br>
              <a:rPr lang="es-MX" dirty="0"/>
            </a:br>
            <a:r>
              <a:rPr lang="es-MX" dirty="0"/>
              <a:t>(art. 29-A Bis)</a:t>
            </a:r>
          </a:p>
        </p:txBody>
      </p:sp>
      <p:sp>
        <p:nvSpPr>
          <p:cNvPr id="3" name="Marcador de contenido 2">
            <a:extLst>
              <a:ext uri="{FF2B5EF4-FFF2-40B4-BE49-F238E27FC236}">
                <a16:creationId xmlns:a16="http://schemas.microsoft.com/office/drawing/2014/main" id="{8233616A-40A0-BFE3-7FF1-1572B20EB5DF}"/>
              </a:ext>
            </a:extLst>
          </p:cNvPr>
          <p:cNvSpPr>
            <a:spLocks noGrp="1"/>
          </p:cNvSpPr>
          <p:nvPr>
            <p:ph idx="1"/>
          </p:nvPr>
        </p:nvSpPr>
        <p:spPr>
          <a:xfrm>
            <a:off x="289559" y="2255227"/>
            <a:ext cx="11584577" cy="4351338"/>
          </a:xfrm>
        </p:spPr>
        <p:txBody>
          <a:bodyPr>
            <a:normAutofit/>
          </a:bodyPr>
          <a:lstStyle/>
          <a:p>
            <a:pPr marL="0" indent="0" algn="just">
              <a:buNone/>
            </a:pPr>
            <a:r>
              <a:rPr lang="es-MX" dirty="0"/>
              <a:t>Cuando las autoridades fiscales se encuentren ejerciendo cualquiera de las facultades establecidas en este Código, y detecten el incumplimiento al requisito establecido en el artículo 29-A, fracción IX de este Código, podrán determinar lo que corresponda conforme a la facultad que estén ejerciendo, sin que se requiera agotar previamente el procedimiento a que se refiere el artículo 49 Bis, con relación al artículo 42, fracción V, inciso g), ambos del presente Código.</a:t>
            </a:r>
          </a:p>
        </p:txBody>
      </p:sp>
      <p:sp>
        <p:nvSpPr>
          <p:cNvPr id="4" name="Marcador de número de diapositiva 2">
            <a:extLst>
              <a:ext uri="{FF2B5EF4-FFF2-40B4-BE49-F238E27FC236}">
                <a16:creationId xmlns:a16="http://schemas.microsoft.com/office/drawing/2014/main" id="{3B134D66-99CF-A667-95E7-946DC84BA015}"/>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48</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49642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7F4D48-522F-C322-CC46-0F145F434B4F}"/>
              </a:ext>
            </a:extLst>
          </p:cNvPr>
          <p:cNvSpPr>
            <a:spLocks noGrp="1"/>
          </p:cNvSpPr>
          <p:nvPr>
            <p:ph type="title"/>
          </p:nvPr>
        </p:nvSpPr>
        <p:spPr/>
        <p:txBody>
          <a:bodyPr/>
          <a:lstStyle/>
          <a:p>
            <a:r>
              <a:rPr lang="es-MX" dirty="0"/>
              <a:t>Nuevas causales de destrucción del CSD (art. 17-H Bis)</a:t>
            </a:r>
          </a:p>
        </p:txBody>
      </p:sp>
      <p:sp>
        <p:nvSpPr>
          <p:cNvPr id="4" name="Marcador de contenido 3">
            <a:extLst>
              <a:ext uri="{FF2B5EF4-FFF2-40B4-BE49-F238E27FC236}">
                <a16:creationId xmlns:a16="http://schemas.microsoft.com/office/drawing/2014/main" id="{CCC4E19E-9F75-8B5D-53CD-A95744757104}"/>
              </a:ext>
            </a:extLst>
          </p:cNvPr>
          <p:cNvSpPr>
            <a:spLocks noGrp="1"/>
          </p:cNvSpPr>
          <p:nvPr>
            <p:ph idx="1"/>
          </p:nvPr>
        </p:nvSpPr>
        <p:spPr/>
        <p:txBody>
          <a:bodyPr>
            <a:normAutofit lnSpcReduction="10000"/>
          </a:bodyPr>
          <a:lstStyle/>
          <a:p>
            <a:pPr marL="0" indent="0" algn="just">
              <a:buNone/>
            </a:pPr>
            <a:r>
              <a:rPr lang="es-MX" sz="2400" b="1" dirty="0"/>
              <a:t>Fracción IX. (reforma)</a:t>
            </a:r>
          </a:p>
          <a:p>
            <a:pPr marL="0" indent="0" algn="just">
              <a:buNone/>
            </a:pPr>
            <a:r>
              <a:rPr lang="es-MX" sz="2400" dirty="0"/>
              <a:t>Detecten la comisión de una o más de las conductas infractoras </a:t>
            </a:r>
            <a:r>
              <a:rPr lang="es-MX" sz="2400" b="1" dirty="0"/>
              <a:t>establecidas </a:t>
            </a:r>
            <a:r>
              <a:rPr lang="es-MX" sz="2400" dirty="0"/>
              <a:t>en los artículos 79, 81 y 83 de este ordenamiento, </a:t>
            </a:r>
            <a:r>
              <a:rPr lang="es-MX" sz="2400" b="1" dirty="0"/>
              <a:t>o las establecidas en los artículos 184, fracción II y 185-A de la Ley Aduanera</a:t>
            </a:r>
            <a:r>
              <a:rPr lang="es-MX" sz="2400" dirty="0"/>
              <a:t>, y la conducta sea realizada por el contribuyente titular del certificado de sello digital.</a:t>
            </a:r>
          </a:p>
          <a:p>
            <a:pPr marL="0" indent="0" algn="just">
              <a:buNone/>
            </a:pPr>
            <a:r>
              <a:rPr lang="es-MX" sz="2400" b="1" dirty="0"/>
              <a:t>Fracción XII (Adición)</a:t>
            </a:r>
          </a:p>
          <a:p>
            <a:pPr marL="0" indent="0" algn="just">
              <a:buNone/>
            </a:pPr>
            <a:r>
              <a:rPr lang="es-MX" sz="2400" dirty="0"/>
              <a:t>XII. Detecten que los contribuyentes tengan a su cargo créditos fiscales firmes no pagados en su totalidad junto con sus accesorios, cuando en el ejercicio fiscal inmediato anterior a aquel en que se realice la restricción, hayan emitido comprobantes fiscales por un monto total que supere cuatro veces el monto histórico del crédito fiscal.</a:t>
            </a:r>
          </a:p>
        </p:txBody>
      </p:sp>
      <p:sp>
        <p:nvSpPr>
          <p:cNvPr id="3" name="Marcador de número de diapositiva 2">
            <a:extLst>
              <a:ext uri="{FF2B5EF4-FFF2-40B4-BE49-F238E27FC236}">
                <a16:creationId xmlns:a16="http://schemas.microsoft.com/office/drawing/2014/main" id="{2AA862B2-3422-B67A-9D62-A00A51DE1F09}"/>
              </a:ext>
            </a:extLst>
          </p:cNvPr>
          <p:cNvSpPr>
            <a:spLocks noGrp="1"/>
          </p:cNvSpPr>
          <p:nvPr>
            <p:ph type="sldNum" sz="quarter" idx="12"/>
          </p:nvPr>
        </p:nvSpPr>
        <p:spPr/>
        <p:txBody>
          <a:bodyPr/>
          <a:lstStyle/>
          <a:p>
            <a:fld id="{DFF4463D-C809-40C6-80C5-782F59AD1978}" type="slidenum">
              <a:rPr lang="es-ES" smtClean="0"/>
              <a:t>49</a:t>
            </a:fld>
            <a:endParaRPr lang="es-ES"/>
          </a:p>
        </p:txBody>
      </p:sp>
      <p:sp>
        <p:nvSpPr>
          <p:cNvPr id="5" name="Marcador de número de diapositiva 2">
            <a:extLst>
              <a:ext uri="{FF2B5EF4-FFF2-40B4-BE49-F238E27FC236}">
                <a16:creationId xmlns:a16="http://schemas.microsoft.com/office/drawing/2014/main" id="{E4DBC642-998A-A581-4DBB-C63042D89A17}"/>
              </a:ext>
            </a:extLst>
          </p:cNvPr>
          <p:cNvSpPr txBox="1">
            <a:spLocks/>
          </p:cNvSpPr>
          <p:nvPr/>
        </p:nvSpPr>
        <p:spPr>
          <a:xfrm>
            <a:off x="0" y="6530215"/>
            <a:ext cx="443248" cy="327785"/>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49</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46596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15FE5-E335-627F-B73B-13DD0ECE06B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27FD080-D143-6708-D97D-F5F0417626E3}"/>
              </a:ext>
            </a:extLst>
          </p:cNvPr>
          <p:cNvSpPr>
            <a:spLocks noGrp="1"/>
          </p:cNvSpPr>
          <p:nvPr>
            <p:ph type="title"/>
          </p:nvPr>
        </p:nvSpPr>
        <p:spPr/>
        <p:txBody>
          <a:bodyPr/>
          <a:lstStyle/>
          <a:p>
            <a:r>
              <a:rPr lang="es-MX" dirty="0"/>
              <a:t>Nuevas causales de destrucción del CSD (art. 17-H Bis)</a:t>
            </a:r>
          </a:p>
        </p:txBody>
      </p:sp>
      <p:sp>
        <p:nvSpPr>
          <p:cNvPr id="4" name="Marcador de contenido 3">
            <a:extLst>
              <a:ext uri="{FF2B5EF4-FFF2-40B4-BE49-F238E27FC236}">
                <a16:creationId xmlns:a16="http://schemas.microsoft.com/office/drawing/2014/main" id="{2A07A869-01AA-07E6-8109-1FB4E805C1D5}"/>
              </a:ext>
            </a:extLst>
          </p:cNvPr>
          <p:cNvSpPr>
            <a:spLocks noGrp="1"/>
          </p:cNvSpPr>
          <p:nvPr>
            <p:ph idx="1"/>
          </p:nvPr>
        </p:nvSpPr>
        <p:spPr/>
        <p:txBody>
          <a:bodyPr>
            <a:normAutofit fontScale="92500" lnSpcReduction="10000"/>
          </a:bodyPr>
          <a:lstStyle/>
          <a:p>
            <a:pPr marL="0" indent="0" algn="just">
              <a:buNone/>
            </a:pPr>
            <a:r>
              <a:rPr lang="es-MX" sz="2400" b="1" dirty="0">
                <a:latin typeface="Arial" panose="020B0604020202020204" pitchFamily="34" charset="0"/>
                <a:cs typeface="Arial" panose="020B0604020202020204" pitchFamily="34" charset="0"/>
              </a:rPr>
              <a:t>Fracción XIII (Adición).</a:t>
            </a:r>
          </a:p>
          <a:p>
            <a:pPr marL="0" indent="0" algn="just">
              <a:buNone/>
            </a:pPr>
            <a:r>
              <a:rPr lang="es-MX" dirty="0">
                <a:latin typeface="Arial" panose="020B0604020202020204" pitchFamily="34" charset="0"/>
                <a:cs typeface="Arial" panose="020B0604020202020204" pitchFamily="34" charset="0"/>
              </a:rPr>
              <a:t>Detecten que en la expedición de comprobantes fiscales digitales por Internet, los contribuyentes:</a:t>
            </a:r>
          </a:p>
          <a:p>
            <a:pPr marL="0" indent="0" algn="just">
              <a:buNone/>
            </a:pPr>
            <a:r>
              <a:rPr lang="es-MX" dirty="0">
                <a:latin typeface="Arial" panose="020B0604020202020204" pitchFamily="34" charset="0"/>
                <a:cs typeface="Arial" panose="020B0604020202020204" pitchFamily="34" charset="0"/>
              </a:rPr>
              <a:t>a) No hayan declarado la clave ingreso correspondiente en el campo tipo de comprobante.</a:t>
            </a:r>
          </a:p>
          <a:p>
            <a:pPr marL="0" indent="0" algn="just">
              <a:buNone/>
            </a:pPr>
            <a:r>
              <a:rPr lang="es-MX" dirty="0">
                <a:latin typeface="Arial" panose="020B0604020202020204" pitchFamily="34" charset="0"/>
                <a:cs typeface="Arial" panose="020B0604020202020204" pitchFamily="34" charset="0"/>
              </a:rPr>
              <a:t>b) No hayan declarado el número de permiso correspondiente vigente concedido por la Comisión Nacional de Energía o enajene combustibles sin haberlos importado o adquirido conforme a las disposiciones jurídicas aplicables o declaren uno incorrecto sin contar con el permiso referido en el presente inciso.</a:t>
            </a:r>
          </a:p>
          <a:p>
            <a:pPr marL="0" indent="0" algn="just">
              <a:buNone/>
            </a:pPr>
            <a:r>
              <a:rPr lang="es-MX" b="1" dirty="0">
                <a:latin typeface="Arial" panose="020B0604020202020204" pitchFamily="34" charset="0"/>
                <a:cs typeface="Arial" panose="020B0604020202020204" pitchFamily="34" charset="0"/>
              </a:rPr>
              <a:t>Fracción XIV (adición)</a:t>
            </a:r>
          </a:p>
          <a:p>
            <a:pPr marL="0" indent="0" algn="just">
              <a:buNone/>
            </a:pPr>
            <a:r>
              <a:rPr lang="es-MX" dirty="0">
                <a:latin typeface="Arial" panose="020B0604020202020204" pitchFamily="34" charset="0"/>
                <a:cs typeface="Arial" panose="020B0604020202020204" pitchFamily="34" charset="0"/>
              </a:rPr>
              <a:t>Detecten que los contribuyentes que recibieron los comprobantes fiscales digitales por Internet a que se refiere la fracción X del artículo 49 Bis de este Código, no corrigieron su situación fiscal dentro del plazo establecido en dicha fracción.</a:t>
            </a:r>
            <a:endParaRPr lang="es-MX" sz="2400" dirty="0">
              <a:latin typeface="Arial" panose="020B0604020202020204" pitchFamily="34" charset="0"/>
              <a:cs typeface="Arial" panose="020B0604020202020204" pitchFamily="34" charset="0"/>
            </a:endParaRPr>
          </a:p>
        </p:txBody>
      </p:sp>
      <p:sp>
        <p:nvSpPr>
          <p:cNvPr id="5" name="Marcador de número de diapositiva 2">
            <a:extLst>
              <a:ext uri="{FF2B5EF4-FFF2-40B4-BE49-F238E27FC236}">
                <a16:creationId xmlns:a16="http://schemas.microsoft.com/office/drawing/2014/main" id="{BE5E0FCC-CFAC-CF3E-356E-84FACE43D850}"/>
              </a:ext>
            </a:extLst>
          </p:cNvPr>
          <p:cNvSpPr txBox="1">
            <a:spLocks/>
          </p:cNvSpPr>
          <p:nvPr/>
        </p:nvSpPr>
        <p:spPr>
          <a:xfrm>
            <a:off x="0" y="6530215"/>
            <a:ext cx="443248" cy="327785"/>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50</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61887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A7648D-3893-6E73-4A1E-A3C05FAFBF3B}"/>
              </a:ext>
            </a:extLst>
          </p:cNvPr>
          <p:cNvSpPr>
            <a:spLocks noGrp="1"/>
          </p:cNvSpPr>
          <p:nvPr>
            <p:ph type="title"/>
          </p:nvPr>
        </p:nvSpPr>
        <p:spPr>
          <a:xfrm>
            <a:off x="289559" y="1314517"/>
            <a:ext cx="11689081" cy="449717"/>
          </a:xfrm>
        </p:spPr>
        <p:txBody>
          <a:bodyPr>
            <a:noAutofit/>
          </a:bodyPr>
          <a:lstStyle/>
          <a:p>
            <a:r>
              <a:rPr lang="es-MX" dirty="0"/>
              <a:t>Cambios en facultades de comprobación </a:t>
            </a:r>
            <a:br>
              <a:rPr lang="es-MX" dirty="0"/>
            </a:br>
            <a:r>
              <a:rPr lang="es-MX" dirty="0"/>
              <a:t>(art. 42)</a:t>
            </a:r>
          </a:p>
        </p:txBody>
      </p:sp>
      <p:sp>
        <p:nvSpPr>
          <p:cNvPr id="3" name="Marcador de contenido 2">
            <a:extLst>
              <a:ext uri="{FF2B5EF4-FFF2-40B4-BE49-F238E27FC236}">
                <a16:creationId xmlns:a16="http://schemas.microsoft.com/office/drawing/2014/main" id="{2AC54DD3-DDF7-9568-0809-5CD03510863F}"/>
              </a:ext>
            </a:extLst>
          </p:cNvPr>
          <p:cNvSpPr>
            <a:spLocks noGrp="1"/>
          </p:cNvSpPr>
          <p:nvPr>
            <p:ph idx="1"/>
          </p:nvPr>
        </p:nvSpPr>
        <p:spPr>
          <a:xfrm>
            <a:off x="289559" y="2270725"/>
            <a:ext cx="11584577" cy="4351338"/>
          </a:xfrm>
        </p:spPr>
        <p:txBody>
          <a:bodyPr/>
          <a:lstStyle/>
          <a:p>
            <a:pPr marL="0" indent="0">
              <a:buNone/>
            </a:pPr>
            <a:r>
              <a:rPr lang="es-MX" b="1" u="sng" dirty="0"/>
              <a:t>Visitas domiciliarias para verificar que las comprobantes.</a:t>
            </a:r>
          </a:p>
          <a:p>
            <a:pPr marL="0" indent="0" algn="just">
              <a:buNone/>
            </a:pPr>
            <a:r>
              <a:rPr lang="es-MX" dirty="0"/>
              <a:t>El SAT podrá practicar visitas domiciliarias para comprobar que los CFDI amparan operaciones existentes, verdaderas o actos jurídicos reales.</a:t>
            </a:r>
          </a:p>
          <a:p>
            <a:pPr marL="0" indent="0" algn="just">
              <a:buNone/>
            </a:pPr>
            <a:r>
              <a:rPr lang="es-MX" dirty="0"/>
              <a:t>Estas visitas deberán seguir el procedimiento marcado por nuevo el articulo 49 Bis del CFF.</a:t>
            </a:r>
          </a:p>
        </p:txBody>
      </p:sp>
      <p:sp>
        <p:nvSpPr>
          <p:cNvPr id="4" name="Marcador de número de diapositiva 2">
            <a:extLst>
              <a:ext uri="{FF2B5EF4-FFF2-40B4-BE49-F238E27FC236}">
                <a16:creationId xmlns:a16="http://schemas.microsoft.com/office/drawing/2014/main" id="{19EAD50F-F591-67AE-F663-44325DCD03EA}"/>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51</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11713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6D617-55AB-2B8F-C338-EAC2CF3824E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8FD955F-6F9C-A043-78EC-09FDF8583A13}"/>
              </a:ext>
            </a:extLst>
          </p:cNvPr>
          <p:cNvSpPr>
            <a:spLocks noGrp="1"/>
          </p:cNvSpPr>
          <p:nvPr>
            <p:ph type="title"/>
          </p:nvPr>
        </p:nvSpPr>
        <p:spPr>
          <a:xfrm>
            <a:off x="289559" y="1352601"/>
            <a:ext cx="11689081" cy="449717"/>
          </a:xfrm>
        </p:spPr>
        <p:txBody>
          <a:bodyPr>
            <a:noAutofit/>
          </a:bodyPr>
          <a:lstStyle/>
          <a:p>
            <a:r>
              <a:rPr lang="es-MX" dirty="0"/>
              <a:t>Cambios en facultades de comprobación </a:t>
            </a:r>
            <a:br>
              <a:rPr lang="es-MX" dirty="0"/>
            </a:br>
            <a:r>
              <a:rPr lang="es-MX" dirty="0"/>
              <a:t>(art. 42)</a:t>
            </a:r>
          </a:p>
        </p:txBody>
      </p:sp>
      <p:sp>
        <p:nvSpPr>
          <p:cNvPr id="3" name="Marcador de contenido 2">
            <a:extLst>
              <a:ext uri="{FF2B5EF4-FFF2-40B4-BE49-F238E27FC236}">
                <a16:creationId xmlns:a16="http://schemas.microsoft.com/office/drawing/2014/main" id="{4C326483-EF69-B92E-E7B5-558A7F76DC52}"/>
              </a:ext>
            </a:extLst>
          </p:cNvPr>
          <p:cNvSpPr>
            <a:spLocks noGrp="1"/>
          </p:cNvSpPr>
          <p:nvPr>
            <p:ph sz="quarter" idx="13"/>
          </p:nvPr>
        </p:nvSpPr>
        <p:spPr>
          <a:xfrm>
            <a:off x="386833" y="2367092"/>
            <a:ext cx="11143906" cy="3424107"/>
          </a:xfrm>
        </p:spPr>
        <p:txBody>
          <a:bodyPr/>
          <a:lstStyle/>
          <a:p>
            <a:pPr marL="0" indent="0" algn="just">
              <a:buNone/>
            </a:pPr>
            <a:r>
              <a:rPr lang="es-MX" u="sng" dirty="0"/>
              <a:t>Uso de audio y tecnología en visitas domiciliarias.</a:t>
            </a:r>
          </a:p>
          <a:p>
            <a:pPr marL="0" indent="0" algn="just">
              <a:buNone/>
            </a:pPr>
            <a:r>
              <a:rPr lang="es-MX" dirty="0"/>
              <a:t>Se autoriza el uso de fotos, audios y videos en visitas domiciliarias y verificaciones, para documentar hechos y omisiones. </a:t>
            </a:r>
          </a:p>
          <a:p>
            <a:pPr marL="0" indent="0" algn="just">
              <a:buNone/>
            </a:pPr>
            <a:r>
              <a:rPr lang="es-MX" dirty="0"/>
              <a:t>Estos registros se anexarán a las actas como prueba, aumentando la transparencia y seguridad jurídica.</a:t>
            </a:r>
          </a:p>
          <a:p>
            <a:pPr marL="0" indent="0" algn="just">
              <a:buNone/>
            </a:pPr>
            <a:endParaRPr lang="es-MX" dirty="0"/>
          </a:p>
        </p:txBody>
      </p:sp>
      <p:sp>
        <p:nvSpPr>
          <p:cNvPr id="4" name="Marcador de número de diapositiva 2">
            <a:extLst>
              <a:ext uri="{FF2B5EF4-FFF2-40B4-BE49-F238E27FC236}">
                <a16:creationId xmlns:a16="http://schemas.microsoft.com/office/drawing/2014/main" id="{1BD1DE15-E874-2F35-5384-7B98E7A0AFA5}"/>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52</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29678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4D084-3485-5E6A-4E75-E284D5B1A8A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713667B-73A6-E024-5D7F-C352F138ADFD}"/>
              </a:ext>
            </a:extLst>
          </p:cNvPr>
          <p:cNvSpPr>
            <a:spLocks noGrp="1"/>
          </p:cNvSpPr>
          <p:nvPr>
            <p:ph type="title"/>
          </p:nvPr>
        </p:nvSpPr>
        <p:spPr>
          <a:xfrm>
            <a:off x="289559" y="1337103"/>
            <a:ext cx="11689081" cy="449717"/>
          </a:xfrm>
        </p:spPr>
        <p:txBody>
          <a:bodyPr>
            <a:noAutofit/>
          </a:bodyPr>
          <a:lstStyle/>
          <a:p>
            <a:r>
              <a:rPr lang="es-MX" dirty="0"/>
              <a:t>Cambios en facultades de comprobación </a:t>
            </a:r>
            <a:br>
              <a:rPr lang="es-MX" dirty="0"/>
            </a:br>
            <a:r>
              <a:rPr lang="es-MX" dirty="0"/>
              <a:t>(art. 42)</a:t>
            </a:r>
          </a:p>
        </p:txBody>
      </p:sp>
      <p:sp>
        <p:nvSpPr>
          <p:cNvPr id="3" name="Marcador de contenido 2">
            <a:extLst>
              <a:ext uri="{FF2B5EF4-FFF2-40B4-BE49-F238E27FC236}">
                <a16:creationId xmlns:a16="http://schemas.microsoft.com/office/drawing/2014/main" id="{91AEEF8D-F509-5514-400C-ACBCF2837BF9}"/>
              </a:ext>
            </a:extLst>
          </p:cNvPr>
          <p:cNvSpPr>
            <a:spLocks noGrp="1"/>
          </p:cNvSpPr>
          <p:nvPr>
            <p:ph sz="quarter" idx="13"/>
          </p:nvPr>
        </p:nvSpPr>
        <p:spPr>
          <a:xfrm>
            <a:off x="433327" y="2258606"/>
            <a:ext cx="11221398" cy="3424107"/>
          </a:xfrm>
        </p:spPr>
        <p:txBody>
          <a:bodyPr/>
          <a:lstStyle/>
          <a:p>
            <a:pPr marL="0" indent="0" algn="just">
              <a:buNone/>
            </a:pPr>
            <a:endParaRPr lang="es-MX" dirty="0"/>
          </a:p>
          <a:p>
            <a:pPr marL="0" indent="0" algn="just">
              <a:buNone/>
            </a:pPr>
            <a:r>
              <a:rPr lang="es-MX" dirty="0"/>
              <a:t>Se amplía la comunicación directa con contribuyentes auditados (personas físicas y órganos de personas morales), para notificarles hechos y omisiones detectados en un plazo de 10 días hábiles posteriores a la última acta parcial u oficio de observaciones. </a:t>
            </a:r>
          </a:p>
          <a:p>
            <a:pPr marL="0" indent="0" algn="just">
              <a:buNone/>
            </a:pPr>
            <a:r>
              <a:rPr lang="es-MX" dirty="0"/>
              <a:t>Además, se obliga a las empresas a proporcionar datos de su órgano de dirección (administradores, presidente, representante legal, medios de contacto).</a:t>
            </a:r>
          </a:p>
          <a:p>
            <a:pPr marL="0" indent="0" algn="just">
              <a:buNone/>
            </a:pPr>
            <a:endParaRPr lang="es-MX" dirty="0"/>
          </a:p>
        </p:txBody>
      </p:sp>
      <p:sp>
        <p:nvSpPr>
          <p:cNvPr id="4" name="Marcador de número de diapositiva 2">
            <a:extLst>
              <a:ext uri="{FF2B5EF4-FFF2-40B4-BE49-F238E27FC236}">
                <a16:creationId xmlns:a16="http://schemas.microsoft.com/office/drawing/2014/main" id="{65602087-DB38-92FC-F33A-DF95AFC496D0}"/>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53</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46367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3B091D-5CF4-4601-F20C-99DD41FF7B13}"/>
              </a:ext>
            </a:extLst>
          </p:cNvPr>
          <p:cNvSpPr>
            <a:spLocks noGrp="1"/>
          </p:cNvSpPr>
          <p:nvPr>
            <p:ph type="title"/>
          </p:nvPr>
        </p:nvSpPr>
        <p:spPr/>
        <p:txBody>
          <a:bodyPr/>
          <a:lstStyle/>
          <a:p>
            <a:r>
              <a:rPr lang="es-MX" dirty="0"/>
              <a:t>Cambios en revisiones de gabinete (art. 48)</a:t>
            </a:r>
          </a:p>
        </p:txBody>
      </p:sp>
      <p:sp>
        <p:nvSpPr>
          <p:cNvPr id="3" name="Marcador de contenido 2">
            <a:extLst>
              <a:ext uri="{FF2B5EF4-FFF2-40B4-BE49-F238E27FC236}">
                <a16:creationId xmlns:a16="http://schemas.microsoft.com/office/drawing/2014/main" id="{BD27A842-9E49-152A-9578-FB9D824AE275}"/>
              </a:ext>
            </a:extLst>
          </p:cNvPr>
          <p:cNvSpPr>
            <a:spLocks noGrp="1"/>
          </p:cNvSpPr>
          <p:nvPr>
            <p:ph sz="quarter" idx="13"/>
          </p:nvPr>
        </p:nvSpPr>
        <p:spPr>
          <a:xfrm>
            <a:off x="479822" y="2367092"/>
            <a:ext cx="10911431" cy="3424107"/>
          </a:xfrm>
        </p:spPr>
        <p:txBody>
          <a:bodyPr/>
          <a:lstStyle/>
          <a:p>
            <a:pPr algn="just"/>
            <a:r>
              <a:rPr lang="es-MX" dirty="0"/>
              <a:t>La autoridad se encuentre ejerciendo facultades de comprobación podrá requerir informes, datos, documentos, la contabilidad, así como </a:t>
            </a:r>
            <a:r>
              <a:rPr lang="es-MX" u="sng" dirty="0"/>
              <a:t>información económica y financiera</a:t>
            </a:r>
            <a:r>
              <a:rPr lang="es-MX" dirty="0"/>
              <a:t> con orden, metodología y características específicas que permitan relacionar las operaciones Actos o actividades del contribuyente.</a:t>
            </a:r>
          </a:p>
          <a:p>
            <a:pPr algn="just"/>
            <a:r>
              <a:rPr lang="es-MX" dirty="0"/>
              <a:t>Con ello se refuerza la facultad de pedir papeles de trabajo o integraciones, cerrando la puerta a alegatos de ilegalidad por parte de contribuyentes que se niegan a entregar información detallada.</a:t>
            </a:r>
          </a:p>
          <a:p>
            <a:pPr algn="just"/>
            <a:endParaRPr lang="es-MX" dirty="0"/>
          </a:p>
        </p:txBody>
      </p:sp>
      <p:sp>
        <p:nvSpPr>
          <p:cNvPr id="4" name="Marcador de número de diapositiva 2">
            <a:extLst>
              <a:ext uri="{FF2B5EF4-FFF2-40B4-BE49-F238E27FC236}">
                <a16:creationId xmlns:a16="http://schemas.microsoft.com/office/drawing/2014/main" id="{3E95C1F7-E323-A28B-754A-44DE5B966446}"/>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54</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16283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4F5B94-3897-6E23-81F2-DA002872E4EF}"/>
              </a:ext>
            </a:extLst>
          </p:cNvPr>
          <p:cNvSpPr>
            <a:spLocks noGrp="1"/>
          </p:cNvSpPr>
          <p:nvPr>
            <p:ph type="title"/>
          </p:nvPr>
        </p:nvSpPr>
        <p:spPr>
          <a:xfrm>
            <a:off x="289559" y="1300819"/>
            <a:ext cx="11689081" cy="449717"/>
          </a:xfrm>
        </p:spPr>
        <p:txBody>
          <a:bodyPr>
            <a:noAutofit/>
          </a:bodyPr>
          <a:lstStyle/>
          <a:p>
            <a:r>
              <a:rPr lang="es-MX" dirty="0"/>
              <a:t>Nuevo procedimiento de revisión por presunción de comprobantes falsos (art. 49 Bis)</a:t>
            </a:r>
          </a:p>
        </p:txBody>
      </p:sp>
      <p:sp>
        <p:nvSpPr>
          <p:cNvPr id="3" name="Marcador de contenido 2">
            <a:extLst>
              <a:ext uri="{FF2B5EF4-FFF2-40B4-BE49-F238E27FC236}">
                <a16:creationId xmlns:a16="http://schemas.microsoft.com/office/drawing/2014/main" id="{0CD123A4-058B-4432-0EAA-DB7C0782E252}"/>
              </a:ext>
            </a:extLst>
          </p:cNvPr>
          <p:cNvSpPr>
            <a:spLocks noGrp="1"/>
          </p:cNvSpPr>
          <p:nvPr>
            <p:ph idx="1"/>
          </p:nvPr>
        </p:nvSpPr>
        <p:spPr>
          <a:xfrm>
            <a:off x="289559" y="2286223"/>
            <a:ext cx="11584577" cy="4351338"/>
          </a:xfrm>
        </p:spPr>
        <p:txBody>
          <a:bodyPr>
            <a:normAutofit/>
          </a:bodyPr>
          <a:lstStyle/>
          <a:p>
            <a:pPr algn="just"/>
            <a:r>
              <a:rPr lang="es-MX" dirty="0"/>
              <a:t>Crea un procedimiento especial y expedito de visita domiciliaria exclusivamente para verificar la veracidad de los CFDI (que amparen operaciones existentes, verdaderas o actos jurídicos reales). </a:t>
            </a:r>
          </a:p>
          <a:p>
            <a:pPr algn="just"/>
            <a:r>
              <a:rPr lang="es-MX" dirty="0"/>
              <a:t>El objeto no es determinar omisiones de contribuciones, sino constatar si los comprobantes son falsos o simulan actos. </a:t>
            </a:r>
          </a:p>
          <a:p>
            <a:pPr algn="just"/>
            <a:r>
              <a:rPr lang="es-MX" dirty="0"/>
              <a:t>la orden puede ejecutarse sin citatorio previo y desde el primer acto la autoridad puede suspender temporalmente la facturación (uso del CSD) del presunto emisor.</a:t>
            </a:r>
          </a:p>
          <a:p>
            <a:pPr algn="just"/>
            <a:r>
              <a:rPr lang="es-MX" dirty="0"/>
              <a:t>La autoridad podrá ordenar la suspensión de la emisión de dichos comprobantes a partir de la notificación de la orden, misma que se mantendrá hasta la emisión de la resolución del procedimiento.</a:t>
            </a:r>
          </a:p>
          <a:p>
            <a:pPr algn="just"/>
            <a:endParaRPr lang="es-MX" dirty="0"/>
          </a:p>
        </p:txBody>
      </p:sp>
      <p:sp>
        <p:nvSpPr>
          <p:cNvPr id="4" name="Marcador de número de diapositiva 2">
            <a:extLst>
              <a:ext uri="{FF2B5EF4-FFF2-40B4-BE49-F238E27FC236}">
                <a16:creationId xmlns:a16="http://schemas.microsoft.com/office/drawing/2014/main" id="{4B640CC8-37AF-ACF7-027B-E724DE4DD9EA}"/>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55</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3571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1820C7-7190-7B03-3E63-20A98C0929CB}"/>
              </a:ext>
            </a:extLst>
          </p:cNvPr>
          <p:cNvSpPr>
            <a:spLocks noGrp="1"/>
          </p:cNvSpPr>
          <p:nvPr>
            <p:ph type="title"/>
          </p:nvPr>
        </p:nvSpPr>
        <p:spPr/>
        <p:txBody>
          <a:bodyPr/>
          <a:lstStyle/>
          <a:p>
            <a:r>
              <a:rPr lang="es-MX" dirty="0"/>
              <a:t>Procedimiento</a:t>
            </a:r>
          </a:p>
        </p:txBody>
      </p:sp>
      <p:sp>
        <p:nvSpPr>
          <p:cNvPr id="3" name="Marcador de contenido 2">
            <a:extLst>
              <a:ext uri="{FF2B5EF4-FFF2-40B4-BE49-F238E27FC236}">
                <a16:creationId xmlns:a16="http://schemas.microsoft.com/office/drawing/2014/main" id="{6902F5AC-C2E6-9701-A5BD-F29E9CA6BF72}"/>
              </a:ext>
            </a:extLst>
          </p:cNvPr>
          <p:cNvSpPr>
            <a:spLocks noGrp="1"/>
          </p:cNvSpPr>
          <p:nvPr>
            <p:ph idx="1"/>
          </p:nvPr>
        </p:nvSpPr>
        <p:spPr/>
        <p:txBody>
          <a:bodyPr>
            <a:normAutofit fontScale="92500" lnSpcReduction="10000"/>
          </a:bodyPr>
          <a:lstStyle/>
          <a:p>
            <a:pPr marL="571500" indent="-571500" algn="just">
              <a:buFont typeface="+mj-lt"/>
              <a:buAutoNum type="romanUcPeriod"/>
            </a:pPr>
            <a:r>
              <a:rPr lang="es-MX" sz="2400" dirty="0"/>
              <a:t>En la orden de visita, la autoridad fiscal señalará el motivo por el cual presume que los comprobantes fiscales digitales por Internet que emite el contribuyente son falsos.</a:t>
            </a:r>
          </a:p>
          <a:p>
            <a:pPr marL="571500" indent="-571500" algn="just">
              <a:buFont typeface="+mj-lt"/>
              <a:buAutoNum type="romanUcPeriod"/>
            </a:pPr>
            <a:r>
              <a:rPr lang="es-MX" sz="2400" dirty="0"/>
              <a:t>Se llevará a cabo en el domicilio fiscal, establecimientos, sucursales, locales, oficinas, bodegas, almacenes, puestos fijos y semifijos en la vía pública, de los contribuyentes, o donde se realicen las actividades o presten los servicios que amparen los comprobantes fiscales digitales por Internet emitidos.</a:t>
            </a:r>
          </a:p>
          <a:p>
            <a:pPr marL="514350" indent="-514350" algn="just">
              <a:buFont typeface="+mj-lt"/>
              <a:buAutoNum type="romanUcPeriod"/>
            </a:pPr>
            <a:r>
              <a:rPr lang="es-MX" sz="2400" dirty="0"/>
              <a:t>Al presentarse los visitadores al lugar en donde deba practicarse la diligencia, podrán iniciar la toma de fotografías, grabación de audios o videos, entregarán la orden de verificación al visitado, a su representante legal, al encargado o a quien se encuentre al frente del lugar visitado, indistintamente, a quien, en su caso, le informarán que el desarrollo de la diligencia está siendo.</a:t>
            </a:r>
          </a:p>
        </p:txBody>
      </p:sp>
      <p:sp>
        <p:nvSpPr>
          <p:cNvPr id="5" name="Marcador de número de diapositiva 2">
            <a:extLst>
              <a:ext uri="{FF2B5EF4-FFF2-40B4-BE49-F238E27FC236}">
                <a16:creationId xmlns:a16="http://schemas.microsoft.com/office/drawing/2014/main" id="{102F5D2F-AF00-97D4-C414-870E7DC667FD}"/>
              </a:ext>
            </a:extLst>
          </p:cNvPr>
          <p:cNvSpPr txBox="1">
            <a:spLocks/>
          </p:cNvSpPr>
          <p:nvPr/>
        </p:nvSpPr>
        <p:spPr>
          <a:xfrm>
            <a:off x="0" y="6530215"/>
            <a:ext cx="443248" cy="327785"/>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56</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49172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48369-5053-F019-D071-91D2B74B398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8FA85B8-7834-2972-0231-B264E2AB7A6E}"/>
              </a:ext>
            </a:extLst>
          </p:cNvPr>
          <p:cNvSpPr>
            <a:spLocks noGrp="1"/>
          </p:cNvSpPr>
          <p:nvPr>
            <p:ph type="title"/>
          </p:nvPr>
        </p:nvSpPr>
        <p:spPr/>
        <p:txBody>
          <a:bodyPr/>
          <a:lstStyle/>
          <a:p>
            <a:r>
              <a:rPr lang="es-MX" dirty="0"/>
              <a:t>Procedimiento</a:t>
            </a:r>
          </a:p>
        </p:txBody>
      </p:sp>
      <p:sp>
        <p:nvSpPr>
          <p:cNvPr id="3" name="Marcador de contenido 2">
            <a:extLst>
              <a:ext uri="{FF2B5EF4-FFF2-40B4-BE49-F238E27FC236}">
                <a16:creationId xmlns:a16="http://schemas.microsoft.com/office/drawing/2014/main" id="{10EAFEBE-236C-A917-1424-3D116F0196E3}"/>
              </a:ext>
            </a:extLst>
          </p:cNvPr>
          <p:cNvSpPr>
            <a:spLocks noGrp="1"/>
          </p:cNvSpPr>
          <p:nvPr>
            <p:ph idx="1"/>
          </p:nvPr>
        </p:nvSpPr>
        <p:spPr/>
        <p:txBody>
          <a:bodyPr>
            <a:normAutofit fontScale="92500" lnSpcReduction="10000"/>
          </a:bodyPr>
          <a:lstStyle/>
          <a:p>
            <a:pPr marL="0" indent="0" algn="just">
              <a:buNone/>
            </a:pPr>
            <a:r>
              <a:rPr lang="es-MX" sz="2400" dirty="0"/>
              <a:t>IV. Los visitadores se deberán identificar ante la persona con quien se entienda la diligencia, requiriéndola para que designe dos testigos</a:t>
            </a:r>
          </a:p>
          <a:p>
            <a:pPr marL="0" indent="0" algn="just">
              <a:buNone/>
            </a:pPr>
            <a:r>
              <a:rPr lang="es-MX" sz="2400" dirty="0"/>
              <a:t>V. En la visita domiciliaria se levantará acta en la que se harán constar en forma circunstanciada los hechos conocidos por los visitadores, en los términos de este Código y su Reglamento o, en su caso, las irregularidades detectadas durante la visita. </a:t>
            </a:r>
          </a:p>
          <a:p>
            <a:pPr marL="0" indent="0" algn="just">
              <a:buNone/>
            </a:pPr>
            <a:r>
              <a:rPr lang="es-MX" sz="2400" dirty="0"/>
              <a:t>La persona con la que se entienda la diligencia </a:t>
            </a:r>
            <a:r>
              <a:rPr lang="es-MX" sz="2400" b="1" dirty="0"/>
              <a:t>podrá ofrecer</a:t>
            </a:r>
            <a:r>
              <a:rPr lang="es-MX" sz="2400" dirty="0"/>
              <a:t>, durante ésta o en el </a:t>
            </a:r>
            <a:r>
              <a:rPr lang="es-MX" sz="2400" b="1" dirty="0"/>
              <a:t>plazo de cinco días hábiles</a:t>
            </a:r>
            <a:r>
              <a:rPr lang="es-MX" sz="2400" dirty="0"/>
              <a:t>, contados a partir del día hábil siguiente al en que se practique dicha diligencia, los </a:t>
            </a:r>
            <a:r>
              <a:rPr lang="es-MX" sz="2400" b="1" dirty="0"/>
              <a:t>medios de prueba que estime convenientes</a:t>
            </a:r>
            <a:r>
              <a:rPr lang="es-MX" sz="2400" dirty="0"/>
              <a:t> y manifestar lo que a su derecho convenga, para </a:t>
            </a:r>
            <a:r>
              <a:rPr lang="es-MX" sz="2400" b="1" dirty="0"/>
              <a:t>desvirtuar la presunción</a:t>
            </a:r>
            <a:r>
              <a:rPr lang="es-MX" sz="2400" dirty="0"/>
              <a:t> de que los comprobantes fiscales son falsos al no cumplir con lo establecido en el artículo 29-A, fracción IX de este Código, debiendo señalar claramente el hecho a que se refiere cada uno de ellos y lo que se pretende probar, los cuales se valorarán en la resolución que al efecto emita la autoridad fiscal.</a:t>
            </a:r>
            <a:endParaRPr lang="es-MX" sz="2000" dirty="0"/>
          </a:p>
        </p:txBody>
      </p:sp>
      <p:sp>
        <p:nvSpPr>
          <p:cNvPr id="5" name="Marcador de número de diapositiva 2">
            <a:extLst>
              <a:ext uri="{FF2B5EF4-FFF2-40B4-BE49-F238E27FC236}">
                <a16:creationId xmlns:a16="http://schemas.microsoft.com/office/drawing/2014/main" id="{6F6BE143-EF86-5BBC-9FC5-9F532FFF5C89}"/>
              </a:ext>
            </a:extLst>
          </p:cNvPr>
          <p:cNvSpPr txBox="1">
            <a:spLocks/>
          </p:cNvSpPr>
          <p:nvPr/>
        </p:nvSpPr>
        <p:spPr>
          <a:xfrm>
            <a:off x="0" y="6530215"/>
            <a:ext cx="443248" cy="327785"/>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57</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57437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DDF587-C1B8-9EE7-31D0-0D9BACD551DD}"/>
              </a:ext>
            </a:extLst>
          </p:cNvPr>
          <p:cNvSpPr>
            <a:spLocks noGrp="1"/>
          </p:cNvSpPr>
          <p:nvPr>
            <p:ph type="title"/>
          </p:nvPr>
        </p:nvSpPr>
        <p:spPr/>
        <p:txBody>
          <a:bodyPr/>
          <a:lstStyle/>
          <a:p>
            <a:r>
              <a:rPr lang="es-MX" dirty="0"/>
              <a:t>Procedimiento</a:t>
            </a:r>
          </a:p>
        </p:txBody>
      </p:sp>
      <p:sp>
        <p:nvSpPr>
          <p:cNvPr id="3" name="Marcador de contenido 2">
            <a:extLst>
              <a:ext uri="{FF2B5EF4-FFF2-40B4-BE49-F238E27FC236}">
                <a16:creationId xmlns:a16="http://schemas.microsoft.com/office/drawing/2014/main" id="{D71E8673-3B83-9BBA-358B-92F74ADB5432}"/>
              </a:ext>
            </a:extLst>
          </p:cNvPr>
          <p:cNvSpPr>
            <a:spLocks noGrp="1"/>
          </p:cNvSpPr>
          <p:nvPr>
            <p:ph idx="1"/>
          </p:nvPr>
        </p:nvSpPr>
        <p:spPr/>
        <p:txBody>
          <a:bodyPr>
            <a:normAutofit/>
          </a:bodyPr>
          <a:lstStyle/>
          <a:p>
            <a:pPr marL="0" indent="0" algn="just">
              <a:buNone/>
            </a:pPr>
            <a:r>
              <a:rPr lang="es-MX" sz="2400" dirty="0"/>
              <a:t>VI. Los medios de prueba que ofrezca el contribuyente, deberán identificarse y adminicularse claramente con el hecho u observación que pretenda desvirtuar, considerando para ello lo siguiente:</a:t>
            </a:r>
          </a:p>
          <a:p>
            <a:pPr marL="0" indent="0" algn="just">
              <a:buNone/>
            </a:pPr>
            <a:r>
              <a:rPr lang="es-MX" sz="2400" dirty="0"/>
              <a:t>a) Que se refieran directamente al objeto de la visita domiciliaria;</a:t>
            </a:r>
          </a:p>
          <a:p>
            <a:pPr marL="0" indent="0" algn="just">
              <a:buNone/>
            </a:pPr>
            <a:r>
              <a:rPr lang="es-MX" sz="2400" dirty="0"/>
              <a:t>b) Que no se ofrezcan para generar efectos dilatorios;</a:t>
            </a:r>
          </a:p>
          <a:p>
            <a:pPr marL="0" indent="0" algn="just">
              <a:buNone/>
            </a:pPr>
            <a:r>
              <a:rPr lang="es-MX" sz="2400" dirty="0"/>
              <a:t>c) Que no se hayan obtenido con violación a alguna disposición jurídica, o</a:t>
            </a:r>
          </a:p>
          <a:p>
            <a:pPr marL="0" indent="0" algn="just">
              <a:buNone/>
            </a:pPr>
            <a:r>
              <a:rPr lang="es-MX" sz="2400" dirty="0"/>
              <a:t>d) Que no hayan sido declarados nulos en algún procedimiento jurisdiccional o instancia administrativa.</a:t>
            </a:r>
          </a:p>
        </p:txBody>
      </p:sp>
      <p:sp>
        <p:nvSpPr>
          <p:cNvPr id="5" name="Marcador de número de diapositiva 2">
            <a:extLst>
              <a:ext uri="{FF2B5EF4-FFF2-40B4-BE49-F238E27FC236}">
                <a16:creationId xmlns:a16="http://schemas.microsoft.com/office/drawing/2014/main" id="{F3A1E512-A609-9E86-78E6-8C2AD1B445B7}"/>
              </a:ext>
            </a:extLst>
          </p:cNvPr>
          <p:cNvSpPr txBox="1">
            <a:spLocks/>
          </p:cNvSpPr>
          <p:nvPr/>
        </p:nvSpPr>
        <p:spPr>
          <a:xfrm>
            <a:off x="0" y="6530215"/>
            <a:ext cx="443248" cy="327785"/>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58</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34157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F06CDD-DAD1-B7D7-B882-D5332ECA1AF6}"/>
              </a:ext>
            </a:extLst>
          </p:cNvPr>
          <p:cNvSpPr>
            <a:spLocks noGrp="1"/>
          </p:cNvSpPr>
          <p:nvPr>
            <p:ph type="title"/>
          </p:nvPr>
        </p:nvSpPr>
        <p:spPr/>
        <p:txBody>
          <a:bodyPr/>
          <a:lstStyle/>
          <a:p>
            <a:r>
              <a:rPr lang="es-MX" dirty="0"/>
              <a:t>Procedimiento</a:t>
            </a:r>
          </a:p>
        </p:txBody>
      </p:sp>
      <p:sp>
        <p:nvSpPr>
          <p:cNvPr id="3" name="Marcador de contenido 2">
            <a:extLst>
              <a:ext uri="{FF2B5EF4-FFF2-40B4-BE49-F238E27FC236}">
                <a16:creationId xmlns:a16="http://schemas.microsoft.com/office/drawing/2014/main" id="{05B5CB3F-FEFF-5649-1F4E-4D604CC78250}"/>
              </a:ext>
            </a:extLst>
          </p:cNvPr>
          <p:cNvSpPr>
            <a:spLocks noGrp="1"/>
          </p:cNvSpPr>
          <p:nvPr>
            <p:ph idx="1"/>
          </p:nvPr>
        </p:nvSpPr>
        <p:spPr/>
        <p:txBody>
          <a:bodyPr>
            <a:normAutofit lnSpcReduction="10000"/>
          </a:bodyPr>
          <a:lstStyle/>
          <a:p>
            <a:pPr marL="0" indent="0" algn="just">
              <a:buNone/>
            </a:pPr>
            <a:r>
              <a:rPr lang="es-MX" sz="2400" dirty="0"/>
              <a:t>VII. Si al cierre del acta de visita domiciliaria el visitado o la persona con quien se entendió la diligencia o los testigos se niegan a firmar la misma, o el visitado o la persona con quien se entendió la diligencia se niega a aceptar copia del acta, dicha circunstancia se asentará en la misma, sin que esto afecte su validez y valor probatorio, dándose por concluida la visita domiciliaria.</a:t>
            </a:r>
          </a:p>
          <a:p>
            <a:pPr marL="0" indent="0" algn="just">
              <a:buNone/>
            </a:pPr>
            <a:r>
              <a:rPr lang="es-MX" sz="2400" dirty="0"/>
              <a:t>VIII. Concluido el plazo de cinco días hábiles otorgado al contribuyente para aportar medios de prueba y desvirtuar las irregularidades detectadas, la autoridad contará con un plazo de quince días hábiles para emitir y notificar la resolución, en la que podrá determinar lo siguiente:</a:t>
            </a:r>
          </a:p>
          <a:p>
            <a:pPr marL="0" indent="0" algn="just">
              <a:buNone/>
            </a:pPr>
            <a:r>
              <a:rPr lang="es-MX" sz="2400" dirty="0"/>
              <a:t>a) Que el contribuyente desvirtuó la presunción de falsedad de los comprobantes fiscales digitales por Internet emitidos que motivó la orden de visita, por lo que se dejará sin efectos la suspensión de la emisión.</a:t>
            </a:r>
          </a:p>
        </p:txBody>
      </p:sp>
      <p:sp>
        <p:nvSpPr>
          <p:cNvPr id="4" name="Marcador de número de diapositiva 3">
            <a:extLst>
              <a:ext uri="{FF2B5EF4-FFF2-40B4-BE49-F238E27FC236}">
                <a16:creationId xmlns:a16="http://schemas.microsoft.com/office/drawing/2014/main" id="{885B00AD-3931-3F75-BB21-B0498E4EBA48}"/>
              </a:ext>
            </a:extLst>
          </p:cNvPr>
          <p:cNvSpPr>
            <a:spLocks noGrp="1"/>
          </p:cNvSpPr>
          <p:nvPr>
            <p:ph type="sldNum" sz="quarter" idx="12"/>
          </p:nvPr>
        </p:nvSpPr>
        <p:spPr/>
        <p:txBody>
          <a:bodyPr/>
          <a:lstStyle/>
          <a:p>
            <a:fld id="{DFF4463D-C809-40C6-80C5-782F59AD1978}" type="slidenum">
              <a:rPr lang="es-ES" smtClean="0"/>
              <a:t>59</a:t>
            </a:fld>
            <a:endParaRPr lang="es-ES"/>
          </a:p>
        </p:txBody>
      </p:sp>
      <p:sp>
        <p:nvSpPr>
          <p:cNvPr id="5" name="Marcador de número de diapositiva 2">
            <a:extLst>
              <a:ext uri="{FF2B5EF4-FFF2-40B4-BE49-F238E27FC236}">
                <a16:creationId xmlns:a16="http://schemas.microsoft.com/office/drawing/2014/main" id="{95FC9D0E-9292-D69C-364B-2143F3E9C895}"/>
              </a:ext>
            </a:extLst>
          </p:cNvPr>
          <p:cNvSpPr txBox="1">
            <a:spLocks/>
          </p:cNvSpPr>
          <p:nvPr/>
        </p:nvSpPr>
        <p:spPr>
          <a:xfrm>
            <a:off x="0" y="6530215"/>
            <a:ext cx="443248" cy="327785"/>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59</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36248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39D74A-F3A6-DBA8-CCDF-66600D85929A}"/>
              </a:ext>
            </a:extLst>
          </p:cNvPr>
          <p:cNvSpPr>
            <a:spLocks noGrp="1"/>
          </p:cNvSpPr>
          <p:nvPr>
            <p:ph type="title"/>
          </p:nvPr>
        </p:nvSpPr>
        <p:spPr/>
        <p:txBody>
          <a:bodyPr/>
          <a:lstStyle/>
          <a:p>
            <a:r>
              <a:rPr lang="es-MX" dirty="0"/>
              <a:t>Procedimiento</a:t>
            </a:r>
          </a:p>
        </p:txBody>
      </p:sp>
      <p:sp>
        <p:nvSpPr>
          <p:cNvPr id="3" name="Marcador de contenido 2">
            <a:extLst>
              <a:ext uri="{FF2B5EF4-FFF2-40B4-BE49-F238E27FC236}">
                <a16:creationId xmlns:a16="http://schemas.microsoft.com/office/drawing/2014/main" id="{66F4B726-B57F-0FC6-4F40-76AA7D2A2A24}"/>
              </a:ext>
            </a:extLst>
          </p:cNvPr>
          <p:cNvSpPr>
            <a:spLocks noGrp="1"/>
          </p:cNvSpPr>
          <p:nvPr>
            <p:ph idx="1"/>
          </p:nvPr>
        </p:nvSpPr>
        <p:spPr/>
        <p:txBody>
          <a:bodyPr>
            <a:normAutofit fontScale="92500" lnSpcReduction="10000"/>
          </a:bodyPr>
          <a:lstStyle/>
          <a:p>
            <a:pPr marL="0" indent="0" algn="just">
              <a:buNone/>
            </a:pPr>
            <a:r>
              <a:rPr lang="es-MX" dirty="0"/>
              <a:t>b) Que el contribuyente no desvirtuó la presunción de falsedad de los comprobantes fiscales digitales por Internet emitidos, por lo que se consideran falsos con efectos generales y que las operaciones contenidas en los mismos no producen ni produjeron efecto fiscal alguno, aplicándose lo dispuesto en el artículo 17-H, fracción XIII de este Código.</a:t>
            </a:r>
          </a:p>
          <a:p>
            <a:pPr marL="0" indent="0" algn="just">
              <a:buNone/>
            </a:pPr>
            <a:r>
              <a:rPr lang="es-MX" dirty="0"/>
              <a:t>IX. El procedimiento a que se refiere este artículo, </a:t>
            </a:r>
            <a:r>
              <a:rPr lang="es-MX" b="1" dirty="0"/>
              <a:t>se deberá concluir, como máximo, dentro de los veinticuatro días hábile</a:t>
            </a:r>
            <a:r>
              <a:rPr lang="es-MX" dirty="0"/>
              <a:t>s e iniciará cuando se entregue la orden o, en su caso, cuando surta efectos su notificación, y concluirá al emitirse la resolución correspondiente.</a:t>
            </a:r>
          </a:p>
          <a:p>
            <a:pPr marL="0" indent="0" algn="just">
              <a:buNone/>
            </a:pPr>
            <a:r>
              <a:rPr lang="es-MX" dirty="0"/>
              <a:t>X. El nombre y la clave en el Registro Federal de Contribuyentes del contribuyente al que se le haya emitido la resolución a que se refiere el inciso b) de la fracción VIII de este artículo, serán </a:t>
            </a:r>
            <a:r>
              <a:rPr lang="es-MX" b="1" dirty="0"/>
              <a:t>publicados en el Portal del SAT y en el DOF dentro de los cuarenta y cinco días hábiles </a:t>
            </a:r>
            <a:r>
              <a:rPr lang="es-MX" dirty="0"/>
              <a:t>siguientes al en que surta efectos la notificación de la resolución, a fin de que los terceros que recibieron comprobantes fiscales digitales por Internet emitidos por dicho contribuyente, conozcan esta situación y reviertan el efecto fiscal que les hubieren dado a los mismos, a través de la </a:t>
            </a:r>
            <a:r>
              <a:rPr lang="es-MX" b="1" dirty="0"/>
              <a:t>presentación de una declaración complementaria</a:t>
            </a:r>
            <a:r>
              <a:rPr lang="es-MX" dirty="0"/>
              <a:t>, para lo cual contaran </a:t>
            </a:r>
            <a:r>
              <a:rPr lang="es-MX" b="1" dirty="0"/>
              <a:t>con un plazo de 30 días naturales a partir de la publicación </a:t>
            </a:r>
            <a:r>
              <a:rPr lang="es-MX" dirty="0"/>
              <a:t>ele DOF.</a:t>
            </a:r>
          </a:p>
        </p:txBody>
      </p:sp>
      <p:sp>
        <p:nvSpPr>
          <p:cNvPr id="5" name="Marcador de número de diapositiva 2">
            <a:extLst>
              <a:ext uri="{FF2B5EF4-FFF2-40B4-BE49-F238E27FC236}">
                <a16:creationId xmlns:a16="http://schemas.microsoft.com/office/drawing/2014/main" id="{701FDEDD-D4A6-4687-5488-25577454D15E}"/>
              </a:ext>
            </a:extLst>
          </p:cNvPr>
          <p:cNvSpPr txBox="1">
            <a:spLocks/>
          </p:cNvSpPr>
          <p:nvPr/>
        </p:nvSpPr>
        <p:spPr>
          <a:xfrm>
            <a:off x="0" y="6530215"/>
            <a:ext cx="443248" cy="327785"/>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60</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83662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FA3354-128D-DF11-B53C-AA24DBFC9782}"/>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AD6B0E3A-2674-70FE-7376-187CE96C8C9D}"/>
              </a:ext>
            </a:extLst>
          </p:cNvPr>
          <p:cNvSpPr>
            <a:spLocks noGrp="1"/>
          </p:cNvSpPr>
          <p:nvPr>
            <p:ph idx="1"/>
          </p:nvPr>
        </p:nvSpPr>
        <p:spPr/>
        <p:txBody>
          <a:bodyPr>
            <a:normAutofit/>
          </a:bodyPr>
          <a:lstStyle/>
          <a:p>
            <a:pPr marL="0" indent="0" algn="just">
              <a:buNone/>
            </a:pPr>
            <a:r>
              <a:rPr lang="es-MX" dirty="0"/>
              <a:t>En caso de no hacerlo, la autoridad les restringirá temporalmente el uso del certificado de sello digital para emitir comprobantes fiscales digitales por Internet, conforme al artículo 17-H Bis, fracción XIV de este Código.</a:t>
            </a:r>
          </a:p>
          <a:p>
            <a:pPr marL="0" indent="0" algn="just">
              <a:buNone/>
            </a:pPr>
            <a:endParaRPr lang="es-MX" dirty="0"/>
          </a:p>
          <a:p>
            <a:pPr marL="0" indent="0" algn="just">
              <a:buNone/>
            </a:pPr>
            <a:r>
              <a:rPr lang="es-MX" dirty="0"/>
              <a:t>XI. La Secretaría de Hacienda y Crédito Público procederá penalmente contra cualquier actividad relacionada con comprobantes fiscales falsos, en términos de lo dispuesto en el artículo 113 Bis de este Código.</a:t>
            </a:r>
          </a:p>
        </p:txBody>
      </p:sp>
      <p:sp>
        <p:nvSpPr>
          <p:cNvPr id="5" name="Marcador de número de diapositiva 2">
            <a:extLst>
              <a:ext uri="{FF2B5EF4-FFF2-40B4-BE49-F238E27FC236}">
                <a16:creationId xmlns:a16="http://schemas.microsoft.com/office/drawing/2014/main" id="{2DED4112-B4C6-9D07-1F9E-F0F19C063925}"/>
              </a:ext>
            </a:extLst>
          </p:cNvPr>
          <p:cNvSpPr txBox="1">
            <a:spLocks/>
          </p:cNvSpPr>
          <p:nvPr/>
        </p:nvSpPr>
        <p:spPr>
          <a:xfrm>
            <a:off x="0" y="6530215"/>
            <a:ext cx="443248" cy="327785"/>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61</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54653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7BAAB1-BD61-69C3-3A41-798DF4C25BED}"/>
              </a:ext>
            </a:extLst>
          </p:cNvPr>
          <p:cNvSpPr>
            <a:spLocks noGrp="1"/>
          </p:cNvSpPr>
          <p:nvPr>
            <p:ph type="title"/>
          </p:nvPr>
        </p:nvSpPr>
        <p:spPr>
          <a:xfrm>
            <a:off x="289559" y="1383597"/>
            <a:ext cx="11689081" cy="449717"/>
          </a:xfrm>
        </p:spPr>
        <p:txBody>
          <a:bodyPr>
            <a:noAutofit/>
          </a:bodyPr>
          <a:lstStyle/>
          <a:p>
            <a:r>
              <a:rPr lang="es-MX" dirty="0"/>
              <a:t>Obligaciones para plataformas digitales e instituciones financieras (art. 30 B)</a:t>
            </a:r>
          </a:p>
        </p:txBody>
      </p:sp>
      <p:sp>
        <p:nvSpPr>
          <p:cNvPr id="3" name="Marcador de contenido 2">
            <a:extLst>
              <a:ext uri="{FF2B5EF4-FFF2-40B4-BE49-F238E27FC236}">
                <a16:creationId xmlns:a16="http://schemas.microsoft.com/office/drawing/2014/main" id="{71B06062-AC56-3B83-7CD6-A2D18351B217}"/>
              </a:ext>
            </a:extLst>
          </p:cNvPr>
          <p:cNvSpPr>
            <a:spLocks noGrp="1"/>
          </p:cNvSpPr>
          <p:nvPr>
            <p:ph sz="quarter" idx="13"/>
          </p:nvPr>
        </p:nvSpPr>
        <p:spPr>
          <a:xfrm>
            <a:off x="443248" y="2367092"/>
            <a:ext cx="10834352" cy="3424107"/>
          </a:xfrm>
        </p:spPr>
        <p:txBody>
          <a:bodyPr>
            <a:normAutofit/>
          </a:bodyPr>
          <a:lstStyle/>
          <a:p>
            <a:pPr algn="just"/>
            <a:r>
              <a:rPr lang="es-MX" sz="2400" dirty="0"/>
              <a:t>Se establece la obligación de Los contribuyentes que proporcionen servicios digitales de conformidad con los artículos 1o.-A BIS y 18-B de la Ley del Impuesto al Valor Agregado, deberán permitir a las autoridades fiscales, en forma permanente, el acceso en línea y en tiempo real únicamente a la información que permita comprobar el debido cumplimiento de las obligaciones fiscales, que obre en sus sistemas o registros, en los términos que establezca el Servicio de Administración Tributaria mediante reglas de carácter general.</a:t>
            </a:r>
          </a:p>
          <a:p>
            <a:pPr algn="just"/>
            <a:endParaRPr lang="es-MX" sz="2400" dirty="0"/>
          </a:p>
          <a:p>
            <a:pPr algn="just"/>
            <a:r>
              <a:rPr lang="es-MX" sz="2400" dirty="0"/>
              <a:t>Esta reforma entra en vigor hasta el 1 de abril de 2026.</a:t>
            </a:r>
          </a:p>
        </p:txBody>
      </p:sp>
      <p:sp>
        <p:nvSpPr>
          <p:cNvPr id="4" name="Marcador de número de diapositiva 2">
            <a:extLst>
              <a:ext uri="{FF2B5EF4-FFF2-40B4-BE49-F238E27FC236}">
                <a16:creationId xmlns:a16="http://schemas.microsoft.com/office/drawing/2014/main" id="{292BA278-70BA-7176-4C86-0191BB52079C}"/>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62</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37105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42250E-022F-8087-4A8D-C2B93123F5E5}"/>
              </a:ext>
            </a:extLst>
          </p:cNvPr>
          <p:cNvSpPr>
            <a:spLocks noGrp="1"/>
          </p:cNvSpPr>
          <p:nvPr>
            <p:ph type="title"/>
          </p:nvPr>
        </p:nvSpPr>
        <p:spPr/>
        <p:txBody>
          <a:bodyPr>
            <a:noAutofit/>
          </a:bodyPr>
          <a:lstStyle/>
          <a:p>
            <a:r>
              <a:rPr lang="es-MX" sz="3600" dirty="0"/>
              <a:t>Modificación a la presuntiva de ingresos (art. 59 fracción III)</a:t>
            </a:r>
          </a:p>
        </p:txBody>
      </p:sp>
      <p:sp>
        <p:nvSpPr>
          <p:cNvPr id="3" name="Marcador de contenido 2">
            <a:extLst>
              <a:ext uri="{FF2B5EF4-FFF2-40B4-BE49-F238E27FC236}">
                <a16:creationId xmlns:a16="http://schemas.microsoft.com/office/drawing/2014/main" id="{59832E76-32FB-A093-E7F5-6FFE4234E309}"/>
              </a:ext>
            </a:extLst>
          </p:cNvPr>
          <p:cNvSpPr>
            <a:spLocks noGrp="1"/>
          </p:cNvSpPr>
          <p:nvPr>
            <p:ph idx="1"/>
          </p:nvPr>
        </p:nvSpPr>
        <p:spPr/>
        <p:txBody>
          <a:bodyPr/>
          <a:lstStyle/>
          <a:p>
            <a:r>
              <a:rPr lang="es-MX" dirty="0"/>
              <a:t>SAT puede pedir información a cualquier entidad financiera, no solo bancos; sobre depósitos presuntos como ingresos.</a:t>
            </a:r>
          </a:p>
        </p:txBody>
      </p:sp>
      <p:sp>
        <p:nvSpPr>
          <p:cNvPr id="4" name="Marcador de número de diapositiva 2">
            <a:extLst>
              <a:ext uri="{FF2B5EF4-FFF2-40B4-BE49-F238E27FC236}">
                <a16:creationId xmlns:a16="http://schemas.microsoft.com/office/drawing/2014/main" id="{743A5515-8E72-E089-9413-2ECA5CCF1C5F}"/>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63</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20060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8B79CD-3F86-05E5-4025-9E3223607C38}"/>
              </a:ext>
            </a:extLst>
          </p:cNvPr>
          <p:cNvSpPr>
            <a:spLocks noGrp="1"/>
          </p:cNvSpPr>
          <p:nvPr>
            <p:ph type="title"/>
          </p:nvPr>
        </p:nvSpPr>
        <p:spPr/>
        <p:txBody>
          <a:bodyPr/>
          <a:lstStyle/>
          <a:p>
            <a:r>
              <a:rPr lang="es-MX" dirty="0"/>
              <a:t>Modificación al informe del CPI (art. 52)</a:t>
            </a:r>
          </a:p>
        </p:txBody>
      </p:sp>
      <p:sp>
        <p:nvSpPr>
          <p:cNvPr id="3" name="Marcador de contenido 2">
            <a:extLst>
              <a:ext uri="{FF2B5EF4-FFF2-40B4-BE49-F238E27FC236}">
                <a16:creationId xmlns:a16="http://schemas.microsoft.com/office/drawing/2014/main" id="{D2C6EA1D-6BC5-9987-0828-B50D876BB931}"/>
              </a:ext>
            </a:extLst>
          </p:cNvPr>
          <p:cNvSpPr>
            <a:spLocks noGrp="1"/>
          </p:cNvSpPr>
          <p:nvPr>
            <p:ph sz="quarter" idx="13"/>
          </p:nvPr>
        </p:nvSpPr>
        <p:spPr>
          <a:xfrm>
            <a:off x="443248" y="2367092"/>
            <a:ext cx="10834352" cy="3424107"/>
          </a:xfrm>
        </p:spPr>
        <p:txBody>
          <a:bodyPr/>
          <a:lstStyle/>
          <a:p>
            <a:pPr marL="0" indent="0" algn="just">
              <a:buNone/>
            </a:pPr>
            <a:r>
              <a:rPr lang="es-MX" dirty="0"/>
              <a:t>Se limita la obligación del contador público inscrito: ya no deberá reportar al SAT delitos fiscales, sino solo incumplimientos fiscales y aduaneros. </a:t>
            </a:r>
          </a:p>
          <a:p>
            <a:pPr marL="0" indent="0" algn="just">
              <a:buNone/>
            </a:pPr>
            <a:r>
              <a:rPr lang="es-MX" dirty="0"/>
              <a:t>En caso de detectar un delito, el contador deberá informarlo directamente al ministerio público, conforme al Código Nacional de Procedimientos Penales.</a:t>
            </a:r>
          </a:p>
          <a:p>
            <a:pPr algn="just"/>
            <a:endParaRPr lang="es-MX" dirty="0"/>
          </a:p>
        </p:txBody>
      </p:sp>
      <p:sp>
        <p:nvSpPr>
          <p:cNvPr id="4" name="Marcador de número de diapositiva 2">
            <a:extLst>
              <a:ext uri="{FF2B5EF4-FFF2-40B4-BE49-F238E27FC236}">
                <a16:creationId xmlns:a16="http://schemas.microsoft.com/office/drawing/2014/main" id="{47772BA8-B219-051A-6826-FEDEE583BE42}"/>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64</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17036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44FB22-747E-0B69-73DF-92691874D04C}"/>
              </a:ext>
            </a:extLst>
          </p:cNvPr>
          <p:cNvSpPr>
            <a:spLocks noGrp="1"/>
          </p:cNvSpPr>
          <p:nvPr>
            <p:ph type="title"/>
          </p:nvPr>
        </p:nvSpPr>
        <p:spPr>
          <a:xfrm>
            <a:off x="289559" y="1370864"/>
            <a:ext cx="11689081" cy="449717"/>
          </a:xfrm>
        </p:spPr>
        <p:txBody>
          <a:bodyPr>
            <a:normAutofit fontScale="90000"/>
          </a:bodyPr>
          <a:lstStyle/>
          <a:p>
            <a:r>
              <a:rPr lang="es-MX" dirty="0"/>
              <a:t>Multas y sanciones por controles volumétricos (art, 81 f. XXV y art. 82)</a:t>
            </a:r>
          </a:p>
        </p:txBody>
      </p:sp>
      <p:sp>
        <p:nvSpPr>
          <p:cNvPr id="3" name="Marcador de contenido 2">
            <a:extLst>
              <a:ext uri="{FF2B5EF4-FFF2-40B4-BE49-F238E27FC236}">
                <a16:creationId xmlns:a16="http://schemas.microsoft.com/office/drawing/2014/main" id="{AED0E8E0-C068-3FC7-619F-D358DFE59ECF}"/>
              </a:ext>
            </a:extLst>
          </p:cNvPr>
          <p:cNvSpPr>
            <a:spLocks noGrp="1"/>
          </p:cNvSpPr>
          <p:nvPr>
            <p:ph sz="quarter" idx="13"/>
          </p:nvPr>
        </p:nvSpPr>
        <p:spPr>
          <a:xfrm>
            <a:off x="443248" y="2367092"/>
            <a:ext cx="11133986" cy="3424107"/>
          </a:xfrm>
        </p:spPr>
        <p:txBody>
          <a:bodyPr>
            <a:normAutofit/>
          </a:bodyPr>
          <a:lstStyle/>
          <a:p>
            <a:pPr algn="just"/>
            <a:r>
              <a:rPr lang="es-MX" dirty="0"/>
              <a:t>Se tipifica como infracción y sanción el incumplimiento a los requerimientos de información de los reportes del art. 28 del CFF, fracción I apartado B (reporte de controles volumétricos)  multa de $ 18,360 a       $ 36,740</a:t>
            </a:r>
          </a:p>
          <a:p>
            <a:pPr algn="just"/>
            <a:r>
              <a:rPr lang="es-MX" dirty="0"/>
              <a:t>También se tipifica sanción  que en los casos de clausura el contribuyente destruya o altere los sellos de clausura del establecimiento o continuar operando durante el periodo de clausura. Multa de $ 38,360 a $ 69,160 además de que el plazo de clausura será del doble de tiempo.</a:t>
            </a:r>
          </a:p>
          <a:p>
            <a:pPr marL="0" indent="0" algn="just">
              <a:buNone/>
            </a:pPr>
            <a:endParaRPr lang="es-MX" dirty="0"/>
          </a:p>
        </p:txBody>
      </p:sp>
      <p:sp>
        <p:nvSpPr>
          <p:cNvPr id="4" name="Marcador de número de diapositiva 2">
            <a:extLst>
              <a:ext uri="{FF2B5EF4-FFF2-40B4-BE49-F238E27FC236}">
                <a16:creationId xmlns:a16="http://schemas.microsoft.com/office/drawing/2014/main" id="{35513A3A-87E2-8ECC-789F-40854EDF17B3}"/>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65</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70975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53039-019E-55CF-B097-C022A7B55C7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956A7A5-8DE8-4A1C-5FDE-CAF868AE6DC1}"/>
              </a:ext>
            </a:extLst>
          </p:cNvPr>
          <p:cNvSpPr>
            <a:spLocks noGrp="1"/>
          </p:cNvSpPr>
          <p:nvPr>
            <p:ph type="title"/>
          </p:nvPr>
        </p:nvSpPr>
        <p:spPr/>
        <p:txBody>
          <a:bodyPr>
            <a:noAutofit/>
          </a:bodyPr>
          <a:lstStyle/>
          <a:p>
            <a:r>
              <a:rPr lang="es-MX" dirty="0"/>
              <a:t>Nuevos supuestos de contrabando (art. 103 y 104)</a:t>
            </a:r>
          </a:p>
        </p:txBody>
      </p:sp>
      <p:sp>
        <p:nvSpPr>
          <p:cNvPr id="3" name="Marcador de contenido 2">
            <a:extLst>
              <a:ext uri="{FF2B5EF4-FFF2-40B4-BE49-F238E27FC236}">
                <a16:creationId xmlns:a16="http://schemas.microsoft.com/office/drawing/2014/main" id="{67E5C8BB-D484-8250-450A-4F7534C3913E}"/>
              </a:ext>
            </a:extLst>
          </p:cNvPr>
          <p:cNvSpPr>
            <a:spLocks noGrp="1"/>
          </p:cNvSpPr>
          <p:nvPr>
            <p:ph sz="quarter" idx="13"/>
          </p:nvPr>
        </p:nvSpPr>
        <p:spPr>
          <a:xfrm>
            <a:off x="443248" y="2367092"/>
            <a:ext cx="10834352" cy="3784991"/>
          </a:xfrm>
        </p:spPr>
        <p:txBody>
          <a:bodyPr>
            <a:normAutofit/>
          </a:bodyPr>
          <a:lstStyle/>
          <a:p>
            <a:pPr marL="0" indent="0" algn="just">
              <a:buNone/>
            </a:pPr>
            <a:r>
              <a:rPr lang="es-MX" dirty="0"/>
              <a:t>Se amplían supuestos de presunción de contrabando E IMPONEN PENA DE CARCEL DE CINCO A OCHO AÑOS  en los casos siguientes:</a:t>
            </a:r>
          </a:p>
          <a:p>
            <a:pPr algn="just"/>
            <a:r>
              <a:rPr lang="es-MX" dirty="0"/>
              <a:t>No arribo de mercancías a almacenes, (F. XIII).</a:t>
            </a:r>
          </a:p>
          <a:p>
            <a:pPr algn="just"/>
            <a:r>
              <a:rPr lang="es-MX" dirty="0"/>
              <a:t>Maquiladoras que simulan retornos, (f. XXIV).</a:t>
            </a:r>
          </a:p>
          <a:p>
            <a:pPr algn="just"/>
            <a:r>
              <a:rPr lang="es-MX" dirty="0"/>
              <a:t>Transfieran de mediante uso indebido de importaciones temporales, o simulaciones de retorno. (f. XXV).</a:t>
            </a:r>
          </a:p>
          <a:p>
            <a:pPr algn="just"/>
            <a:r>
              <a:rPr lang="es-MX" dirty="0"/>
              <a:t>faltantes de MERCANCIAS en recintos FISCALES o  su NO ARRIBO. (F. XXVI).</a:t>
            </a:r>
          </a:p>
          <a:p>
            <a:pPr algn="just"/>
            <a:r>
              <a:rPr lang="es-MX" dirty="0"/>
              <a:t>Titulares del almacén general de depósitos que permita retiro de mercancía sin cumplir con las formalidades o el pago de contribuciones por importación definitiva.( f. XXVII).</a:t>
            </a:r>
          </a:p>
        </p:txBody>
      </p:sp>
      <p:sp>
        <p:nvSpPr>
          <p:cNvPr id="4" name="Marcador de número de diapositiva 2">
            <a:extLst>
              <a:ext uri="{FF2B5EF4-FFF2-40B4-BE49-F238E27FC236}">
                <a16:creationId xmlns:a16="http://schemas.microsoft.com/office/drawing/2014/main" id="{AA32E2D8-19A6-649B-69EA-E8BA485E689D}"/>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66</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43747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E80901E-DEC2-F49D-CA3A-48B4C339CF95}"/>
              </a:ext>
            </a:extLst>
          </p:cNvPr>
          <p:cNvSpPr>
            <a:spLocks noGrp="1"/>
          </p:cNvSpPr>
          <p:nvPr>
            <p:ph type="title"/>
          </p:nvPr>
        </p:nvSpPr>
        <p:spPr>
          <a:xfrm>
            <a:off x="831850" y="1523882"/>
            <a:ext cx="10515600" cy="2852737"/>
          </a:xfrm>
        </p:spPr>
        <p:txBody>
          <a:bodyPr>
            <a:normAutofit fontScale="90000"/>
          </a:bodyPr>
          <a:lstStyle/>
          <a:p>
            <a:r>
              <a:rPr lang="es-MX" dirty="0"/>
              <a:t>Nuevas consecuencias por comprobantes fiscales falsos</a:t>
            </a:r>
          </a:p>
        </p:txBody>
      </p:sp>
      <p:sp>
        <p:nvSpPr>
          <p:cNvPr id="3" name="Marcador de número de diapositiva 2">
            <a:extLst>
              <a:ext uri="{FF2B5EF4-FFF2-40B4-BE49-F238E27FC236}">
                <a16:creationId xmlns:a16="http://schemas.microsoft.com/office/drawing/2014/main" id="{379DDD66-40FA-1EF9-5047-4120B1600EA1}"/>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67</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50911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72503B1-C8EC-2D52-DFEE-3B254B89237D}"/>
              </a:ext>
            </a:extLst>
          </p:cNvPr>
          <p:cNvSpPr>
            <a:spLocks noGrp="1"/>
          </p:cNvSpPr>
          <p:nvPr>
            <p:ph type="title"/>
          </p:nvPr>
        </p:nvSpPr>
        <p:spPr/>
        <p:txBody>
          <a:bodyPr/>
          <a:lstStyle/>
          <a:p>
            <a:r>
              <a:rPr lang="es-MX" dirty="0"/>
              <a:t>Reforma constitucional del articulo 19</a:t>
            </a:r>
          </a:p>
        </p:txBody>
      </p:sp>
      <p:pic>
        <p:nvPicPr>
          <p:cNvPr id="6" name="Imagen 5">
            <a:extLst>
              <a:ext uri="{FF2B5EF4-FFF2-40B4-BE49-F238E27FC236}">
                <a16:creationId xmlns:a16="http://schemas.microsoft.com/office/drawing/2014/main" id="{828335CD-B602-8D91-CA5C-13686F97D695}"/>
              </a:ext>
            </a:extLst>
          </p:cNvPr>
          <p:cNvPicPr>
            <a:picLocks noChangeAspect="1"/>
          </p:cNvPicPr>
          <p:nvPr/>
        </p:nvPicPr>
        <p:blipFill>
          <a:blip r:embed="rId2"/>
          <a:stretch>
            <a:fillRect/>
          </a:stretch>
        </p:blipFill>
        <p:spPr>
          <a:xfrm>
            <a:off x="1982419" y="1745506"/>
            <a:ext cx="7812634" cy="4552882"/>
          </a:xfrm>
          <a:prstGeom prst="rect">
            <a:avLst/>
          </a:prstGeom>
        </p:spPr>
      </p:pic>
    </p:spTree>
    <p:extLst>
      <p:ext uri="{BB962C8B-B14F-4D97-AF65-F5344CB8AC3E}">
        <p14:creationId xmlns:p14="http://schemas.microsoft.com/office/powerpoint/2010/main" val="40978440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8C9E9-D7E3-572A-8D3B-3FEB47DB7022}"/>
            </a:ext>
          </a:extLst>
        </p:cNvPr>
        <p:cNvGrpSpPr/>
        <p:nvPr/>
      </p:nvGrpSpPr>
      <p:grpSpPr>
        <a:xfrm>
          <a:off x="0" y="0"/>
          <a:ext cx="0" cy="0"/>
          <a:chOff x="0" y="0"/>
          <a:chExt cx="0" cy="0"/>
        </a:xfrm>
      </p:grpSpPr>
      <p:sp>
        <p:nvSpPr>
          <p:cNvPr id="4" name="Título 3">
            <a:extLst>
              <a:ext uri="{FF2B5EF4-FFF2-40B4-BE49-F238E27FC236}">
                <a16:creationId xmlns:a16="http://schemas.microsoft.com/office/drawing/2014/main" id="{D8E8D819-6E84-97BD-4FD6-E5A049AC5BDD}"/>
              </a:ext>
            </a:extLst>
          </p:cNvPr>
          <p:cNvSpPr>
            <a:spLocks noGrp="1"/>
          </p:cNvSpPr>
          <p:nvPr>
            <p:ph type="title"/>
          </p:nvPr>
        </p:nvSpPr>
        <p:spPr/>
        <p:txBody>
          <a:bodyPr/>
          <a:lstStyle/>
          <a:p>
            <a:r>
              <a:rPr lang="es-MX" dirty="0"/>
              <a:t>Reforma constitucional del articulo 19</a:t>
            </a:r>
          </a:p>
        </p:txBody>
      </p:sp>
      <p:pic>
        <p:nvPicPr>
          <p:cNvPr id="3" name="Imagen 2">
            <a:extLst>
              <a:ext uri="{FF2B5EF4-FFF2-40B4-BE49-F238E27FC236}">
                <a16:creationId xmlns:a16="http://schemas.microsoft.com/office/drawing/2014/main" id="{EAD2A38B-7376-68CD-C99A-308A43077279}"/>
              </a:ext>
            </a:extLst>
          </p:cNvPr>
          <p:cNvPicPr>
            <a:picLocks noChangeAspect="1"/>
          </p:cNvPicPr>
          <p:nvPr/>
        </p:nvPicPr>
        <p:blipFill>
          <a:blip r:embed="rId2"/>
          <a:stretch>
            <a:fillRect/>
          </a:stretch>
        </p:blipFill>
        <p:spPr>
          <a:xfrm>
            <a:off x="1331366" y="1737360"/>
            <a:ext cx="8998485" cy="4985309"/>
          </a:xfrm>
          <a:prstGeom prst="rect">
            <a:avLst/>
          </a:prstGeom>
        </p:spPr>
      </p:pic>
    </p:spTree>
    <p:extLst>
      <p:ext uri="{BB962C8B-B14F-4D97-AF65-F5344CB8AC3E}">
        <p14:creationId xmlns:p14="http://schemas.microsoft.com/office/powerpoint/2010/main" val="22482730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693534F0-D791-8394-A24C-EF1AE1AA5A09}"/>
              </a:ext>
            </a:extLst>
          </p:cNvPr>
          <p:cNvSpPr>
            <a:spLocks noGrp="1"/>
          </p:cNvSpPr>
          <p:nvPr>
            <p:ph type="title"/>
          </p:nvPr>
        </p:nvSpPr>
        <p:spPr>
          <a:xfrm>
            <a:off x="289559" y="1370864"/>
            <a:ext cx="11689081" cy="449717"/>
          </a:xfrm>
        </p:spPr>
        <p:txBody>
          <a:bodyPr>
            <a:normAutofit fontScale="90000"/>
          </a:bodyPr>
          <a:lstStyle/>
          <a:p>
            <a:r>
              <a:rPr lang="es-MX" dirty="0"/>
              <a:t>Investigación penal de oficio por comprobantes fiscales falsos. (art. 113 bis)</a:t>
            </a:r>
          </a:p>
        </p:txBody>
      </p:sp>
      <p:sp>
        <p:nvSpPr>
          <p:cNvPr id="6" name="Marcador de contenido 5">
            <a:extLst>
              <a:ext uri="{FF2B5EF4-FFF2-40B4-BE49-F238E27FC236}">
                <a16:creationId xmlns:a16="http://schemas.microsoft.com/office/drawing/2014/main" id="{474CB433-7781-A83A-85B6-BFC35E19184A}"/>
              </a:ext>
            </a:extLst>
          </p:cNvPr>
          <p:cNvSpPr>
            <a:spLocks noGrp="1"/>
          </p:cNvSpPr>
          <p:nvPr>
            <p:ph idx="1"/>
          </p:nvPr>
        </p:nvSpPr>
        <p:spPr>
          <a:xfrm>
            <a:off x="289559" y="2417135"/>
            <a:ext cx="11584577" cy="3987956"/>
          </a:xfrm>
        </p:spPr>
        <p:txBody>
          <a:bodyPr/>
          <a:lstStyle/>
          <a:p>
            <a:pPr marL="0" indent="0">
              <a:buNone/>
            </a:pPr>
            <a:r>
              <a:rPr lang="es-MX" dirty="0"/>
              <a:t>Sera sancionado de 2 a 9 años de prisión a quien:</a:t>
            </a:r>
          </a:p>
          <a:p>
            <a:r>
              <a:rPr lang="es-MX" dirty="0"/>
              <a:t>Al que por si o por interpósita persona, expida, enajene, compre, adquiera, o de efectos fiscales a comprobantes fiscales falsos.</a:t>
            </a:r>
          </a:p>
          <a:p>
            <a:r>
              <a:rPr lang="es-MX" dirty="0"/>
              <a:t>Se señala que este delito se investigara y perseguirá independientemente del estado en que se encuentre el procedimiento administrativo.</a:t>
            </a:r>
          </a:p>
          <a:p>
            <a:pPr marL="0" indent="0">
              <a:buNone/>
            </a:pPr>
            <a:endParaRPr lang="es-MX" dirty="0"/>
          </a:p>
        </p:txBody>
      </p:sp>
      <p:sp>
        <p:nvSpPr>
          <p:cNvPr id="2" name="Marcador de número de diapositiva 2">
            <a:extLst>
              <a:ext uri="{FF2B5EF4-FFF2-40B4-BE49-F238E27FC236}">
                <a16:creationId xmlns:a16="http://schemas.microsoft.com/office/drawing/2014/main" id="{9380A809-523D-D280-1BFB-03C17C5A502C}"/>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70</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94681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8AEC69-95CD-F87C-25BD-576537D366F0}"/>
              </a:ext>
            </a:extLst>
          </p:cNvPr>
          <p:cNvSpPr>
            <a:spLocks noGrp="1"/>
          </p:cNvSpPr>
          <p:nvPr>
            <p:ph type="title"/>
          </p:nvPr>
        </p:nvSpPr>
        <p:spPr>
          <a:xfrm>
            <a:off x="289559" y="1337103"/>
            <a:ext cx="11689081" cy="449717"/>
          </a:xfrm>
        </p:spPr>
        <p:txBody>
          <a:bodyPr>
            <a:noAutofit/>
          </a:bodyPr>
          <a:lstStyle/>
          <a:p>
            <a:r>
              <a:rPr lang="es-MX" dirty="0"/>
              <a:t>Cómo se considera el daño que se causa por comprobantes fiscales falsos (art. 113 bis)</a:t>
            </a:r>
          </a:p>
        </p:txBody>
      </p:sp>
      <p:sp>
        <p:nvSpPr>
          <p:cNvPr id="3" name="Marcador de contenido 2">
            <a:extLst>
              <a:ext uri="{FF2B5EF4-FFF2-40B4-BE49-F238E27FC236}">
                <a16:creationId xmlns:a16="http://schemas.microsoft.com/office/drawing/2014/main" id="{9FE4C61C-CDAB-1199-E660-C2EC651B52FC}"/>
              </a:ext>
            </a:extLst>
          </p:cNvPr>
          <p:cNvSpPr>
            <a:spLocks noGrp="1"/>
          </p:cNvSpPr>
          <p:nvPr>
            <p:ph idx="1"/>
          </p:nvPr>
        </p:nvSpPr>
        <p:spPr>
          <a:xfrm>
            <a:off x="289559" y="2363713"/>
            <a:ext cx="11584577" cy="4351338"/>
          </a:xfrm>
        </p:spPr>
        <p:txBody>
          <a:bodyPr/>
          <a:lstStyle/>
          <a:p>
            <a:pPr algn="just"/>
            <a:r>
              <a:rPr lang="es-MX" dirty="0"/>
              <a:t>A la ejecución de este delito puede dar lugar a la causación de un daño material a la hacienda federal, el cual deberá ser sujeto de reparación.</a:t>
            </a:r>
          </a:p>
          <a:p>
            <a:pPr algn="just"/>
            <a:endParaRPr lang="es-MX" dirty="0"/>
          </a:p>
          <a:p>
            <a:pPr algn="just"/>
            <a:r>
              <a:rPr lang="es-MX" dirty="0"/>
              <a:t>Recordemos que el año pasado se incluyó en el artículos 19 y 20 de la CPEUM apartado C, fracción IV.</a:t>
            </a:r>
          </a:p>
        </p:txBody>
      </p:sp>
      <p:sp>
        <p:nvSpPr>
          <p:cNvPr id="4" name="Marcador de número de diapositiva 2">
            <a:extLst>
              <a:ext uri="{FF2B5EF4-FFF2-40B4-BE49-F238E27FC236}">
                <a16:creationId xmlns:a16="http://schemas.microsoft.com/office/drawing/2014/main" id="{06F54FDF-BA56-4FE8-F4FC-3F3B481BE821}"/>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71</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3739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229DED-F100-A830-A638-1DF3A88A847F}"/>
              </a:ext>
            </a:extLst>
          </p:cNvPr>
          <p:cNvSpPr>
            <a:spLocks noGrp="1"/>
          </p:cNvSpPr>
          <p:nvPr>
            <p:ph type="title"/>
          </p:nvPr>
        </p:nvSpPr>
        <p:spPr>
          <a:xfrm>
            <a:off x="289559" y="1342511"/>
            <a:ext cx="11689081" cy="449717"/>
          </a:xfrm>
        </p:spPr>
        <p:txBody>
          <a:bodyPr>
            <a:normAutofit fontScale="90000"/>
          </a:bodyPr>
          <a:lstStyle/>
          <a:p>
            <a:r>
              <a:rPr lang="es-MX" dirty="0"/>
              <a:t>Sanciones por publicidad de venta de comprobantes. (art. 113 bis)</a:t>
            </a:r>
          </a:p>
        </p:txBody>
      </p:sp>
      <p:sp>
        <p:nvSpPr>
          <p:cNvPr id="4" name="Marcador de contenido 3">
            <a:extLst>
              <a:ext uri="{FF2B5EF4-FFF2-40B4-BE49-F238E27FC236}">
                <a16:creationId xmlns:a16="http://schemas.microsoft.com/office/drawing/2014/main" id="{D693CEBA-653A-74D5-E263-F37A828E5D29}"/>
              </a:ext>
            </a:extLst>
          </p:cNvPr>
          <p:cNvSpPr>
            <a:spLocks noGrp="1"/>
          </p:cNvSpPr>
          <p:nvPr>
            <p:ph idx="1"/>
          </p:nvPr>
        </p:nvSpPr>
        <p:spPr>
          <a:xfrm>
            <a:off x="289559" y="2386495"/>
            <a:ext cx="11584577" cy="4158077"/>
          </a:xfrm>
        </p:spPr>
        <p:txBody>
          <a:bodyPr/>
          <a:lstStyle/>
          <a:p>
            <a:pPr marL="0" indent="0" algn="just">
              <a:buNone/>
            </a:pPr>
            <a:r>
              <a:rPr lang="es-MX" dirty="0"/>
              <a:t>Se impondrá la sanción descrita en el párrafo que antecede al que, por sí o por interpósita persona, expida, enajene, compre, adquiera o dé efectos fiscales a comprobantes fiscales falsos.</a:t>
            </a:r>
          </a:p>
          <a:p>
            <a:pPr marL="0" indent="0" algn="just">
              <a:buNone/>
            </a:pPr>
            <a:r>
              <a:rPr lang="es-MX" dirty="0"/>
              <a:t>Este delito se investigará y perseguirá independientemente del estado en que se encuentre el procedimiento administrativo que, en su caso, se haya iniciado.</a:t>
            </a:r>
          </a:p>
          <a:p>
            <a:pPr marL="0" indent="0" algn="just">
              <a:buNone/>
            </a:pPr>
            <a:r>
              <a:rPr lang="es-MX" dirty="0"/>
              <a:t>Asimismo, la ejecución de este delito puede dar lugar a la causación de un daño material a la Hacienda Federal, el cual deberá ser objeto de reparación.</a:t>
            </a:r>
          </a:p>
        </p:txBody>
      </p:sp>
      <p:sp>
        <p:nvSpPr>
          <p:cNvPr id="3" name="Marcador de número de diapositiva 2">
            <a:extLst>
              <a:ext uri="{FF2B5EF4-FFF2-40B4-BE49-F238E27FC236}">
                <a16:creationId xmlns:a16="http://schemas.microsoft.com/office/drawing/2014/main" id="{AA54ADF0-822B-ABB8-AE14-6485583E5566}"/>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72</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26280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B099A4-95C1-6051-1978-00D8539C1222}"/>
              </a:ext>
            </a:extLst>
          </p:cNvPr>
          <p:cNvSpPr>
            <a:spLocks noGrp="1"/>
          </p:cNvSpPr>
          <p:nvPr>
            <p:ph type="title"/>
          </p:nvPr>
        </p:nvSpPr>
        <p:spPr/>
        <p:txBody>
          <a:bodyPr/>
          <a:lstStyle/>
          <a:p>
            <a:r>
              <a:rPr lang="es-MX" dirty="0"/>
              <a:t>Sanción por declarar hechos falsos art. 115 Ter adición</a:t>
            </a:r>
          </a:p>
        </p:txBody>
      </p:sp>
      <p:sp>
        <p:nvSpPr>
          <p:cNvPr id="3" name="Marcador de contenido 2">
            <a:extLst>
              <a:ext uri="{FF2B5EF4-FFF2-40B4-BE49-F238E27FC236}">
                <a16:creationId xmlns:a16="http://schemas.microsoft.com/office/drawing/2014/main" id="{E68A8CE0-0861-1B89-3C59-C0D73AA6EAA3}"/>
              </a:ext>
            </a:extLst>
          </p:cNvPr>
          <p:cNvSpPr>
            <a:spLocks noGrp="1"/>
          </p:cNvSpPr>
          <p:nvPr>
            <p:ph idx="1"/>
          </p:nvPr>
        </p:nvSpPr>
        <p:spPr/>
        <p:txBody>
          <a:bodyPr>
            <a:normAutofit/>
          </a:bodyPr>
          <a:lstStyle/>
          <a:p>
            <a:pPr algn="just"/>
            <a:r>
              <a:rPr lang="es-MX" dirty="0"/>
              <a:t>Se impondrá sanción de tres a seis años de prisión a quien, a sabiendas, declare hechos o datos falsos, o presente documentación falsa o alterada, en cualquier procedimiento regulado en este Código.</a:t>
            </a:r>
          </a:p>
          <a:p>
            <a:pPr algn="just"/>
            <a:r>
              <a:rPr lang="es-MX" dirty="0"/>
              <a:t>Este delito se investigará y perseguirá independientemente del estado en que se encuentre el procedimiento administrativo que, en su caso, se haya iniciado.</a:t>
            </a:r>
          </a:p>
          <a:p>
            <a:r>
              <a:rPr lang="es-MX" dirty="0"/>
              <a:t>Asimismo, la ejecución de este delito puede dar lugar a la causación de un daño material a la Hacienda Federal, el cual deberá ser objeto de reparación.</a:t>
            </a:r>
          </a:p>
        </p:txBody>
      </p:sp>
      <p:sp>
        <p:nvSpPr>
          <p:cNvPr id="4" name="Marcador de número de diapositiva 3">
            <a:extLst>
              <a:ext uri="{FF2B5EF4-FFF2-40B4-BE49-F238E27FC236}">
                <a16:creationId xmlns:a16="http://schemas.microsoft.com/office/drawing/2014/main" id="{70292822-62F5-3A3C-89BE-CDADF8D2F6D9}"/>
              </a:ext>
            </a:extLst>
          </p:cNvPr>
          <p:cNvSpPr>
            <a:spLocks noGrp="1"/>
          </p:cNvSpPr>
          <p:nvPr>
            <p:ph type="sldNum" sz="quarter" idx="12"/>
          </p:nvPr>
        </p:nvSpPr>
        <p:spPr/>
        <p:txBody>
          <a:bodyPr/>
          <a:lstStyle/>
          <a:p>
            <a:fld id="{DFF4463D-C809-40C6-80C5-782F59AD1978}" type="slidenum">
              <a:rPr lang="es-ES" smtClean="0"/>
              <a:t>73</a:t>
            </a:fld>
            <a:endParaRPr lang="es-ES"/>
          </a:p>
        </p:txBody>
      </p:sp>
      <p:sp>
        <p:nvSpPr>
          <p:cNvPr id="5" name="Marcador de número de diapositiva 2">
            <a:extLst>
              <a:ext uri="{FF2B5EF4-FFF2-40B4-BE49-F238E27FC236}">
                <a16:creationId xmlns:a16="http://schemas.microsoft.com/office/drawing/2014/main" id="{8D2F45FA-170B-D80A-D204-327D7869F9DE}"/>
              </a:ext>
            </a:extLst>
          </p:cNvPr>
          <p:cNvSpPr txBox="1">
            <a:spLocks/>
          </p:cNvSpPr>
          <p:nvPr/>
        </p:nvSpPr>
        <p:spPr>
          <a:xfrm>
            <a:off x="0" y="6530215"/>
            <a:ext cx="443248" cy="327785"/>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73</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01417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21B3DBC-9A73-F793-9C4A-2FE16F4FCC4F}"/>
              </a:ext>
            </a:extLst>
          </p:cNvPr>
          <p:cNvSpPr>
            <a:spLocks noGrp="1"/>
          </p:cNvSpPr>
          <p:nvPr>
            <p:ph type="title"/>
          </p:nvPr>
        </p:nvSpPr>
        <p:spPr>
          <a:xfrm>
            <a:off x="831850" y="1926710"/>
            <a:ext cx="10515600" cy="2852737"/>
          </a:xfrm>
        </p:spPr>
        <p:txBody>
          <a:bodyPr/>
          <a:lstStyle/>
          <a:p>
            <a:r>
              <a:rPr lang="es-MX" dirty="0"/>
              <a:t>Cambios en garantía del interés fiscal</a:t>
            </a:r>
          </a:p>
        </p:txBody>
      </p:sp>
      <p:sp>
        <p:nvSpPr>
          <p:cNvPr id="2" name="Marcador de número de diapositiva 2">
            <a:extLst>
              <a:ext uri="{FF2B5EF4-FFF2-40B4-BE49-F238E27FC236}">
                <a16:creationId xmlns:a16="http://schemas.microsoft.com/office/drawing/2014/main" id="{045BECAE-C85B-DE3B-2091-01B76A0C8715}"/>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74</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59663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0203B2-1F50-A642-B594-203CA5F87C43}"/>
              </a:ext>
            </a:extLst>
          </p:cNvPr>
          <p:cNvSpPr>
            <a:spLocks noGrp="1"/>
          </p:cNvSpPr>
          <p:nvPr>
            <p:ph type="title"/>
          </p:nvPr>
        </p:nvSpPr>
        <p:spPr>
          <a:xfrm>
            <a:off x="289559" y="1314158"/>
            <a:ext cx="11689081" cy="449717"/>
          </a:xfrm>
        </p:spPr>
        <p:txBody>
          <a:bodyPr>
            <a:normAutofit fontScale="90000"/>
          </a:bodyPr>
          <a:lstStyle/>
          <a:p>
            <a:r>
              <a:rPr lang="es-MX" dirty="0"/>
              <a:t>Combinación de Formas de garantizar </a:t>
            </a:r>
            <a:br>
              <a:rPr lang="es-MX" dirty="0"/>
            </a:br>
            <a:r>
              <a:rPr lang="es-MX" dirty="0"/>
              <a:t>(art. 141)</a:t>
            </a:r>
          </a:p>
        </p:txBody>
      </p:sp>
      <p:sp>
        <p:nvSpPr>
          <p:cNvPr id="3" name="Marcador de contenido 2">
            <a:extLst>
              <a:ext uri="{FF2B5EF4-FFF2-40B4-BE49-F238E27FC236}">
                <a16:creationId xmlns:a16="http://schemas.microsoft.com/office/drawing/2014/main" id="{1E47736A-A800-3BD6-8499-F20D287FBEB4}"/>
              </a:ext>
            </a:extLst>
          </p:cNvPr>
          <p:cNvSpPr>
            <a:spLocks noGrp="1"/>
          </p:cNvSpPr>
          <p:nvPr>
            <p:ph idx="1"/>
          </p:nvPr>
        </p:nvSpPr>
        <p:spPr>
          <a:xfrm>
            <a:off x="464949" y="2367093"/>
            <a:ext cx="11189776" cy="3938609"/>
          </a:xfrm>
        </p:spPr>
        <p:txBody>
          <a:bodyPr>
            <a:normAutofit/>
          </a:bodyPr>
          <a:lstStyle/>
          <a:p>
            <a:pPr marL="0" indent="0" algn="just">
              <a:buNone/>
            </a:pPr>
            <a:r>
              <a:rPr lang="es-MX" dirty="0"/>
              <a:t>Se reestructura el esquema de garantías del </a:t>
            </a:r>
            <a:r>
              <a:rPr lang="es-MX" b="1" dirty="0"/>
              <a:t>interés fiscal, </a:t>
            </a:r>
            <a:r>
              <a:rPr lang="es-MX" dirty="0"/>
              <a:t>y se debe seguir el siguiente orden obligatorio:</a:t>
            </a:r>
          </a:p>
          <a:p>
            <a:pPr marL="457200" indent="-457200" algn="just">
              <a:buFont typeface="+mj-lt"/>
              <a:buAutoNum type="arabicPeriod"/>
            </a:pPr>
            <a:r>
              <a:rPr lang="es-MX" dirty="0"/>
              <a:t>Billete de deposito.</a:t>
            </a:r>
          </a:p>
          <a:p>
            <a:pPr marL="457200" indent="-457200" algn="just">
              <a:buFont typeface="+mj-lt"/>
              <a:buAutoNum type="arabicPeriod"/>
            </a:pPr>
            <a:r>
              <a:rPr lang="es-MX" dirty="0"/>
              <a:t>Carta de crédito.</a:t>
            </a:r>
          </a:p>
          <a:p>
            <a:pPr marL="457200" indent="-457200" algn="just">
              <a:buFont typeface="+mj-lt"/>
              <a:buAutoNum type="arabicPeriod"/>
            </a:pPr>
            <a:r>
              <a:rPr lang="es-MX" dirty="0"/>
              <a:t>Prenda de bienes e hipoteca con excepción de intangibles y predios rústicos.</a:t>
            </a:r>
          </a:p>
          <a:p>
            <a:pPr marL="457200" indent="-457200" algn="just">
              <a:buFont typeface="+mj-lt"/>
              <a:buAutoNum type="arabicPeriod"/>
            </a:pPr>
            <a:r>
              <a:rPr lang="es-MX" dirty="0"/>
              <a:t>Fianza otorgada por institución de crédito.</a:t>
            </a:r>
          </a:p>
          <a:p>
            <a:pPr marL="457200" indent="-457200" algn="just">
              <a:buFont typeface="+mj-lt"/>
              <a:buAutoNum type="arabicPeriod"/>
            </a:pPr>
            <a:r>
              <a:rPr lang="es-MX" dirty="0"/>
              <a:t>Obligación solidaria asumida por un tercero.</a:t>
            </a:r>
          </a:p>
          <a:p>
            <a:pPr marL="457200" indent="-457200" algn="just">
              <a:buFont typeface="+mj-lt"/>
              <a:buAutoNum type="arabicPeriod"/>
            </a:pPr>
            <a:r>
              <a:rPr lang="es-MX" dirty="0"/>
              <a:t>Embargo en la vía administrativa de negociaciones.</a:t>
            </a:r>
          </a:p>
          <a:p>
            <a:pPr marL="0" indent="0" algn="just">
              <a:buNone/>
            </a:pPr>
            <a:r>
              <a:rPr lang="es-MX" dirty="0"/>
              <a:t>Se prioriza el uso de billetes de depósito hasta por el importe de sus capacidad económica aunque no sea suficiente y combinar con las demás formas en el orden antes mencionado.</a:t>
            </a:r>
          </a:p>
        </p:txBody>
      </p:sp>
      <p:sp>
        <p:nvSpPr>
          <p:cNvPr id="4" name="Marcador de número de diapositiva 2">
            <a:extLst>
              <a:ext uri="{FF2B5EF4-FFF2-40B4-BE49-F238E27FC236}">
                <a16:creationId xmlns:a16="http://schemas.microsoft.com/office/drawing/2014/main" id="{D9D6D648-F7CD-B903-63F5-FFDB5820E6B0}"/>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75</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89967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32090-BA28-745D-35C3-8924A8B5BC6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CD8322A-E492-A744-5BEE-446C022A758F}"/>
              </a:ext>
            </a:extLst>
          </p:cNvPr>
          <p:cNvSpPr>
            <a:spLocks noGrp="1"/>
          </p:cNvSpPr>
          <p:nvPr>
            <p:ph type="title"/>
          </p:nvPr>
        </p:nvSpPr>
        <p:spPr>
          <a:xfrm>
            <a:off x="289559" y="1376150"/>
            <a:ext cx="11689081" cy="449717"/>
          </a:xfrm>
        </p:spPr>
        <p:txBody>
          <a:bodyPr>
            <a:normAutofit fontScale="90000"/>
          </a:bodyPr>
          <a:lstStyle/>
          <a:p>
            <a:r>
              <a:rPr lang="es-MX" dirty="0"/>
              <a:t>Combinación de Formas de garantizar </a:t>
            </a:r>
            <a:br>
              <a:rPr lang="es-MX" dirty="0"/>
            </a:br>
            <a:r>
              <a:rPr lang="es-MX" dirty="0"/>
              <a:t>(art. 141)</a:t>
            </a:r>
          </a:p>
        </p:txBody>
      </p:sp>
      <p:sp>
        <p:nvSpPr>
          <p:cNvPr id="3" name="Marcador de contenido 2">
            <a:extLst>
              <a:ext uri="{FF2B5EF4-FFF2-40B4-BE49-F238E27FC236}">
                <a16:creationId xmlns:a16="http://schemas.microsoft.com/office/drawing/2014/main" id="{F6AD6AD8-C069-1B45-E679-1886D0739693}"/>
              </a:ext>
            </a:extLst>
          </p:cNvPr>
          <p:cNvSpPr>
            <a:spLocks noGrp="1"/>
          </p:cNvSpPr>
          <p:nvPr>
            <p:ph idx="1"/>
          </p:nvPr>
        </p:nvSpPr>
        <p:spPr>
          <a:xfrm>
            <a:off x="443248" y="2429085"/>
            <a:ext cx="10834979" cy="3938609"/>
          </a:xfrm>
        </p:spPr>
        <p:txBody>
          <a:bodyPr>
            <a:normAutofit/>
          </a:bodyPr>
          <a:lstStyle/>
          <a:p>
            <a:pPr marL="0" indent="0" algn="just">
              <a:buNone/>
            </a:pPr>
            <a:r>
              <a:rPr lang="es-MX" sz="2400" dirty="0"/>
              <a:t>Los contribuyentes deberán ofrecer como garantía, en todos los casos, la modalidad señalada en la fracción I, hasta por el importe máximo de su capacidad económica, aun y cuando no sea suficiente para garantizar el interés fiscal y, en la misma solicitud, combinarse con alguna de las formas y en el orden que al efecto establece este artículo, en ese caso, los contribuyentes deberán demostrar la imposibilidad para garantizar sus adeudos fiscales bajo las modalidades establecidas en las fracciones I, II, III, IV, V y VI, en ese orden, presentando la documentación que acredite dicha situación.</a:t>
            </a:r>
          </a:p>
        </p:txBody>
      </p:sp>
      <p:sp>
        <p:nvSpPr>
          <p:cNvPr id="4" name="Marcador de número de diapositiva 2">
            <a:extLst>
              <a:ext uri="{FF2B5EF4-FFF2-40B4-BE49-F238E27FC236}">
                <a16:creationId xmlns:a16="http://schemas.microsoft.com/office/drawing/2014/main" id="{BB53E680-7A61-6875-1FBE-82F5AA840E6C}"/>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76</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24587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153376-A61A-3151-7F84-1D75C3ED97C4}"/>
              </a:ext>
            </a:extLst>
          </p:cNvPr>
          <p:cNvSpPr>
            <a:spLocks noGrp="1"/>
          </p:cNvSpPr>
          <p:nvPr>
            <p:ph type="title"/>
          </p:nvPr>
        </p:nvSpPr>
        <p:spPr/>
        <p:txBody>
          <a:bodyPr/>
          <a:lstStyle/>
          <a:p>
            <a:r>
              <a:rPr lang="es-MX" dirty="0"/>
              <a:t>Cambios al embargo (art. 151)</a:t>
            </a:r>
          </a:p>
        </p:txBody>
      </p:sp>
      <p:sp>
        <p:nvSpPr>
          <p:cNvPr id="3" name="Marcador de contenido 2">
            <a:extLst>
              <a:ext uri="{FF2B5EF4-FFF2-40B4-BE49-F238E27FC236}">
                <a16:creationId xmlns:a16="http://schemas.microsoft.com/office/drawing/2014/main" id="{C965AB49-388F-0FD1-F492-284408CD29F3}"/>
              </a:ext>
            </a:extLst>
          </p:cNvPr>
          <p:cNvSpPr>
            <a:spLocks noGrp="1"/>
          </p:cNvSpPr>
          <p:nvPr>
            <p:ph idx="1"/>
          </p:nvPr>
        </p:nvSpPr>
        <p:spPr/>
        <p:txBody>
          <a:bodyPr/>
          <a:lstStyle/>
          <a:p>
            <a:pPr marL="0" indent="0" algn="just">
              <a:buNone/>
            </a:pPr>
            <a:r>
              <a:rPr lang="es-MX" dirty="0"/>
              <a:t>Las autoridades para hacer efectivo un crédito fiscal exigible requerirán al deudor, para ello Se amplía de 3 a 20 días hábiles el plazo para que la autoridad realice notificaciones en distintas modalidades (buzón, estrados y edictos). </a:t>
            </a:r>
          </a:p>
          <a:p>
            <a:pPr marL="0" indent="0" algn="just">
              <a:buNone/>
            </a:pPr>
            <a:r>
              <a:rPr lang="es-MX" dirty="0"/>
              <a:t>El ajuste responde a la realidad práctica, pues los plazos actuales resultaban insuficientes frente a los procesos de comunicación electrónicos y publicaciones.</a:t>
            </a:r>
          </a:p>
          <a:p>
            <a:pPr algn="just"/>
            <a:endParaRPr lang="es-MX" dirty="0"/>
          </a:p>
        </p:txBody>
      </p:sp>
      <p:sp>
        <p:nvSpPr>
          <p:cNvPr id="4" name="Marcador de número de diapositiva 2">
            <a:extLst>
              <a:ext uri="{FF2B5EF4-FFF2-40B4-BE49-F238E27FC236}">
                <a16:creationId xmlns:a16="http://schemas.microsoft.com/office/drawing/2014/main" id="{079C01DE-60F8-C3D0-1163-543C666AA421}"/>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77</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10646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83AFC3-8BC3-EFB8-A69F-0192F232101F}"/>
              </a:ext>
            </a:extLst>
          </p:cNvPr>
          <p:cNvSpPr>
            <a:spLocks noGrp="1"/>
          </p:cNvSpPr>
          <p:nvPr>
            <p:ph type="title"/>
          </p:nvPr>
        </p:nvSpPr>
        <p:spPr/>
        <p:txBody>
          <a:bodyPr>
            <a:noAutofit/>
          </a:bodyPr>
          <a:lstStyle/>
          <a:p>
            <a:r>
              <a:rPr lang="es-MX" dirty="0"/>
              <a:t>Inmovilización de cuentas (art. 156 bis)</a:t>
            </a:r>
          </a:p>
        </p:txBody>
      </p:sp>
      <p:sp>
        <p:nvSpPr>
          <p:cNvPr id="3" name="Marcador de contenido 2">
            <a:extLst>
              <a:ext uri="{FF2B5EF4-FFF2-40B4-BE49-F238E27FC236}">
                <a16:creationId xmlns:a16="http://schemas.microsoft.com/office/drawing/2014/main" id="{6FDB2677-AB9E-D6C6-4590-542A22CC5E7E}"/>
              </a:ext>
            </a:extLst>
          </p:cNvPr>
          <p:cNvSpPr>
            <a:spLocks noGrp="1"/>
          </p:cNvSpPr>
          <p:nvPr>
            <p:ph idx="1"/>
          </p:nvPr>
        </p:nvSpPr>
        <p:spPr/>
        <p:txBody>
          <a:bodyPr/>
          <a:lstStyle/>
          <a:p>
            <a:pPr algn="just"/>
            <a:r>
              <a:rPr lang="es-MX" dirty="0"/>
              <a:t>Las autoridades para hacer efectivo un crédito fiscal firme inmovilizaran las cuentas bancarias, para ello Se amplía de 3 a 20 días hábiles el plazo para que la autoridad realice notificaciones en distintas modalidades (buzón, estrados y edictos). </a:t>
            </a:r>
          </a:p>
          <a:p>
            <a:pPr algn="just"/>
            <a:endParaRPr lang="es-MX" dirty="0"/>
          </a:p>
        </p:txBody>
      </p:sp>
      <p:sp>
        <p:nvSpPr>
          <p:cNvPr id="4" name="Marcador de número de diapositiva 2">
            <a:extLst>
              <a:ext uri="{FF2B5EF4-FFF2-40B4-BE49-F238E27FC236}">
                <a16:creationId xmlns:a16="http://schemas.microsoft.com/office/drawing/2014/main" id="{D4A5FB01-91AC-2998-8772-5EF653549C6A}"/>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78</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09109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81146A-867A-F489-B635-AB44F47CDF17}"/>
              </a:ext>
            </a:extLst>
          </p:cNvPr>
          <p:cNvSpPr>
            <a:spLocks noGrp="1"/>
          </p:cNvSpPr>
          <p:nvPr>
            <p:ph type="title"/>
          </p:nvPr>
        </p:nvSpPr>
        <p:spPr>
          <a:xfrm>
            <a:off x="289559" y="1404503"/>
            <a:ext cx="11689081" cy="449717"/>
          </a:xfrm>
        </p:spPr>
        <p:txBody>
          <a:bodyPr>
            <a:normAutofit fontScale="90000"/>
          </a:bodyPr>
          <a:lstStyle/>
          <a:p>
            <a:r>
              <a:rPr lang="es-MX" dirty="0"/>
              <a:t>Cómo se procederá al embargo en créditos firmes. </a:t>
            </a:r>
            <a:br>
              <a:rPr lang="es-MX" dirty="0"/>
            </a:br>
            <a:r>
              <a:rPr lang="es-MX" dirty="0"/>
              <a:t>(art. 156 Ter)</a:t>
            </a:r>
          </a:p>
        </p:txBody>
      </p:sp>
      <p:sp>
        <p:nvSpPr>
          <p:cNvPr id="4" name="Marcador de contenido 3">
            <a:extLst>
              <a:ext uri="{FF2B5EF4-FFF2-40B4-BE49-F238E27FC236}">
                <a16:creationId xmlns:a16="http://schemas.microsoft.com/office/drawing/2014/main" id="{A21AD494-E6CB-37E6-E8B0-7D5B006D1860}"/>
              </a:ext>
            </a:extLst>
          </p:cNvPr>
          <p:cNvSpPr>
            <a:spLocks noGrp="1"/>
          </p:cNvSpPr>
          <p:nvPr>
            <p:ph idx="1"/>
          </p:nvPr>
        </p:nvSpPr>
        <p:spPr>
          <a:xfrm>
            <a:off x="367049" y="2332721"/>
            <a:ext cx="11584577" cy="4351338"/>
          </a:xfrm>
        </p:spPr>
        <p:txBody>
          <a:bodyPr/>
          <a:lstStyle/>
          <a:p>
            <a:pPr marL="0" indent="0" algn="just">
              <a:buNone/>
            </a:pPr>
            <a:r>
              <a:rPr lang="es-MX" dirty="0"/>
              <a:t>Si el interés fiscal se encuentra garantizado en alguna forma distinta a la establecida en el artículo 141, fracción I de este Código, la autoridad fiscal procederá a requerir al contribuyente para que efectúe el pago del crédito fiscal en el plazo de cinco días siguientes a la notificación del requerimiento</a:t>
            </a:r>
          </a:p>
        </p:txBody>
      </p:sp>
      <p:sp>
        <p:nvSpPr>
          <p:cNvPr id="3" name="Marcador de número de diapositiva 2">
            <a:extLst>
              <a:ext uri="{FF2B5EF4-FFF2-40B4-BE49-F238E27FC236}">
                <a16:creationId xmlns:a16="http://schemas.microsoft.com/office/drawing/2014/main" id="{F0306BC1-429E-71F3-C2E9-DE3F99068B61}"/>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79</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44702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5A6521-17B6-0614-B660-466C9863E669}"/>
              </a:ext>
            </a:extLst>
          </p:cNvPr>
          <p:cNvSpPr>
            <a:spLocks noGrp="1"/>
          </p:cNvSpPr>
          <p:nvPr>
            <p:ph type="title"/>
          </p:nvPr>
        </p:nvSpPr>
        <p:spPr>
          <a:xfrm>
            <a:off x="289559" y="1519720"/>
            <a:ext cx="11689081" cy="449717"/>
          </a:xfrm>
        </p:spPr>
        <p:txBody>
          <a:bodyPr>
            <a:normAutofit fontScale="90000"/>
          </a:bodyPr>
          <a:lstStyle/>
          <a:p>
            <a:r>
              <a:rPr lang="es-MX" dirty="0"/>
              <a:t>Cómo se procederá al embargo en créditos firmes.</a:t>
            </a:r>
            <a:br>
              <a:rPr lang="es-MX" dirty="0"/>
            </a:br>
            <a:r>
              <a:rPr lang="es-MX" dirty="0"/>
              <a:t> (art. 156 Ter)</a:t>
            </a:r>
          </a:p>
        </p:txBody>
      </p:sp>
      <p:pic>
        <p:nvPicPr>
          <p:cNvPr id="5" name="Marcador de contenido 4">
            <a:extLst>
              <a:ext uri="{FF2B5EF4-FFF2-40B4-BE49-F238E27FC236}">
                <a16:creationId xmlns:a16="http://schemas.microsoft.com/office/drawing/2014/main" id="{F068D250-DA75-CB92-0335-E728D362A3BD}"/>
              </a:ext>
            </a:extLst>
          </p:cNvPr>
          <p:cNvPicPr>
            <a:picLocks noGrp="1" noChangeAspect="1"/>
          </p:cNvPicPr>
          <p:nvPr>
            <p:ph idx="1"/>
          </p:nvPr>
        </p:nvPicPr>
        <p:blipFill>
          <a:blip r:embed="rId2"/>
          <a:stretch>
            <a:fillRect/>
          </a:stretch>
        </p:blipFill>
        <p:spPr>
          <a:xfrm>
            <a:off x="443248" y="2740735"/>
            <a:ext cx="11056494" cy="3133371"/>
          </a:xfrm>
          <a:prstGeom prst="rect">
            <a:avLst/>
          </a:prstGeom>
        </p:spPr>
      </p:pic>
      <p:sp>
        <p:nvSpPr>
          <p:cNvPr id="3" name="Marcador de número de diapositiva 2">
            <a:extLst>
              <a:ext uri="{FF2B5EF4-FFF2-40B4-BE49-F238E27FC236}">
                <a16:creationId xmlns:a16="http://schemas.microsoft.com/office/drawing/2014/main" id="{82DBCABC-BCFE-1E60-285D-DCA7C70FE6DF}"/>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80</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3728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667842-8411-873B-AFDB-ED9337EAC289}"/>
              </a:ext>
            </a:extLst>
          </p:cNvPr>
          <p:cNvSpPr>
            <a:spLocks noGrp="1"/>
          </p:cNvSpPr>
          <p:nvPr>
            <p:ph type="title"/>
          </p:nvPr>
        </p:nvSpPr>
        <p:spPr/>
        <p:txBody>
          <a:bodyPr/>
          <a:lstStyle/>
          <a:p>
            <a:r>
              <a:rPr lang="es-MX" dirty="0"/>
              <a:t>Transitorios</a:t>
            </a:r>
          </a:p>
        </p:txBody>
      </p:sp>
      <p:sp>
        <p:nvSpPr>
          <p:cNvPr id="3" name="Marcador de contenido 2">
            <a:extLst>
              <a:ext uri="{FF2B5EF4-FFF2-40B4-BE49-F238E27FC236}">
                <a16:creationId xmlns:a16="http://schemas.microsoft.com/office/drawing/2014/main" id="{9DCAAD2B-07C6-F9C1-AB87-105146F5069C}"/>
              </a:ext>
            </a:extLst>
          </p:cNvPr>
          <p:cNvSpPr>
            <a:spLocks noGrp="1"/>
          </p:cNvSpPr>
          <p:nvPr>
            <p:ph idx="1"/>
          </p:nvPr>
        </p:nvSpPr>
        <p:spPr/>
        <p:txBody>
          <a:bodyPr>
            <a:normAutofit lnSpcReduction="10000"/>
          </a:bodyPr>
          <a:lstStyle/>
          <a:p>
            <a:pPr marL="0" indent="0" algn="just">
              <a:buNone/>
            </a:pPr>
            <a:r>
              <a:rPr lang="es-MX" sz="2400" b="1" dirty="0"/>
              <a:t>Segundo. </a:t>
            </a:r>
            <a:r>
              <a:rPr lang="es-MX" sz="2400" dirty="0"/>
              <a:t>Los procedimientos iniciados con anterioridad a la entrada en vigor del presente Decreto deberán substanciarse y resolverse en términos de las disposiciones vigentes en la fecha en que iniciaron.</a:t>
            </a:r>
          </a:p>
          <a:p>
            <a:pPr marL="0" indent="0" algn="just">
              <a:buNone/>
            </a:pPr>
            <a:r>
              <a:rPr lang="es-MX" sz="2400" b="1" dirty="0"/>
              <a:t>Tercero. </a:t>
            </a:r>
            <a:r>
              <a:rPr lang="es-MX" sz="2400" dirty="0"/>
              <a:t>En las referencias a la Comisión Nacional de Energía previstas en el presente Decreto, se incluye a la Comisión Reguladora de Energía, conforme a lo dispuesto en el Tercero Transitorio de la Ley de la Comisión Nacional de Energía, publicada en el Diario Oficial de la Federación el 18 de marzo de 2025.</a:t>
            </a:r>
          </a:p>
          <a:p>
            <a:pPr marL="0" indent="0" algn="just">
              <a:buNone/>
            </a:pPr>
            <a:r>
              <a:rPr lang="es-MX" sz="2400" b="1" dirty="0"/>
              <a:t>Cuarto. </a:t>
            </a:r>
            <a:r>
              <a:rPr lang="es-MX" sz="2400" dirty="0"/>
              <a:t>Las erogaciones que se generen con motivo de la entrada en vigor del presente Decreto deberán cubrirse con cargo a los presupuestos aprobados a los ejecutores de gasto que intervienen en el mismo, por lo que no se autorizarán ampliaciones líquidas a los presupuestos de dichos ejecutores de gasto.</a:t>
            </a:r>
          </a:p>
        </p:txBody>
      </p:sp>
      <p:sp>
        <p:nvSpPr>
          <p:cNvPr id="5" name="Marcador de número de diapositiva 2">
            <a:extLst>
              <a:ext uri="{FF2B5EF4-FFF2-40B4-BE49-F238E27FC236}">
                <a16:creationId xmlns:a16="http://schemas.microsoft.com/office/drawing/2014/main" id="{2249B811-3954-E6E6-4213-F8D2AEDBBB84}"/>
              </a:ext>
            </a:extLst>
          </p:cNvPr>
          <p:cNvSpPr txBox="1">
            <a:spLocks/>
          </p:cNvSpPr>
          <p:nvPr/>
        </p:nvSpPr>
        <p:spPr>
          <a:xfrm>
            <a:off x="0" y="6530215"/>
            <a:ext cx="443248" cy="327785"/>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81</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00047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15C129B-707B-2F8D-7465-A780B7ADF737}"/>
              </a:ext>
            </a:extLst>
          </p:cNvPr>
          <p:cNvSpPr>
            <a:spLocks noGrp="1"/>
          </p:cNvSpPr>
          <p:nvPr>
            <p:ph type="ctrTitle"/>
          </p:nvPr>
        </p:nvSpPr>
        <p:spPr/>
        <p:txBody>
          <a:bodyPr/>
          <a:lstStyle/>
          <a:p>
            <a:r>
              <a:rPr lang="es-MX" dirty="0"/>
              <a:t>Cambios a la Ley del IEPS</a:t>
            </a:r>
          </a:p>
        </p:txBody>
      </p:sp>
      <p:sp>
        <p:nvSpPr>
          <p:cNvPr id="3" name="Subtítulo 2">
            <a:extLst>
              <a:ext uri="{FF2B5EF4-FFF2-40B4-BE49-F238E27FC236}">
                <a16:creationId xmlns:a16="http://schemas.microsoft.com/office/drawing/2014/main" id="{8C458EE1-63A4-27C1-FEF6-7CEB6B1A6E86}"/>
              </a:ext>
            </a:extLst>
          </p:cNvPr>
          <p:cNvSpPr>
            <a:spLocks noGrp="1"/>
          </p:cNvSpPr>
          <p:nvPr>
            <p:ph type="subTitle" idx="1"/>
          </p:nvPr>
        </p:nvSpPr>
        <p:spPr/>
        <p:txBody>
          <a:bodyPr/>
          <a:lstStyle/>
          <a:p>
            <a:endParaRPr lang="es-MX"/>
          </a:p>
        </p:txBody>
      </p:sp>
      <p:sp>
        <p:nvSpPr>
          <p:cNvPr id="2" name="Marcador de número de diapositiva 2">
            <a:extLst>
              <a:ext uri="{FF2B5EF4-FFF2-40B4-BE49-F238E27FC236}">
                <a16:creationId xmlns:a16="http://schemas.microsoft.com/office/drawing/2014/main" id="{408B9610-D8C3-12A0-19FA-84F587E8F115}"/>
              </a:ext>
            </a:extLst>
          </p:cNvPr>
          <p:cNvSpPr>
            <a:spLocks noGrp="1"/>
          </p:cNvSpPr>
          <p:nvPr>
            <p:ph type="sldNum" sz="quarter" idx="12"/>
          </p:nvPr>
        </p:nvSpPr>
        <p:spPr>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82</a:t>
            </a:fld>
            <a:endParaRPr lang="es-ES" sz="1400" b="1" dirty="0">
              <a:latin typeface="Arial" panose="020B0604020202020204" pitchFamily="34" charset="0"/>
              <a:cs typeface="Arial" panose="020B0604020202020204" pitchFamily="34" charset="0"/>
            </a:endParaRPr>
          </a:p>
        </p:txBody>
      </p:sp>
      <p:pic>
        <p:nvPicPr>
          <p:cNvPr id="5" name="Imagen 4">
            <a:extLst>
              <a:ext uri="{FF2B5EF4-FFF2-40B4-BE49-F238E27FC236}">
                <a16:creationId xmlns:a16="http://schemas.microsoft.com/office/drawing/2014/main" id="{D50D89AA-6FFE-4544-D6F2-27057A6A6B70}"/>
              </a:ext>
            </a:extLst>
          </p:cNvPr>
          <p:cNvPicPr>
            <a:picLocks noChangeAspect="1"/>
          </p:cNvPicPr>
          <p:nvPr/>
        </p:nvPicPr>
        <p:blipFill>
          <a:blip r:embed="rId2"/>
          <a:stretch>
            <a:fillRect/>
          </a:stretch>
        </p:blipFill>
        <p:spPr>
          <a:xfrm>
            <a:off x="397187" y="154575"/>
            <a:ext cx="1746165" cy="2177317"/>
          </a:xfrm>
          <a:prstGeom prst="rect">
            <a:avLst/>
          </a:prstGeom>
        </p:spPr>
      </p:pic>
    </p:spTree>
    <p:extLst>
      <p:ext uri="{BB962C8B-B14F-4D97-AF65-F5344CB8AC3E}">
        <p14:creationId xmlns:p14="http://schemas.microsoft.com/office/powerpoint/2010/main" val="39730145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A730BEF-9F9D-320C-DA07-5177641E3934}"/>
              </a:ext>
            </a:extLst>
          </p:cNvPr>
          <p:cNvSpPr>
            <a:spLocks noGrp="1"/>
          </p:cNvSpPr>
          <p:nvPr>
            <p:ph type="title"/>
          </p:nvPr>
        </p:nvSpPr>
        <p:spPr/>
        <p:txBody>
          <a:bodyPr/>
          <a:lstStyle/>
          <a:p>
            <a:r>
              <a:rPr lang="es-MX" dirty="0"/>
              <a:t> Nuevas tasas al tabaco (art.2)</a:t>
            </a:r>
          </a:p>
        </p:txBody>
      </p:sp>
      <p:pic>
        <p:nvPicPr>
          <p:cNvPr id="7" name="Marcador de contenido 6">
            <a:extLst>
              <a:ext uri="{FF2B5EF4-FFF2-40B4-BE49-F238E27FC236}">
                <a16:creationId xmlns:a16="http://schemas.microsoft.com/office/drawing/2014/main" id="{DC087785-CBF8-17A4-4BB0-4781015EFA69}"/>
              </a:ext>
            </a:extLst>
          </p:cNvPr>
          <p:cNvPicPr>
            <a:picLocks noGrp="1" noChangeAspect="1"/>
          </p:cNvPicPr>
          <p:nvPr>
            <p:ph sz="quarter" idx="13"/>
          </p:nvPr>
        </p:nvPicPr>
        <p:blipFill>
          <a:blip r:embed="rId2"/>
          <a:stretch>
            <a:fillRect/>
          </a:stretch>
        </p:blipFill>
        <p:spPr>
          <a:xfrm>
            <a:off x="1236269" y="2092147"/>
            <a:ext cx="9714585" cy="4294023"/>
          </a:xfrm>
          <a:prstGeom prst="rect">
            <a:avLst/>
          </a:prstGeom>
        </p:spPr>
      </p:pic>
      <p:sp>
        <p:nvSpPr>
          <p:cNvPr id="2" name="Marcador de número de diapositiva 2">
            <a:extLst>
              <a:ext uri="{FF2B5EF4-FFF2-40B4-BE49-F238E27FC236}">
                <a16:creationId xmlns:a16="http://schemas.microsoft.com/office/drawing/2014/main" id="{54189E06-E29A-953B-1C9E-9AB7311FFFD7}"/>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83</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20979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46094-B739-84CB-5C01-60CE8C000271}"/>
              </a:ext>
            </a:extLst>
          </p:cNvPr>
          <p:cNvSpPr>
            <a:spLocks noGrp="1"/>
          </p:cNvSpPr>
          <p:nvPr>
            <p:ph type="title"/>
          </p:nvPr>
        </p:nvSpPr>
        <p:spPr>
          <a:xfrm>
            <a:off x="289559" y="1325210"/>
            <a:ext cx="11689081" cy="449717"/>
          </a:xfrm>
        </p:spPr>
        <p:txBody>
          <a:bodyPr>
            <a:normAutofit fontScale="90000"/>
          </a:bodyPr>
          <a:lstStyle/>
          <a:p>
            <a:r>
              <a:rPr lang="es-MX" dirty="0"/>
              <a:t>Nuevo gravamen a bebidas con edulcorantes </a:t>
            </a:r>
            <a:br>
              <a:rPr lang="es-MX" dirty="0"/>
            </a:br>
            <a:r>
              <a:rPr lang="es-MX" dirty="0"/>
              <a:t>(art. 2 inciso g)</a:t>
            </a:r>
          </a:p>
        </p:txBody>
      </p:sp>
      <p:sp>
        <p:nvSpPr>
          <p:cNvPr id="4" name="Marcador de contenido 3">
            <a:extLst>
              <a:ext uri="{FF2B5EF4-FFF2-40B4-BE49-F238E27FC236}">
                <a16:creationId xmlns:a16="http://schemas.microsoft.com/office/drawing/2014/main" id="{C0E533BD-A8FC-EA87-F733-0C025EB2D0F4}"/>
              </a:ext>
            </a:extLst>
          </p:cNvPr>
          <p:cNvSpPr>
            <a:spLocks noGrp="1"/>
          </p:cNvSpPr>
          <p:nvPr>
            <p:ph idx="1"/>
          </p:nvPr>
        </p:nvSpPr>
        <p:spPr>
          <a:xfrm>
            <a:off x="289559" y="2286223"/>
            <a:ext cx="11584577" cy="4351338"/>
          </a:xfrm>
        </p:spPr>
        <p:txBody>
          <a:bodyPr>
            <a:normAutofit/>
          </a:bodyPr>
          <a:lstStyle/>
          <a:p>
            <a:pPr marL="0" indent="0" algn="just">
              <a:buNone/>
            </a:pPr>
            <a:r>
              <a:rPr lang="es-MX" dirty="0"/>
              <a:t>G) Bebidas saborizadas; concentrados, polvos, jarabes, esencias o extractos de sabores, que al diluirse permitan obtener bebidas saborizadas; y jarabes o concentrados para preparar bebidas saborizadas que se expendan en envases abiertos utilizando aparatos automáticos, eléctricos o mecánicos, siempre que los bienes a que se refiere este inciso contengan cualquier tipo de azúcares o edulcorantes añadidos.</a:t>
            </a:r>
          </a:p>
          <a:p>
            <a:pPr algn="just"/>
            <a:r>
              <a:rPr lang="es-MX" dirty="0"/>
              <a:t>Las cuotas aplicables serán de $3.0818 por litro cuando se trate de bebidas saborizadas que contengan cualquier tipo de azúcares añadidos y de $1.5000 por litro cuando contengan cualquier tipo de edulcorantes añadidos. Tratándose de concentrados, polvos, jarabes, esencias o extractos de sabores, el impuesto se calculará tomando en cuenta el número de litros de bebidas saborizadas que, de conformidad con las especificaciones del fabricante, se puedan obtener.</a:t>
            </a:r>
          </a:p>
        </p:txBody>
      </p:sp>
      <p:sp>
        <p:nvSpPr>
          <p:cNvPr id="3" name="Marcador de número de diapositiva 2">
            <a:extLst>
              <a:ext uri="{FF2B5EF4-FFF2-40B4-BE49-F238E27FC236}">
                <a16:creationId xmlns:a16="http://schemas.microsoft.com/office/drawing/2014/main" id="{8B993CBE-E812-93FF-FD87-6F82027A7D89}"/>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84</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86927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E7998FCB-F07C-1652-2F3F-DF4C8A709915}"/>
              </a:ext>
            </a:extLst>
          </p:cNvPr>
          <p:cNvSpPr>
            <a:spLocks noGrp="1"/>
          </p:cNvSpPr>
          <p:nvPr>
            <p:ph type="title"/>
          </p:nvPr>
        </p:nvSpPr>
        <p:spPr>
          <a:xfrm>
            <a:off x="288925" y="1355534"/>
            <a:ext cx="11690350" cy="449262"/>
          </a:xfrm>
        </p:spPr>
        <p:txBody>
          <a:bodyPr>
            <a:normAutofit fontScale="90000"/>
          </a:bodyPr>
          <a:lstStyle/>
          <a:p>
            <a:r>
              <a:rPr lang="es-MX" dirty="0"/>
              <a:t>Nuevo gravamen a bebidas con edulcorantes </a:t>
            </a:r>
            <a:br>
              <a:rPr lang="es-MX" dirty="0"/>
            </a:br>
            <a:r>
              <a:rPr lang="es-MX" dirty="0"/>
              <a:t>(art. 2 inciso g)</a:t>
            </a:r>
          </a:p>
        </p:txBody>
      </p:sp>
      <p:sp>
        <p:nvSpPr>
          <p:cNvPr id="3" name="Marcador de contenido 2">
            <a:extLst>
              <a:ext uri="{FF2B5EF4-FFF2-40B4-BE49-F238E27FC236}">
                <a16:creationId xmlns:a16="http://schemas.microsoft.com/office/drawing/2014/main" id="{3A854593-A3E2-36B7-D006-CC7FDBE8D2C5}"/>
              </a:ext>
            </a:extLst>
          </p:cNvPr>
          <p:cNvSpPr>
            <a:spLocks noGrp="1"/>
          </p:cNvSpPr>
          <p:nvPr>
            <p:ph idx="1"/>
          </p:nvPr>
        </p:nvSpPr>
        <p:spPr>
          <a:xfrm>
            <a:off x="289559" y="2301721"/>
            <a:ext cx="11584577" cy="4351338"/>
          </a:xfrm>
        </p:spPr>
        <p:txBody>
          <a:bodyPr>
            <a:normAutofit/>
          </a:bodyPr>
          <a:lstStyle/>
          <a:p>
            <a:pPr marL="0" indent="0" algn="just">
              <a:buNone/>
            </a:pPr>
            <a:r>
              <a:rPr lang="es-MX" dirty="0"/>
              <a:t>También será aplicable a los bienes mencionados en el inciso F) de esta fracción, cuando contengan azúcares </a:t>
            </a:r>
            <a:r>
              <a:rPr lang="es-MX" b="1" dirty="0"/>
              <a:t>o edulcorantes </a:t>
            </a:r>
            <a:r>
              <a:rPr lang="es-MX" dirty="0"/>
              <a:t>añadidos, en adición al impuesto establecido en dicho inciso F).</a:t>
            </a:r>
          </a:p>
          <a:p>
            <a:pPr marL="0" indent="0" algn="just">
              <a:buNone/>
            </a:pPr>
            <a:r>
              <a:rPr lang="es-MX" b="1" dirty="0"/>
              <a:t>Las cuotas </a:t>
            </a:r>
            <a:r>
              <a:rPr lang="es-MX" dirty="0"/>
              <a:t>a que se refiere este inciso se actualizará</a:t>
            </a:r>
            <a:r>
              <a:rPr lang="es-MX" b="1" dirty="0"/>
              <a:t>n </a:t>
            </a:r>
            <a:r>
              <a:rPr lang="es-MX" dirty="0"/>
              <a:t>anualmente y entrará</a:t>
            </a:r>
            <a:r>
              <a:rPr lang="es-MX" b="1" dirty="0"/>
              <a:t>n </a:t>
            </a:r>
            <a:r>
              <a:rPr lang="es-MX" dirty="0"/>
              <a:t>en vigor a partir del 1 de enero de cada año, con el factor de actualización correspondiente al periodo comprendido desde el mes de diciembre del penúltimo año hasta el mes de diciembre inmediato anterior a aquél por el cual se efectúa la actualización, mismo que se obtendrá de conformidad con el artículo 17-A del Código Fiscal de la Federación. La Secretaría de Hacienda y Crédito Público publicará el factor de actualización en el Diario Oficial de la Federación durante el mes de diciembre de cada año, así como la</a:t>
            </a:r>
            <a:r>
              <a:rPr lang="es-MX" b="1" dirty="0"/>
              <a:t>s </a:t>
            </a:r>
            <a:r>
              <a:rPr lang="es-MX" dirty="0"/>
              <a:t>cuota</a:t>
            </a:r>
            <a:r>
              <a:rPr lang="es-MX" b="1" dirty="0"/>
              <a:t>s </a:t>
            </a:r>
            <a:r>
              <a:rPr lang="es-MX" dirty="0"/>
              <a:t>actualizada</a:t>
            </a:r>
            <a:r>
              <a:rPr lang="es-MX" b="1" dirty="0"/>
              <a:t>s</a:t>
            </a:r>
            <a:r>
              <a:rPr lang="es-MX" dirty="0"/>
              <a:t>, misma</a:t>
            </a:r>
            <a:r>
              <a:rPr lang="es-MX" b="1" dirty="0"/>
              <a:t>s </a:t>
            </a:r>
            <a:r>
              <a:rPr lang="es-MX" dirty="0"/>
              <a:t>que se expresará</a:t>
            </a:r>
            <a:r>
              <a:rPr lang="es-MX" b="1" dirty="0"/>
              <a:t>n </a:t>
            </a:r>
            <a:r>
              <a:rPr lang="es-MX" dirty="0"/>
              <a:t>hasta el diezmilésimo.</a:t>
            </a:r>
          </a:p>
        </p:txBody>
      </p:sp>
      <p:sp>
        <p:nvSpPr>
          <p:cNvPr id="2" name="Marcador de número de diapositiva 2">
            <a:extLst>
              <a:ext uri="{FF2B5EF4-FFF2-40B4-BE49-F238E27FC236}">
                <a16:creationId xmlns:a16="http://schemas.microsoft.com/office/drawing/2014/main" id="{AC64E397-495F-4EFC-1EF0-36184AD5D6F9}"/>
              </a:ext>
            </a:extLst>
          </p:cNvPr>
          <p:cNvSpPr txBox="1">
            <a:spLocks/>
          </p:cNvSpPr>
          <p:nvPr/>
        </p:nvSpPr>
        <p:spPr>
          <a:xfrm>
            <a:off x="0" y="6530215"/>
            <a:ext cx="443248" cy="327785"/>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85</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81264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FA879A-7DCD-A385-D6FC-CC9559D81860}"/>
              </a:ext>
            </a:extLst>
          </p:cNvPr>
          <p:cNvSpPr>
            <a:spLocks noGrp="1"/>
          </p:cNvSpPr>
          <p:nvPr>
            <p:ph type="title"/>
          </p:nvPr>
        </p:nvSpPr>
        <p:spPr>
          <a:xfrm>
            <a:off x="289559" y="1383597"/>
            <a:ext cx="11689081" cy="449717"/>
          </a:xfrm>
        </p:spPr>
        <p:txBody>
          <a:bodyPr>
            <a:noAutofit/>
          </a:bodyPr>
          <a:lstStyle/>
          <a:p>
            <a:r>
              <a:rPr lang="es-MX" dirty="0"/>
              <a:t>Definición de bebidas con edulcorantes </a:t>
            </a:r>
            <a:br>
              <a:rPr lang="es-MX" dirty="0"/>
            </a:br>
            <a:r>
              <a:rPr lang="es-MX" dirty="0"/>
              <a:t>(art. 3 fracción XVIII)</a:t>
            </a:r>
          </a:p>
        </p:txBody>
      </p:sp>
      <p:pic>
        <p:nvPicPr>
          <p:cNvPr id="5" name="Marcador de contenido 4">
            <a:extLst>
              <a:ext uri="{FF2B5EF4-FFF2-40B4-BE49-F238E27FC236}">
                <a16:creationId xmlns:a16="http://schemas.microsoft.com/office/drawing/2014/main" id="{40DC301F-BE18-DA7F-3BD1-BAEC4744C429}"/>
              </a:ext>
            </a:extLst>
          </p:cNvPr>
          <p:cNvPicPr>
            <a:picLocks noGrp="1" noChangeAspect="1"/>
          </p:cNvPicPr>
          <p:nvPr>
            <p:ph sz="quarter" idx="13"/>
          </p:nvPr>
        </p:nvPicPr>
        <p:blipFill>
          <a:blip r:embed="rId2"/>
          <a:stretch>
            <a:fillRect/>
          </a:stretch>
        </p:blipFill>
        <p:spPr>
          <a:xfrm>
            <a:off x="443248" y="2541929"/>
            <a:ext cx="10715531" cy="3353268"/>
          </a:xfrm>
          <a:prstGeom prst="rect">
            <a:avLst/>
          </a:prstGeom>
        </p:spPr>
      </p:pic>
      <p:sp>
        <p:nvSpPr>
          <p:cNvPr id="3" name="Marcador de número de diapositiva 2">
            <a:extLst>
              <a:ext uri="{FF2B5EF4-FFF2-40B4-BE49-F238E27FC236}">
                <a16:creationId xmlns:a16="http://schemas.microsoft.com/office/drawing/2014/main" id="{91EC4BC0-2607-56B0-658B-731DAC215DED}"/>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86</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27843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E335B2-D5BE-6AF3-7E53-35728BDCD8E2}"/>
              </a:ext>
            </a:extLst>
          </p:cNvPr>
          <p:cNvSpPr>
            <a:spLocks noGrp="1"/>
          </p:cNvSpPr>
          <p:nvPr>
            <p:ph type="title"/>
          </p:nvPr>
        </p:nvSpPr>
        <p:spPr/>
        <p:txBody>
          <a:bodyPr/>
          <a:lstStyle/>
          <a:p>
            <a:r>
              <a:rPr lang="es-MX" dirty="0"/>
              <a:t>Gravamen a video juegos (art. 2, inciso k)</a:t>
            </a:r>
          </a:p>
        </p:txBody>
      </p:sp>
      <p:sp>
        <p:nvSpPr>
          <p:cNvPr id="6" name="Marcador de contenido 5">
            <a:extLst>
              <a:ext uri="{FF2B5EF4-FFF2-40B4-BE49-F238E27FC236}">
                <a16:creationId xmlns:a16="http://schemas.microsoft.com/office/drawing/2014/main" id="{6F29BFDE-D8B8-E5EC-AA23-ECAA10C3435A}"/>
              </a:ext>
            </a:extLst>
          </p:cNvPr>
          <p:cNvSpPr>
            <a:spLocks noGrp="1"/>
          </p:cNvSpPr>
          <p:nvPr>
            <p:ph idx="1"/>
          </p:nvPr>
        </p:nvSpPr>
        <p:spPr/>
        <p:txBody>
          <a:bodyPr>
            <a:normAutofit/>
          </a:bodyPr>
          <a:lstStyle/>
          <a:p>
            <a:pPr marL="0" indent="0" algn="just">
              <a:buNone/>
            </a:pPr>
            <a:r>
              <a:rPr lang="es-MX" sz="2600" b="1" dirty="0"/>
              <a:t>K) Videojuegos con contenido violento, extremo o para adulto, no apto para personas menores de 18 años, en formato físico, siempre que la enajenación se efectúe al público en general..............................8%</a:t>
            </a:r>
          </a:p>
          <a:p>
            <a:pPr marL="0" indent="0" algn="just">
              <a:buNone/>
            </a:pPr>
            <a:r>
              <a:rPr lang="es-MX" sz="2600" b="1" dirty="0"/>
              <a:t>Lo dispuesto en este inciso no será aplicable tratándose de la importación de los videojuegos.</a:t>
            </a:r>
          </a:p>
          <a:p>
            <a:pPr marL="0" indent="0">
              <a:buNone/>
            </a:pPr>
            <a:endParaRPr lang="es-MX" sz="2400" dirty="0"/>
          </a:p>
        </p:txBody>
      </p:sp>
      <p:sp>
        <p:nvSpPr>
          <p:cNvPr id="3" name="Marcador de número de diapositiva 2">
            <a:extLst>
              <a:ext uri="{FF2B5EF4-FFF2-40B4-BE49-F238E27FC236}">
                <a16:creationId xmlns:a16="http://schemas.microsoft.com/office/drawing/2014/main" id="{8D9CAA08-34F0-562C-6A53-778D01C703C8}"/>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87</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804412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738096-4C04-FE91-C64E-87DF4C5CD682}"/>
              </a:ext>
            </a:extLst>
          </p:cNvPr>
          <p:cNvSpPr>
            <a:spLocks noGrp="1"/>
          </p:cNvSpPr>
          <p:nvPr>
            <p:ph type="title"/>
          </p:nvPr>
        </p:nvSpPr>
        <p:spPr>
          <a:xfrm>
            <a:off x="289559" y="1370864"/>
            <a:ext cx="11689081" cy="449717"/>
          </a:xfrm>
        </p:spPr>
        <p:txBody>
          <a:bodyPr>
            <a:normAutofit fontScale="90000"/>
          </a:bodyPr>
          <a:lstStyle/>
          <a:p>
            <a:r>
              <a:rPr lang="es-MX" dirty="0"/>
              <a:t>Gravamen a Descargas de video juegos</a:t>
            </a:r>
            <a:br>
              <a:rPr lang="es-MX" dirty="0"/>
            </a:br>
            <a:r>
              <a:rPr lang="es-MX" dirty="0"/>
              <a:t> (art. 2, fracción II, inciso d)</a:t>
            </a:r>
          </a:p>
        </p:txBody>
      </p:sp>
      <p:sp>
        <p:nvSpPr>
          <p:cNvPr id="6" name="Marcador de contenido 5">
            <a:extLst>
              <a:ext uri="{FF2B5EF4-FFF2-40B4-BE49-F238E27FC236}">
                <a16:creationId xmlns:a16="http://schemas.microsoft.com/office/drawing/2014/main" id="{6799C5AD-5C01-1CD8-08CE-DAB877394FE5}"/>
              </a:ext>
            </a:extLst>
          </p:cNvPr>
          <p:cNvSpPr>
            <a:spLocks noGrp="1"/>
          </p:cNvSpPr>
          <p:nvPr>
            <p:ph idx="1"/>
          </p:nvPr>
        </p:nvSpPr>
        <p:spPr>
          <a:xfrm>
            <a:off x="289559" y="2376283"/>
            <a:ext cx="11584577" cy="4214784"/>
          </a:xfrm>
        </p:spPr>
        <p:txBody>
          <a:bodyPr>
            <a:normAutofit/>
          </a:bodyPr>
          <a:lstStyle/>
          <a:p>
            <a:pPr marL="0" indent="0" algn="just">
              <a:buNone/>
            </a:pPr>
            <a:r>
              <a:rPr lang="es-MX" dirty="0"/>
              <a:t>D) Los que se proporcionen en territorio nacional que permitan el acceso o descarga de videojuegos con contenido violento, extremo o para adulto, no apto para personas menores de 18 años, proporcionados por residentes en el extranjero sin establecimiento en México y residentes en el país, en términos del artículo 18-B, primer párrafo y fracción I de la Ley del Impuesto al Valor Agregado, en los siguientes supuestos: ...................................8%</a:t>
            </a:r>
          </a:p>
          <a:p>
            <a:pPr marL="0" indent="0" algn="just">
              <a:buNone/>
            </a:pPr>
            <a:r>
              <a:rPr lang="es-MX" dirty="0"/>
              <a:t>1. El acceso o descarga permitido directamente por el prestador del servicio digital.</a:t>
            </a:r>
          </a:p>
          <a:p>
            <a:pPr marL="0" indent="0" algn="just">
              <a:buNone/>
            </a:pPr>
            <a:r>
              <a:rPr lang="es-MX" dirty="0"/>
              <a:t>2. El acceso o descarga permitido a través de plataformas digitales de intermediación a que se refieren los artículos 1o.-A BIS y 18-B, fracción II de la Ley del Impuesto al Valor Agregado. Quedan comprendidos en este inciso los videojuegos con contenido violento, extremo o para adulto, no apto para personas menores de 18 años, cuyo acceso o descarga se realice sin el pago de una contraprestación, pero que oferten cualquier contenido adicional dentro del videojuego. En este caso, la tasa se aplicará sobre el precio pagado por el contenido adicional.</a:t>
            </a:r>
          </a:p>
        </p:txBody>
      </p:sp>
      <p:sp>
        <p:nvSpPr>
          <p:cNvPr id="3" name="Marcador de número de diapositiva 2">
            <a:extLst>
              <a:ext uri="{FF2B5EF4-FFF2-40B4-BE49-F238E27FC236}">
                <a16:creationId xmlns:a16="http://schemas.microsoft.com/office/drawing/2014/main" id="{2D5D49F4-294C-2BD3-1E17-36BFD470E8EB}"/>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88</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00870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5369C2-8F33-7047-DA0A-A340EFA8FBF6}"/>
              </a:ext>
            </a:extLst>
          </p:cNvPr>
          <p:cNvSpPr>
            <a:spLocks noGrp="1"/>
          </p:cNvSpPr>
          <p:nvPr>
            <p:ph type="title"/>
          </p:nvPr>
        </p:nvSpPr>
        <p:spPr>
          <a:xfrm>
            <a:off x="289559" y="1364616"/>
            <a:ext cx="11689081" cy="449717"/>
          </a:xfrm>
        </p:spPr>
        <p:txBody>
          <a:bodyPr>
            <a:normAutofit fontScale="90000"/>
          </a:bodyPr>
          <a:lstStyle/>
          <a:p>
            <a:r>
              <a:rPr lang="es-MX" dirty="0"/>
              <a:t>Gravamen a Descargas de video juegos</a:t>
            </a:r>
            <a:br>
              <a:rPr lang="es-MX" dirty="0"/>
            </a:br>
            <a:r>
              <a:rPr lang="es-MX" dirty="0"/>
              <a:t> (art. 2, fracción II, inciso d)</a:t>
            </a:r>
          </a:p>
        </p:txBody>
      </p:sp>
      <p:sp>
        <p:nvSpPr>
          <p:cNvPr id="6" name="Marcador de contenido 5">
            <a:extLst>
              <a:ext uri="{FF2B5EF4-FFF2-40B4-BE49-F238E27FC236}">
                <a16:creationId xmlns:a16="http://schemas.microsoft.com/office/drawing/2014/main" id="{F457CD4B-D56C-3BBA-CE1C-2CAB6DDB0282}"/>
              </a:ext>
            </a:extLst>
          </p:cNvPr>
          <p:cNvSpPr>
            <a:spLocks noGrp="1"/>
          </p:cNvSpPr>
          <p:nvPr>
            <p:ph idx="1"/>
          </p:nvPr>
        </p:nvSpPr>
        <p:spPr>
          <a:xfrm>
            <a:off x="289559" y="2355303"/>
            <a:ext cx="11584577" cy="4351338"/>
          </a:xfrm>
        </p:spPr>
        <p:txBody>
          <a:bodyPr>
            <a:normAutofit/>
          </a:bodyPr>
          <a:lstStyle/>
          <a:p>
            <a:pPr marL="0" indent="0" algn="just">
              <a:buNone/>
            </a:pPr>
            <a:r>
              <a:rPr lang="es-MX" sz="2400" b="1" dirty="0"/>
              <a:t>Cuando el acceso o descarga a que se refiere este inciso, se realice mediante el pago de una membresía o suscripción, periódica o no, que dé acceso a un catálogo de videojuegos que incluya videojuegos con contenido violento, extremo o para adulto, no apto para personas menores de 18 años, ya sea exclusivamente o conjuntamente con otro tipo de contenido o servicio digital, la tasa se aplicará únicamente al precio que corresponda por el acceso o descarga de cada videojuego por el que se deba pagar el impuesto en términos de este inciso, siempre que en el comprobante respectivo se haga la separación de cada uno de ellos. Cuando no se haga la separación mencionada, la contraprestación cobrada se entenderá que corresponde a un 70% del monto de los servicios a que se refiere este inciso, en cuyo caso dicho impuesto no podrá ser menor que el que corresponda al servicio digital de videojuegos que se hubiera pagado de manera separada al precio de la membresía o suscripción.</a:t>
            </a:r>
            <a:endParaRPr lang="es-MX" sz="2400" dirty="0"/>
          </a:p>
        </p:txBody>
      </p:sp>
      <p:sp>
        <p:nvSpPr>
          <p:cNvPr id="3" name="Marcador de número de diapositiva 2">
            <a:extLst>
              <a:ext uri="{FF2B5EF4-FFF2-40B4-BE49-F238E27FC236}">
                <a16:creationId xmlns:a16="http://schemas.microsoft.com/office/drawing/2014/main" id="{27325106-305B-BE0E-9DC1-20E93267A8F1}"/>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89</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21248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DC951C-429F-0DF4-646C-E062456495B2}"/>
              </a:ext>
            </a:extLst>
          </p:cNvPr>
          <p:cNvSpPr>
            <a:spLocks noGrp="1"/>
          </p:cNvSpPr>
          <p:nvPr>
            <p:ph type="title"/>
          </p:nvPr>
        </p:nvSpPr>
        <p:spPr>
          <a:xfrm>
            <a:off x="289559" y="1519720"/>
            <a:ext cx="11689081" cy="449717"/>
          </a:xfrm>
        </p:spPr>
        <p:txBody>
          <a:bodyPr>
            <a:normAutofit fontScale="90000"/>
          </a:bodyPr>
          <a:lstStyle/>
          <a:p>
            <a:r>
              <a:rPr lang="es-MX" dirty="0"/>
              <a:t>Definición de videojuego con contenido violento (art. 3 fracción XXXVIII)</a:t>
            </a:r>
          </a:p>
        </p:txBody>
      </p:sp>
      <p:pic>
        <p:nvPicPr>
          <p:cNvPr id="5" name="Marcador de contenido 4">
            <a:extLst>
              <a:ext uri="{FF2B5EF4-FFF2-40B4-BE49-F238E27FC236}">
                <a16:creationId xmlns:a16="http://schemas.microsoft.com/office/drawing/2014/main" id="{C8FCED92-081E-4571-E423-0463B461F0AE}"/>
              </a:ext>
            </a:extLst>
          </p:cNvPr>
          <p:cNvPicPr>
            <a:picLocks noGrp="1" noChangeAspect="1"/>
          </p:cNvPicPr>
          <p:nvPr>
            <p:ph sz="quarter" idx="13"/>
          </p:nvPr>
        </p:nvPicPr>
        <p:blipFill>
          <a:blip r:embed="rId2"/>
          <a:stretch>
            <a:fillRect/>
          </a:stretch>
        </p:blipFill>
        <p:spPr>
          <a:xfrm>
            <a:off x="604434" y="2740632"/>
            <a:ext cx="10585342" cy="2676899"/>
          </a:xfrm>
          <a:prstGeom prst="rect">
            <a:avLst/>
          </a:prstGeom>
        </p:spPr>
      </p:pic>
      <p:sp>
        <p:nvSpPr>
          <p:cNvPr id="3" name="Marcador de número de diapositiva 2">
            <a:extLst>
              <a:ext uri="{FF2B5EF4-FFF2-40B4-BE49-F238E27FC236}">
                <a16:creationId xmlns:a16="http://schemas.microsoft.com/office/drawing/2014/main" id="{4D32FD6B-1B52-8B1B-6266-D3CED9B402B6}"/>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90</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06098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B85A3C-DDB8-5690-0EBB-8B5F3954AB63}"/>
              </a:ext>
            </a:extLst>
          </p:cNvPr>
          <p:cNvSpPr>
            <a:spLocks noGrp="1"/>
          </p:cNvSpPr>
          <p:nvPr>
            <p:ph type="title"/>
          </p:nvPr>
        </p:nvSpPr>
        <p:spPr>
          <a:xfrm>
            <a:off x="289559" y="1477190"/>
            <a:ext cx="11689081" cy="449717"/>
          </a:xfrm>
        </p:spPr>
        <p:txBody>
          <a:bodyPr>
            <a:normAutofit fontScale="90000"/>
          </a:bodyPr>
          <a:lstStyle/>
          <a:p>
            <a:r>
              <a:rPr lang="es-MX" dirty="0"/>
              <a:t>Definición de contenido adicional en el juego </a:t>
            </a:r>
            <a:br>
              <a:rPr lang="es-MX" dirty="0"/>
            </a:br>
            <a:r>
              <a:rPr lang="es-MX" dirty="0"/>
              <a:t>(art. 3, fracción XXXIX)</a:t>
            </a:r>
          </a:p>
        </p:txBody>
      </p:sp>
      <p:pic>
        <p:nvPicPr>
          <p:cNvPr id="5" name="Marcador de contenido 4">
            <a:extLst>
              <a:ext uri="{FF2B5EF4-FFF2-40B4-BE49-F238E27FC236}">
                <a16:creationId xmlns:a16="http://schemas.microsoft.com/office/drawing/2014/main" id="{2323DB26-613F-3571-1956-81777A48501A}"/>
              </a:ext>
            </a:extLst>
          </p:cNvPr>
          <p:cNvPicPr>
            <a:picLocks noGrp="1" noChangeAspect="1"/>
          </p:cNvPicPr>
          <p:nvPr>
            <p:ph sz="quarter" idx="13"/>
          </p:nvPr>
        </p:nvPicPr>
        <p:blipFill>
          <a:blip r:embed="rId2"/>
          <a:stretch>
            <a:fillRect/>
          </a:stretch>
        </p:blipFill>
        <p:spPr>
          <a:xfrm>
            <a:off x="464951" y="2600296"/>
            <a:ext cx="10864311" cy="3267531"/>
          </a:xfrm>
          <a:prstGeom prst="rect">
            <a:avLst/>
          </a:prstGeom>
        </p:spPr>
      </p:pic>
      <p:sp>
        <p:nvSpPr>
          <p:cNvPr id="3" name="Marcador de número de diapositiva 2">
            <a:extLst>
              <a:ext uri="{FF2B5EF4-FFF2-40B4-BE49-F238E27FC236}">
                <a16:creationId xmlns:a16="http://schemas.microsoft.com/office/drawing/2014/main" id="{3E6084E9-80D7-AEB9-EFA2-E78C2A029A84}"/>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91</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76000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060003-FFAE-FF52-45C7-5ED7F684B5EA}"/>
              </a:ext>
            </a:extLst>
          </p:cNvPr>
          <p:cNvSpPr>
            <a:spLocks noGrp="1"/>
          </p:cNvSpPr>
          <p:nvPr>
            <p:ph type="title"/>
          </p:nvPr>
        </p:nvSpPr>
        <p:spPr/>
        <p:txBody>
          <a:bodyPr/>
          <a:lstStyle/>
          <a:p>
            <a:r>
              <a:rPr lang="es-MX" dirty="0"/>
              <a:t>Gravamen a juegos de apuesta (art. 2)</a:t>
            </a:r>
          </a:p>
        </p:txBody>
      </p:sp>
      <p:sp>
        <p:nvSpPr>
          <p:cNvPr id="6" name="Marcador de contenido 5">
            <a:extLst>
              <a:ext uri="{FF2B5EF4-FFF2-40B4-BE49-F238E27FC236}">
                <a16:creationId xmlns:a16="http://schemas.microsoft.com/office/drawing/2014/main" id="{CC06D9F1-7F7C-D0E3-9C6F-288D856241C8}"/>
              </a:ext>
            </a:extLst>
          </p:cNvPr>
          <p:cNvSpPr>
            <a:spLocks noGrp="1"/>
          </p:cNvSpPr>
          <p:nvPr>
            <p:ph idx="1"/>
          </p:nvPr>
        </p:nvSpPr>
        <p:spPr/>
        <p:txBody>
          <a:bodyPr>
            <a:normAutofit lnSpcReduction="10000"/>
          </a:bodyPr>
          <a:lstStyle/>
          <a:p>
            <a:pPr marL="0" indent="0" algn="just">
              <a:buNone/>
            </a:pPr>
            <a:r>
              <a:rPr lang="es-MX" sz="2400" b="1" dirty="0"/>
              <a:t>B) </a:t>
            </a:r>
            <a:r>
              <a:rPr lang="es-MX" sz="2400" dirty="0"/>
              <a:t>Realización de juegos con apuestas y sorteos, independientemente del nombre con el que se les designe, que requieran permiso de conformidad con lo dispuesto en la Ley Federal de Juegos y Sorteos y su Reglamento, los que realicen los organismos descentralizados, así como la realización de juegos o concursos en los que el premio se obtenga por la destreza del participante en el uso de máquinas, que en el desarrollo de aquéllos utilicen imágenes visuales electrónicas como números, símbolos, figuras u otras similares, que se efectúen en el territorio nacional. Quedan comprendidos en los juegos con apuestas, aquéllos en los que sólo se reciban, capten, crucen o exploten apuestas. Asimismo, quedan comprendidos en los sorteos, los concursos en los que se ofrezcan premios y en alguna etapa de su desarrollo intervenga directa o indirectamente el azar. ......................... </a:t>
            </a:r>
            <a:r>
              <a:rPr lang="es-MX" sz="2400" b="1" dirty="0"/>
              <a:t>50%</a:t>
            </a:r>
            <a:endParaRPr lang="es-MX" sz="2400" dirty="0"/>
          </a:p>
        </p:txBody>
      </p:sp>
      <p:sp>
        <p:nvSpPr>
          <p:cNvPr id="3" name="Marcador de número de diapositiva 2">
            <a:extLst>
              <a:ext uri="{FF2B5EF4-FFF2-40B4-BE49-F238E27FC236}">
                <a16:creationId xmlns:a16="http://schemas.microsoft.com/office/drawing/2014/main" id="{1F2EF7BF-3D05-F6A6-8358-841AB2CCE3C8}"/>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92</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842689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53738E-5988-9AB7-0490-D520D4804967}"/>
              </a:ext>
            </a:extLst>
          </p:cNvPr>
          <p:cNvSpPr>
            <a:spLocks noGrp="1"/>
          </p:cNvSpPr>
          <p:nvPr>
            <p:ph type="title"/>
          </p:nvPr>
        </p:nvSpPr>
        <p:spPr/>
        <p:txBody>
          <a:bodyPr/>
          <a:lstStyle/>
          <a:p>
            <a:r>
              <a:rPr lang="es-MX" dirty="0"/>
              <a:t>Gravamen a juegos de apuesta (art. 2)</a:t>
            </a:r>
          </a:p>
        </p:txBody>
      </p:sp>
      <p:sp>
        <p:nvSpPr>
          <p:cNvPr id="3" name="Marcador de contenido 2">
            <a:extLst>
              <a:ext uri="{FF2B5EF4-FFF2-40B4-BE49-F238E27FC236}">
                <a16:creationId xmlns:a16="http://schemas.microsoft.com/office/drawing/2014/main" id="{28345926-99B6-49CE-9B18-9BEA3033D952}"/>
              </a:ext>
            </a:extLst>
          </p:cNvPr>
          <p:cNvSpPr>
            <a:spLocks noGrp="1"/>
          </p:cNvSpPr>
          <p:nvPr>
            <p:ph idx="1"/>
          </p:nvPr>
        </p:nvSpPr>
        <p:spPr>
          <a:xfrm>
            <a:off x="289559" y="1945266"/>
            <a:ext cx="11584577" cy="4351338"/>
          </a:xfrm>
        </p:spPr>
        <p:txBody>
          <a:bodyPr>
            <a:noAutofit/>
          </a:bodyPr>
          <a:lstStyle/>
          <a:p>
            <a:pPr marL="0" indent="0" algn="just">
              <a:buNone/>
            </a:pPr>
            <a:r>
              <a:rPr lang="es-MX" sz="2100" dirty="0"/>
              <a:t>También quedan comprendidos en este inciso, los juegos con apuestas y sorteos que se realicen a través de Internet o medios electrónicos por residentes en el extranjero sin establecimiento en México en términos del artículo 18-B, primer párrafo, fracciones I y II de la Ley del Impuesto al Valor Agregado. Para efectos de este párrafo, los residentes en el extranjero o, en su caso, las plataformas digitales de intermediación a que se refieren los artículos 1o.-A BIS y 18-B, fracción II de la Ley del Impuesto al Valor Agregado, deberán cumplir con las obligaciones establecidas en los artículos 5o.-A BIS y 20-A de esta Ley, según corresponda, por los servicios  digitales a que se refiere este párrafo. </a:t>
            </a:r>
          </a:p>
          <a:p>
            <a:pPr marL="0" indent="0" algn="just">
              <a:buNone/>
            </a:pPr>
            <a:r>
              <a:rPr lang="es-MX" sz="2100" dirty="0"/>
              <a:t>La omisión en el pago del impuesto o del entero de las retenciones que, en su caso, deban efectuar y en la presentación de la declaración de pago y de la información, a que se refieren este inciso y el artículo 5o.-A BIS de esta Ley, se sancionará de conformidad con lo dispuesto en la presente Ley y en el Código Fiscal de la Federación. Asimismo, el incumplimiento a las obligaciones a que se refiere el párrafo anterior y las fracciones III, inciso a) y IV, inciso a) del artículo 20-A de esta Ley, dará lugar al bloqueo temporal del acceso al servicio digital del prestador de los servicios digitales, bloqueo que se realizará de conformidad con lo dispuesto en los artículos 18-H BIS a 18-H QUINTUS de la Ley del Impuesto al Valor Agregado.</a:t>
            </a:r>
          </a:p>
        </p:txBody>
      </p:sp>
      <p:sp>
        <p:nvSpPr>
          <p:cNvPr id="5" name="Marcador de número de diapositiva 2">
            <a:extLst>
              <a:ext uri="{FF2B5EF4-FFF2-40B4-BE49-F238E27FC236}">
                <a16:creationId xmlns:a16="http://schemas.microsoft.com/office/drawing/2014/main" id="{2EEC6D36-0253-E4C9-C8D8-FA68198013E1}"/>
              </a:ext>
            </a:extLst>
          </p:cNvPr>
          <p:cNvSpPr txBox="1">
            <a:spLocks/>
          </p:cNvSpPr>
          <p:nvPr/>
        </p:nvSpPr>
        <p:spPr>
          <a:xfrm>
            <a:off x="0" y="6530215"/>
            <a:ext cx="443248" cy="327785"/>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93</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17920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B1AC35-9DCD-6BE8-139A-EEC0E824DFAD}"/>
              </a:ext>
            </a:extLst>
          </p:cNvPr>
          <p:cNvSpPr>
            <a:spLocks noGrp="1"/>
          </p:cNvSpPr>
          <p:nvPr>
            <p:ph type="title"/>
          </p:nvPr>
        </p:nvSpPr>
        <p:spPr>
          <a:xfrm>
            <a:off x="289559" y="1368101"/>
            <a:ext cx="11689081" cy="449717"/>
          </a:xfrm>
        </p:spPr>
        <p:txBody>
          <a:bodyPr>
            <a:noAutofit/>
          </a:bodyPr>
          <a:lstStyle/>
          <a:p>
            <a:r>
              <a:rPr lang="es-MX" dirty="0"/>
              <a:t>Obligaciones de la plataformas digitales de intermediación (art. 5-A bis)</a:t>
            </a:r>
          </a:p>
        </p:txBody>
      </p:sp>
      <p:sp>
        <p:nvSpPr>
          <p:cNvPr id="5" name="Marcador de contenido 4">
            <a:extLst>
              <a:ext uri="{FF2B5EF4-FFF2-40B4-BE49-F238E27FC236}">
                <a16:creationId xmlns:a16="http://schemas.microsoft.com/office/drawing/2014/main" id="{71AE038F-4ACB-E51E-5498-9CF3A5B2841E}"/>
              </a:ext>
            </a:extLst>
          </p:cNvPr>
          <p:cNvSpPr>
            <a:spLocks noGrp="1"/>
          </p:cNvSpPr>
          <p:nvPr>
            <p:ph idx="1"/>
          </p:nvPr>
        </p:nvSpPr>
        <p:spPr>
          <a:xfrm>
            <a:off x="289559" y="2456706"/>
            <a:ext cx="11584577" cy="4351338"/>
          </a:xfrm>
        </p:spPr>
        <p:txBody>
          <a:bodyPr>
            <a:normAutofit/>
          </a:bodyPr>
          <a:lstStyle/>
          <a:p>
            <a:pPr marL="0" indent="0">
              <a:buNone/>
            </a:pPr>
            <a:r>
              <a:rPr lang="es-MX" sz="2400" dirty="0"/>
              <a:t>Las plataformas digitales de intermediación que proporcionen los servicios digitales a que se refiere el artículo 2o., fracción II, inciso D), numeral 2 de esta Ley, cuando cobren el precio y el impuesto especial sobre producción y servicios correspondiente a las operaciones de intermediación por cuenta del prestador del servicio digital, deberán:</a:t>
            </a:r>
          </a:p>
          <a:p>
            <a:pPr marL="571500" indent="-571500">
              <a:buAutoNum type="romanUcPeriod"/>
            </a:pPr>
            <a:r>
              <a:rPr lang="es-MX" sz="2400" dirty="0"/>
              <a:t>Retener a las personas físicas o morales residentes en el país o a los residentes en el extranjero sin establecimiento en México que presten los servicios digitales, el 100% del impuesto especial sobre producción y servicios cobrado.</a:t>
            </a:r>
          </a:p>
          <a:p>
            <a:pPr marL="0" indent="0">
              <a:buNone/>
            </a:pPr>
            <a:r>
              <a:rPr lang="es-MX" sz="2400" dirty="0"/>
              <a:t>En este caso el prestador del servicio considerará el impuesto retenido como pago definitivo del impuesto.</a:t>
            </a:r>
          </a:p>
        </p:txBody>
      </p:sp>
      <p:sp>
        <p:nvSpPr>
          <p:cNvPr id="3" name="Marcador de número de diapositiva 2">
            <a:extLst>
              <a:ext uri="{FF2B5EF4-FFF2-40B4-BE49-F238E27FC236}">
                <a16:creationId xmlns:a16="http://schemas.microsoft.com/office/drawing/2014/main" id="{9733262A-AC0F-DC05-E304-5B845D343DB8}"/>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94</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338351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0F4A2-5D2D-F3B3-091B-D49E6507055A}"/>
              </a:ext>
            </a:extLst>
          </p:cNvPr>
          <p:cNvSpPr>
            <a:spLocks noGrp="1"/>
          </p:cNvSpPr>
          <p:nvPr>
            <p:ph type="title"/>
          </p:nvPr>
        </p:nvSpPr>
        <p:spPr>
          <a:xfrm>
            <a:off x="289559" y="1418198"/>
            <a:ext cx="11689081" cy="449717"/>
          </a:xfrm>
        </p:spPr>
        <p:txBody>
          <a:bodyPr>
            <a:normAutofit fontScale="90000"/>
          </a:bodyPr>
          <a:lstStyle/>
          <a:p>
            <a:r>
              <a:rPr lang="es-MX" dirty="0"/>
              <a:t>Obligaciones de la plataformas digitales de intermediación (art. 5-A bis)</a:t>
            </a:r>
          </a:p>
        </p:txBody>
      </p:sp>
      <p:sp>
        <p:nvSpPr>
          <p:cNvPr id="3" name="Marcador de contenido 2">
            <a:extLst>
              <a:ext uri="{FF2B5EF4-FFF2-40B4-BE49-F238E27FC236}">
                <a16:creationId xmlns:a16="http://schemas.microsoft.com/office/drawing/2014/main" id="{BF02452A-6B65-570F-58DB-07EF2AFE9D63}"/>
              </a:ext>
            </a:extLst>
          </p:cNvPr>
          <p:cNvSpPr>
            <a:spLocks noGrp="1"/>
          </p:cNvSpPr>
          <p:nvPr>
            <p:ph idx="1"/>
          </p:nvPr>
        </p:nvSpPr>
        <p:spPr>
          <a:xfrm>
            <a:off x="289559" y="2503202"/>
            <a:ext cx="11584577" cy="4351338"/>
          </a:xfrm>
        </p:spPr>
        <p:txBody>
          <a:bodyPr>
            <a:normAutofit/>
          </a:bodyPr>
          <a:lstStyle/>
          <a:p>
            <a:pPr marL="0" indent="0" algn="just">
              <a:buNone/>
            </a:pPr>
            <a:r>
              <a:rPr lang="es-MX" sz="2400" dirty="0"/>
              <a:t>II. Cumplir con las obligaciones previstas en el artículo 18-J, fracción II, incisos b), c) y d) y último párrafo de dicha fracción de la Ley del Impuesto al Valor Agregado, respecto del impuesto especial sobre producción y servicios que se cause conforme al artículo 2o., fracción II, inciso D) de esta Ley.</a:t>
            </a:r>
          </a:p>
        </p:txBody>
      </p:sp>
      <p:sp>
        <p:nvSpPr>
          <p:cNvPr id="5" name="Marcador de número de diapositiva 2">
            <a:extLst>
              <a:ext uri="{FF2B5EF4-FFF2-40B4-BE49-F238E27FC236}">
                <a16:creationId xmlns:a16="http://schemas.microsoft.com/office/drawing/2014/main" id="{70049253-E551-2198-BE63-8681834498F9}"/>
              </a:ext>
            </a:extLst>
          </p:cNvPr>
          <p:cNvSpPr txBox="1">
            <a:spLocks/>
          </p:cNvSpPr>
          <p:nvPr/>
        </p:nvSpPr>
        <p:spPr>
          <a:xfrm>
            <a:off x="0" y="6530215"/>
            <a:ext cx="443248" cy="327785"/>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95</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077515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311A48-6C03-F2F4-A572-1E56E8B3B627}"/>
              </a:ext>
            </a:extLst>
          </p:cNvPr>
          <p:cNvSpPr>
            <a:spLocks noGrp="1"/>
          </p:cNvSpPr>
          <p:nvPr>
            <p:ph type="title"/>
          </p:nvPr>
        </p:nvSpPr>
        <p:spPr/>
        <p:txBody>
          <a:bodyPr/>
          <a:lstStyle/>
          <a:p>
            <a:r>
              <a:rPr lang="es-MX" dirty="0"/>
              <a:t>Transitorios</a:t>
            </a:r>
          </a:p>
        </p:txBody>
      </p:sp>
      <p:sp>
        <p:nvSpPr>
          <p:cNvPr id="3" name="Marcador de contenido 2">
            <a:extLst>
              <a:ext uri="{FF2B5EF4-FFF2-40B4-BE49-F238E27FC236}">
                <a16:creationId xmlns:a16="http://schemas.microsoft.com/office/drawing/2014/main" id="{89A5218C-1CC3-78C2-10D3-2F761185DF92}"/>
              </a:ext>
            </a:extLst>
          </p:cNvPr>
          <p:cNvSpPr>
            <a:spLocks noGrp="1"/>
          </p:cNvSpPr>
          <p:nvPr>
            <p:ph idx="1"/>
          </p:nvPr>
        </p:nvSpPr>
        <p:spPr/>
        <p:txBody>
          <a:bodyPr>
            <a:normAutofit/>
          </a:bodyPr>
          <a:lstStyle/>
          <a:p>
            <a:pPr marL="0" indent="0" algn="just">
              <a:buNone/>
            </a:pPr>
            <a:r>
              <a:rPr lang="es-MX" sz="2400" b="1" dirty="0"/>
              <a:t>Segundo. </a:t>
            </a:r>
            <a:r>
              <a:rPr lang="es-MX" sz="2400" dirty="0"/>
              <a:t>La cuota prevista en el segundo párrafo del inciso C), de la fracción I, del artículo 2o. de la Ley del Impuesto Especial sobre Producción y Servicios del presente Decreto, entrará en vigor el 1 de enero de 2030. Durante los ejercicios fiscales de 2026, 2027, 2028 y 2029, las cuotas aplicables serán las siguientes:</a:t>
            </a:r>
          </a:p>
        </p:txBody>
      </p:sp>
      <p:sp>
        <p:nvSpPr>
          <p:cNvPr id="5" name="Marcador de número de diapositiva 2">
            <a:extLst>
              <a:ext uri="{FF2B5EF4-FFF2-40B4-BE49-F238E27FC236}">
                <a16:creationId xmlns:a16="http://schemas.microsoft.com/office/drawing/2014/main" id="{8290EF9C-2793-05B4-630A-BC017ADC6AE7}"/>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96</a:t>
            </a:fld>
            <a:endParaRPr lang="es-ES" sz="1400" b="1" dirty="0">
              <a:latin typeface="Arial" panose="020B0604020202020204" pitchFamily="34" charset="0"/>
              <a:cs typeface="Arial" panose="020B0604020202020204" pitchFamily="34" charset="0"/>
            </a:endParaRPr>
          </a:p>
        </p:txBody>
      </p:sp>
      <p:pic>
        <p:nvPicPr>
          <p:cNvPr id="6" name="Imagen 5">
            <a:extLst>
              <a:ext uri="{FF2B5EF4-FFF2-40B4-BE49-F238E27FC236}">
                <a16:creationId xmlns:a16="http://schemas.microsoft.com/office/drawing/2014/main" id="{B40224BA-087E-4304-F65D-2B72FBCD0AF5}"/>
              </a:ext>
            </a:extLst>
          </p:cNvPr>
          <p:cNvPicPr>
            <a:picLocks noChangeAspect="1"/>
          </p:cNvPicPr>
          <p:nvPr/>
        </p:nvPicPr>
        <p:blipFill>
          <a:blip r:embed="rId2"/>
          <a:stretch>
            <a:fillRect/>
          </a:stretch>
        </p:blipFill>
        <p:spPr>
          <a:xfrm>
            <a:off x="3862075" y="3967566"/>
            <a:ext cx="4467849" cy="2138766"/>
          </a:xfrm>
          <a:prstGeom prst="rect">
            <a:avLst/>
          </a:prstGeom>
        </p:spPr>
      </p:pic>
    </p:spTree>
    <p:extLst>
      <p:ext uri="{BB962C8B-B14F-4D97-AF65-F5344CB8AC3E}">
        <p14:creationId xmlns:p14="http://schemas.microsoft.com/office/powerpoint/2010/main" val="225650207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097FC1-8593-3748-15E9-4051E31B7C9B}"/>
              </a:ext>
            </a:extLst>
          </p:cNvPr>
          <p:cNvSpPr>
            <a:spLocks noGrp="1"/>
          </p:cNvSpPr>
          <p:nvPr>
            <p:ph type="title"/>
          </p:nvPr>
        </p:nvSpPr>
        <p:spPr/>
        <p:txBody>
          <a:bodyPr/>
          <a:lstStyle/>
          <a:p>
            <a:r>
              <a:rPr lang="es-MX" dirty="0"/>
              <a:t>Transitorios</a:t>
            </a:r>
          </a:p>
        </p:txBody>
      </p:sp>
      <p:sp>
        <p:nvSpPr>
          <p:cNvPr id="3" name="Marcador de contenido 2">
            <a:extLst>
              <a:ext uri="{FF2B5EF4-FFF2-40B4-BE49-F238E27FC236}">
                <a16:creationId xmlns:a16="http://schemas.microsoft.com/office/drawing/2014/main" id="{3B8E70E4-83A8-2932-1111-3A48964201BA}"/>
              </a:ext>
            </a:extLst>
          </p:cNvPr>
          <p:cNvSpPr>
            <a:spLocks noGrp="1"/>
          </p:cNvSpPr>
          <p:nvPr>
            <p:ph idx="1"/>
          </p:nvPr>
        </p:nvSpPr>
        <p:spPr/>
        <p:txBody>
          <a:bodyPr>
            <a:noAutofit/>
          </a:bodyPr>
          <a:lstStyle/>
          <a:p>
            <a:pPr marL="0" indent="0" algn="just">
              <a:buNone/>
            </a:pPr>
            <a:r>
              <a:rPr lang="es-MX" sz="1800" b="1" dirty="0"/>
              <a:t>Tercero. </a:t>
            </a:r>
            <a:r>
              <a:rPr lang="es-MX" sz="1800" dirty="0"/>
              <a:t>Tratándose de la enajenación de bienes o de la prestación de servicios, que se hayan celebrado con anterioridad a la fecha de la entrada en vigor del presente Decreto, las contraprestaciones correspondientes que se cobren con posterioridad a la fecha mencionada, estarán afectas al pago del impuesto especial sobre producción y servicios de conformidad con las disposiciones vigentes en el momento de su cobro.</a:t>
            </a:r>
          </a:p>
          <a:p>
            <a:pPr marL="0" indent="0" algn="just">
              <a:buNone/>
            </a:pPr>
            <a:r>
              <a:rPr lang="es-MX" sz="1800" dirty="0"/>
              <a:t>No obstante lo anterior, los contribuyentes podrán acogerse a lo siguiente:</a:t>
            </a:r>
          </a:p>
          <a:p>
            <a:pPr marL="0" indent="0" algn="just">
              <a:buNone/>
            </a:pPr>
            <a:r>
              <a:rPr lang="es-MX" sz="1800" b="1" dirty="0"/>
              <a:t>a) </a:t>
            </a:r>
            <a:r>
              <a:rPr lang="es-MX" sz="1800" dirty="0"/>
              <a:t>Tratándose de la enajenación de bienes o de la prestación de servicios que con anterioridad a la fecha de la entrada en vigor del presente Decreto hayan estado afectas a una tasa o cuota del impuesto especial sobre producción y servicios menor a la que deban aplicar con posterioridad a la fecha mencionada, se podrá calcular el impuesto especial sobre producción y servicios aplicando la tasa o cuota que corresponda conforme a las disposiciones vigentes con anterioridad a la fecha de entrada en vigor del presente Decreto, siempre que los bienes o los servicios se hayan entregado o proporcionado antes de la fecha mencionada y el pago de las contraprestaciones respectivas se realice dentro de los diez días naturales inmediatos posteriores a dicha fecha.</a:t>
            </a:r>
          </a:p>
        </p:txBody>
      </p:sp>
      <p:sp>
        <p:nvSpPr>
          <p:cNvPr id="5" name="Marcador de número de diapositiva 2">
            <a:extLst>
              <a:ext uri="{FF2B5EF4-FFF2-40B4-BE49-F238E27FC236}">
                <a16:creationId xmlns:a16="http://schemas.microsoft.com/office/drawing/2014/main" id="{B40658FA-77E2-4B2C-A51F-3A2C3B92DC5B}"/>
              </a:ext>
            </a:extLst>
          </p:cNvPr>
          <p:cNvSpPr txBox="1">
            <a:spLocks/>
          </p:cNvSpPr>
          <p:nvPr/>
        </p:nvSpPr>
        <p:spPr>
          <a:xfrm>
            <a:off x="0" y="6530215"/>
            <a:ext cx="443248" cy="327785"/>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97</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441041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CA156-B2E5-1D1B-EF6D-FB3151C993D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A502916-AAF0-FE6C-10BF-041E08200D75}"/>
              </a:ext>
            </a:extLst>
          </p:cNvPr>
          <p:cNvSpPr>
            <a:spLocks noGrp="1"/>
          </p:cNvSpPr>
          <p:nvPr>
            <p:ph type="title"/>
          </p:nvPr>
        </p:nvSpPr>
        <p:spPr/>
        <p:txBody>
          <a:bodyPr/>
          <a:lstStyle/>
          <a:p>
            <a:r>
              <a:rPr lang="es-MX" dirty="0"/>
              <a:t>Transitorios</a:t>
            </a:r>
          </a:p>
        </p:txBody>
      </p:sp>
      <p:sp>
        <p:nvSpPr>
          <p:cNvPr id="3" name="Marcador de contenido 2">
            <a:extLst>
              <a:ext uri="{FF2B5EF4-FFF2-40B4-BE49-F238E27FC236}">
                <a16:creationId xmlns:a16="http://schemas.microsoft.com/office/drawing/2014/main" id="{F7FE3229-2CEC-C29A-E23B-C616B87988E5}"/>
              </a:ext>
            </a:extLst>
          </p:cNvPr>
          <p:cNvSpPr>
            <a:spLocks noGrp="1"/>
          </p:cNvSpPr>
          <p:nvPr>
            <p:ph idx="1"/>
          </p:nvPr>
        </p:nvSpPr>
        <p:spPr/>
        <p:txBody>
          <a:bodyPr>
            <a:noAutofit/>
          </a:bodyPr>
          <a:lstStyle/>
          <a:p>
            <a:pPr marL="0" indent="0" algn="just">
              <a:buNone/>
            </a:pPr>
            <a:r>
              <a:rPr lang="es-MX" sz="1800" b="1" dirty="0"/>
              <a:t>b) </a:t>
            </a:r>
            <a:r>
              <a:rPr lang="es-MX" sz="1800" dirty="0"/>
              <a:t>En el caso de la enajenación de bienes o de la prestación de servicios que con anterioridad a la fecha de la entrada en vigor del presente Decreto no hayan estado afectas al pago del impuesto especial sobre producción y servicios y que con posterioridad a la fecha mencionada queden afectas al pago de dicho impuesto, no se estará obligado al pago del citado impuesto, siempre que los bienes o los servicios se hayan entregado o proporcionado antes de la fecha mencionada y el pago de las contraprestaciones respectivas se realice dentro de los diez días naturales inmediatos posteriores a dicha fecha.</a:t>
            </a:r>
          </a:p>
        </p:txBody>
      </p:sp>
      <p:sp>
        <p:nvSpPr>
          <p:cNvPr id="5" name="Marcador de número de diapositiva 2">
            <a:extLst>
              <a:ext uri="{FF2B5EF4-FFF2-40B4-BE49-F238E27FC236}">
                <a16:creationId xmlns:a16="http://schemas.microsoft.com/office/drawing/2014/main" id="{E9E77243-8C4B-28F1-8EB4-3DE30D2F7737}"/>
              </a:ext>
            </a:extLst>
          </p:cNvPr>
          <p:cNvSpPr txBox="1">
            <a:spLocks/>
          </p:cNvSpPr>
          <p:nvPr/>
        </p:nvSpPr>
        <p:spPr>
          <a:xfrm>
            <a:off x="0" y="6530215"/>
            <a:ext cx="443248" cy="327785"/>
          </a:xfrm>
          <a:prstGeom prst="rect">
            <a:avLst/>
          </a:prstGeom>
          <a:solidFill>
            <a:schemeClr val="bg1"/>
          </a:solidFill>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FF4463D-C809-40C6-80C5-782F59AD1978}" type="slidenum">
              <a:rPr lang="es-ES" sz="1400" b="1" smtClean="0">
                <a:latin typeface="Arial" panose="020B0604020202020204" pitchFamily="34" charset="0"/>
                <a:cs typeface="Arial" panose="020B0604020202020204" pitchFamily="34" charset="0"/>
              </a:rPr>
              <a:pPr algn="ctr"/>
              <a:t>98</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444102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2F95CB6-19CC-2861-9D6E-003CBF6AA088}"/>
              </a:ext>
            </a:extLst>
          </p:cNvPr>
          <p:cNvSpPr>
            <a:spLocks noGrp="1"/>
          </p:cNvSpPr>
          <p:nvPr>
            <p:ph type="ctrTitle"/>
          </p:nvPr>
        </p:nvSpPr>
        <p:spPr/>
        <p:txBody>
          <a:bodyPr/>
          <a:lstStyle/>
          <a:p>
            <a:pPr algn="ctr"/>
            <a:r>
              <a:rPr lang="es-MX" sz="6000" dirty="0"/>
              <a:t>Aspectos relevantes reforma Ley Aduanera</a:t>
            </a:r>
          </a:p>
        </p:txBody>
      </p:sp>
      <p:sp>
        <p:nvSpPr>
          <p:cNvPr id="2" name="Subtítulo 1">
            <a:extLst>
              <a:ext uri="{FF2B5EF4-FFF2-40B4-BE49-F238E27FC236}">
                <a16:creationId xmlns:a16="http://schemas.microsoft.com/office/drawing/2014/main" id="{842C5B1E-12D7-1C55-38D0-D82B07FAAE63}"/>
              </a:ext>
            </a:extLst>
          </p:cNvPr>
          <p:cNvSpPr>
            <a:spLocks noGrp="1"/>
          </p:cNvSpPr>
          <p:nvPr>
            <p:ph type="subTitle" idx="1"/>
          </p:nvPr>
        </p:nvSpPr>
        <p:spPr/>
        <p:txBody>
          <a:bodyPr/>
          <a:lstStyle/>
          <a:p>
            <a:endParaRPr lang="es-MX"/>
          </a:p>
        </p:txBody>
      </p:sp>
      <p:pic>
        <p:nvPicPr>
          <p:cNvPr id="3" name="Imagen 2">
            <a:extLst>
              <a:ext uri="{FF2B5EF4-FFF2-40B4-BE49-F238E27FC236}">
                <a16:creationId xmlns:a16="http://schemas.microsoft.com/office/drawing/2014/main" id="{5CFABFB6-96F2-086B-7FD3-38F011962E6B}"/>
              </a:ext>
            </a:extLst>
          </p:cNvPr>
          <p:cNvPicPr>
            <a:picLocks noChangeAspect="1"/>
          </p:cNvPicPr>
          <p:nvPr/>
        </p:nvPicPr>
        <p:blipFill>
          <a:blip r:embed="rId2"/>
          <a:stretch>
            <a:fillRect/>
          </a:stretch>
        </p:blipFill>
        <p:spPr>
          <a:xfrm>
            <a:off x="402335" y="247873"/>
            <a:ext cx="1741325" cy="1939372"/>
          </a:xfrm>
          <a:prstGeom prst="rect">
            <a:avLst/>
          </a:prstGeom>
        </p:spPr>
      </p:pic>
    </p:spTree>
    <p:extLst>
      <p:ext uri="{BB962C8B-B14F-4D97-AF65-F5344CB8AC3E}">
        <p14:creationId xmlns:p14="http://schemas.microsoft.com/office/powerpoint/2010/main" val="79612817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A0A5D06-B58C-0C23-973A-02A3F597731F}"/>
              </a:ext>
            </a:extLst>
          </p:cNvPr>
          <p:cNvSpPr>
            <a:spLocks noGrp="1"/>
          </p:cNvSpPr>
          <p:nvPr>
            <p:ph type="title"/>
          </p:nvPr>
        </p:nvSpPr>
        <p:spPr/>
        <p:txBody>
          <a:bodyPr/>
          <a:lstStyle/>
          <a:p>
            <a:r>
              <a:rPr lang="es-MX" dirty="0"/>
              <a:t>Sujetos obligados (art. 1)</a:t>
            </a:r>
          </a:p>
        </p:txBody>
      </p:sp>
      <p:sp>
        <p:nvSpPr>
          <p:cNvPr id="5" name="Marcador de contenido 4">
            <a:extLst>
              <a:ext uri="{FF2B5EF4-FFF2-40B4-BE49-F238E27FC236}">
                <a16:creationId xmlns:a16="http://schemas.microsoft.com/office/drawing/2014/main" id="{C84D16D5-E0B7-3EB0-39FC-C280A76AC157}"/>
              </a:ext>
            </a:extLst>
          </p:cNvPr>
          <p:cNvSpPr>
            <a:spLocks noGrp="1"/>
          </p:cNvSpPr>
          <p:nvPr>
            <p:ph idx="1"/>
          </p:nvPr>
        </p:nvSpPr>
        <p:spPr/>
        <p:txBody>
          <a:bodyPr/>
          <a:lstStyle/>
          <a:p>
            <a:r>
              <a:rPr lang="es-MX" dirty="0"/>
              <a:t>Se precisa el alcance de la Ley Aduanera en relación con la Ley de los Impuestos Generales de Importación y de Exportación y se reafirma que el Código Fiscal de la Federación se aplica supletoriamente.</a:t>
            </a:r>
          </a:p>
        </p:txBody>
      </p:sp>
    </p:spTree>
    <p:extLst>
      <p:ext uri="{BB962C8B-B14F-4D97-AF65-F5344CB8AC3E}">
        <p14:creationId xmlns:p14="http://schemas.microsoft.com/office/powerpoint/2010/main" val="369719202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039B6-9374-F9E0-2B49-CA64BCBCCD2F}"/>
              </a:ext>
            </a:extLst>
          </p:cNvPr>
          <p:cNvSpPr>
            <a:spLocks noGrp="1"/>
          </p:cNvSpPr>
          <p:nvPr>
            <p:ph type="title"/>
          </p:nvPr>
        </p:nvSpPr>
        <p:spPr/>
        <p:txBody>
          <a:bodyPr/>
          <a:lstStyle/>
          <a:p>
            <a:r>
              <a:rPr lang="es-MX" dirty="0"/>
              <a:t>Nuevas definiciones (art. 2)</a:t>
            </a:r>
          </a:p>
        </p:txBody>
      </p:sp>
      <p:sp>
        <p:nvSpPr>
          <p:cNvPr id="3" name="Marcador de contenido 2">
            <a:extLst>
              <a:ext uri="{FF2B5EF4-FFF2-40B4-BE49-F238E27FC236}">
                <a16:creationId xmlns:a16="http://schemas.microsoft.com/office/drawing/2014/main" id="{CE104385-8915-F856-A37D-19FE7BA31BB5}"/>
              </a:ext>
            </a:extLst>
          </p:cNvPr>
          <p:cNvSpPr>
            <a:spLocks noGrp="1"/>
          </p:cNvSpPr>
          <p:nvPr>
            <p:ph idx="1"/>
          </p:nvPr>
        </p:nvSpPr>
        <p:spPr/>
        <p:txBody>
          <a:bodyPr/>
          <a:lstStyle/>
          <a:p>
            <a:r>
              <a:rPr lang="es-MX" dirty="0"/>
              <a:t>Fracción V: Se define “impuestos al comercio exterior” como los impuestos generales de importación y exportación conforme a la Tarifa.</a:t>
            </a:r>
          </a:p>
          <a:p>
            <a:r>
              <a:rPr lang="es-MX" dirty="0"/>
              <a:t>Fracción X: Se actualiza el concepto de “programas de diferimiento de aranceles”, listando expresamente los regímenes de importación temporal, depósito fiscal, recinto fiscalizado estratégico y elaboración/transformación en recinto fiscalizado.</a:t>
            </a:r>
          </a:p>
          <a:p>
            <a:r>
              <a:rPr lang="es-MX" dirty="0"/>
              <a:t>Fracción XVIII: Se amplía la noción de “documento equivalente” para incluir el valor de las mercancías y datos relativos a su comercialización.</a:t>
            </a:r>
          </a:p>
          <a:p>
            <a:r>
              <a:rPr lang="es-MX" dirty="0"/>
              <a:t>Nueva fracción XXII: Se introduce una definición expresa de “régimen aduanero”, relacionada con el destino, tratamiento jurídico, obligaciones, restricciones y formalidades de las mercancías.</a:t>
            </a:r>
          </a:p>
          <a:p>
            <a:endParaRPr lang="es-MX" dirty="0"/>
          </a:p>
        </p:txBody>
      </p:sp>
    </p:spTree>
    <p:extLst>
      <p:ext uri="{BB962C8B-B14F-4D97-AF65-F5344CB8AC3E}">
        <p14:creationId xmlns:p14="http://schemas.microsoft.com/office/powerpoint/2010/main" val="373471749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98A520-AD20-8F4C-4A9C-6D040FA0A1A4}"/>
              </a:ext>
            </a:extLst>
          </p:cNvPr>
          <p:cNvSpPr>
            <a:spLocks noGrp="1"/>
          </p:cNvSpPr>
          <p:nvPr>
            <p:ph type="title"/>
          </p:nvPr>
        </p:nvSpPr>
        <p:spPr/>
        <p:txBody>
          <a:bodyPr/>
          <a:lstStyle/>
          <a:p>
            <a:r>
              <a:rPr lang="es-MX" dirty="0"/>
              <a:t>Facilidades en salidas de mercancías (art. 10)</a:t>
            </a:r>
          </a:p>
        </p:txBody>
      </p:sp>
      <p:sp>
        <p:nvSpPr>
          <p:cNvPr id="3" name="Marcador de contenido 2">
            <a:extLst>
              <a:ext uri="{FF2B5EF4-FFF2-40B4-BE49-F238E27FC236}">
                <a16:creationId xmlns:a16="http://schemas.microsoft.com/office/drawing/2014/main" id="{AC0009F4-3F70-615B-B526-7021398A29F7}"/>
              </a:ext>
            </a:extLst>
          </p:cNvPr>
          <p:cNvSpPr>
            <a:spLocks noGrp="1"/>
          </p:cNvSpPr>
          <p:nvPr>
            <p:ph idx="1"/>
          </p:nvPr>
        </p:nvSpPr>
        <p:spPr/>
        <p:txBody>
          <a:bodyPr>
            <a:normAutofit/>
          </a:bodyPr>
          <a:lstStyle/>
          <a:p>
            <a:pPr algn="just"/>
            <a:r>
              <a:rPr lang="es-MX" sz="2400" dirty="0"/>
              <a:t>Se reforma el segundo párrafo para permitir la entrada/salida por lugar distinto al autorizado no sólo por naturaleza o volumen, sino también por “eficiencia y facilitación en el despacho”, condicionando la autorización a contar con un sistema tecnológico integral (inventarios, videovigilancia, seguridad, monitoreo en tiempo real, interoperabilidad con el sistema electrónico aduanero y acceso remoto continuo para la autoridad).</a:t>
            </a:r>
          </a:p>
        </p:txBody>
      </p:sp>
    </p:spTree>
    <p:extLst>
      <p:ext uri="{BB962C8B-B14F-4D97-AF65-F5344CB8AC3E}">
        <p14:creationId xmlns:p14="http://schemas.microsoft.com/office/powerpoint/2010/main" val="267971849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C5DAC9-ED25-587F-BC2D-31F521260107}"/>
              </a:ext>
            </a:extLst>
          </p:cNvPr>
          <p:cNvSpPr>
            <a:spLocks noGrp="1"/>
          </p:cNvSpPr>
          <p:nvPr>
            <p:ph type="title"/>
          </p:nvPr>
        </p:nvSpPr>
        <p:spPr/>
        <p:txBody>
          <a:bodyPr/>
          <a:lstStyle/>
          <a:p>
            <a:r>
              <a:rPr lang="es-MX" dirty="0"/>
              <a:t>Procedimiento para notificar a propietarios de mercancías (art. 32 y 37)</a:t>
            </a:r>
          </a:p>
        </p:txBody>
      </p:sp>
      <p:sp>
        <p:nvSpPr>
          <p:cNvPr id="3" name="Marcador de contenido 2">
            <a:extLst>
              <a:ext uri="{FF2B5EF4-FFF2-40B4-BE49-F238E27FC236}">
                <a16:creationId xmlns:a16="http://schemas.microsoft.com/office/drawing/2014/main" id="{0C5A3F67-6825-8A19-1FF8-C7262686C1E2}"/>
              </a:ext>
            </a:extLst>
          </p:cNvPr>
          <p:cNvSpPr>
            <a:spLocks noGrp="1"/>
          </p:cNvSpPr>
          <p:nvPr>
            <p:ph idx="1"/>
          </p:nvPr>
        </p:nvSpPr>
        <p:spPr/>
        <p:txBody>
          <a:bodyPr/>
          <a:lstStyle/>
          <a:p>
            <a:pPr algn="just"/>
            <a:r>
              <a:rPr lang="es-MX" dirty="0"/>
              <a:t>Primer párrafo: se detalla el procedimiento de notificación del abandono para retiro de mercancías en 15 días, condicionando el retiro al cumplimiento de regulaciones y pago de créditos fiscales.</a:t>
            </a:r>
          </a:p>
          <a:p>
            <a:pPr algn="just"/>
            <a:r>
              <a:rPr lang="es-MX" dirty="0"/>
              <a:t>Se tomaran los datos de la carta porte para poder hacer notificaciones.</a:t>
            </a:r>
          </a:p>
          <a:p>
            <a:pPr algn="just"/>
            <a:r>
              <a:rPr lang="es-MX" dirty="0"/>
              <a:t>Se adiciona un segundo párrafo que regula la notificación por estrados cuando el documento de transporte no tiene datos suficientes.</a:t>
            </a:r>
          </a:p>
          <a:p>
            <a:pPr algn="just"/>
            <a:r>
              <a:rPr lang="es-MX" dirty="0"/>
              <a:t>Último párrafo: se introduce la obligación de destruir mercancías no destinadas por la autoridad, mediante procedimiento fijado en reglas, a cargo de quienes prestan servicios de recintos fiscalizados; se precisa que el costo de destrucción es a su cargo.</a:t>
            </a:r>
          </a:p>
          <a:p>
            <a:pPr algn="just"/>
            <a:endParaRPr lang="es-MX" dirty="0"/>
          </a:p>
        </p:txBody>
      </p:sp>
    </p:spTree>
    <p:extLst>
      <p:ext uri="{BB962C8B-B14F-4D97-AF65-F5344CB8AC3E}">
        <p14:creationId xmlns:p14="http://schemas.microsoft.com/office/powerpoint/2010/main" val="94387332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0766C9-176F-88EB-4FEB-EAF4F8CA7834}"/>
              </a:ext>
            </a:extLst>
          </p:cNvPr>
          <p:cNvSpPr>
            <a:spLocks noGrp="1"/>
          </p:cNvSpPr>
          <p:nvPr>
            <p:ph type="title"/>
          </p:nvPr>
        </p:nvSpPr>
        <p:spPr/>
        <p:txBody>
          <a:bodyPr/>
          <a:lstStyle/>
          <a:p>
            <a:r>
              <a:rPr lang="es-MX" b="1" dirty="0"/>
              <a:t>Obligaciones del agente aduanal (art. 36-A)</a:t>
            </a:r>
            <a:endParaRPr lang="es-MX" dirty="0"/>
          </a:p>
        </p:txBody>
      </p:sp>
      <p:sp>
        <p:nvSpPr>
          <p:cNvPr id="3" name="Marcador de contenido 2">
            <a:extLst>
              <a:ext uri="{FF2B5EF4-FFF2-40B4-BE49-F238E27FC236}">
                <a16:creationId xmlns:a16="http://schemas.microsoft.com/office/drawing/2014/main" id="{CAA6ED8E-F9AE-0984-6CCF-E4C342479712}"/>
              </a:ext>
            </a:extLst>
          </p:cNvPr>
          <p:cNvSpPr>
            <a:spLocks noGrp="1"/>
          </p:cNvSpPr>
          <p:nvPr>
            <p:ph idx="1"/>
          </p:nvPr>
        </p:nvSpPr>
        <p:spPr/>
        <p:txBody>
          <a:bodyPr/>
          <a:lstStyle/>
          <a:p>
            <a:pPr algn="just"/>
            <a:r>
              <a:rPr lang="es-MX" dirty="0"/>
              <a:t>Fracción I, inciso d): se detalla el documento que acredita procedencia y origen para preferencias arancelarias, cuotas compensatorias, cupos y marcado de país de origen; se añade un segundo párrafo sobre mercancías en tránsito por países no Parte.</a:t>
            </a:r>
          </a:p>
          <a:p>
            <a:pPr algn="just"/>
            <a:r>
              <a:rPr lang="es-MX" dirty="0"/>
              <a:t>Fracción I, inciso f): se amplía el alcance del dictamen de peso/volumen o certificación de mecanismos de medición, y se agrega un párrafo que acota los supuestos en que aplica (operaciones que SAT determine mediante reglas).</a:t>
            </a:r>
          </a:p>
          <a:p>
            <a:pPr algn="just"/>
            <a:endParaRPr lang="es-MX" dirty="0"/>
          </a:p>
        </p:txBody>
      </p:sp>
    </p:spTree>
    <p:extLst>
      <p:ext uri="{BB962C8B-B14F-4D97-AF65-F5344CB8AC3E}">
        <p14:creationId xmlns:p14="http://schemas.microsoft.com/office/powerpoint/2010/main" val="123525094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42B04F-15CF-FBE6-EB76-7B93417D659B}"/>
              </a:ext>
            </a:extLst>
          </p:cNvPr>
          <p:cNvSpPr>
            <a:spLocks noGrp="1"/>
          </p:cNvSpPr>
          <p:nvPr>
            <p:ph type="title"/>
          </p:nvPr>
        </p:nvSpPr>
        <p:spPr/>
        <p:txBody>
          <a:bodyPr/>
          <a:lstStyle/>
          <a:p>
            <a:r>
              <a:rPr lang="es-MX" dirty="0"/>
              <a:t>Consultas sobre clasificación arancelaria (art. 47)</a:t>
            </a:r>
          </a:p>
        </p:txBody>
      </p:sp>
      <p:sp>
        <p:nvSpPr>
          <p:cNvPr id="3" name="Marcador de contenido 2">
            <a:extLst>
              <a:ext uri="{FF2B5EF4-FFF2-40B4-BE49-F238E27FC236}">
                <a16:creationId xmlns:a16="http://schemas.microsoft.com/office/drawing/2014/main" id="{6A5B3F7B-8F76-D92F-6AEB-451B60CD64A4}"/>
              </a:ext>
            </a:extLst>
          </p:cNvPr>
          <p:cNvSpPr>
            <a:spLocks noGrp="1"/>
          </p:cNvSpPr>
          <p:nvPr>
            <p:ph idx="1"/>
          </p:nvPr>
        </p:nvSpPr>
        <p:spPr/>
        <p:txBody>
          <a:bodyPr/>
          <a:lstStyle/>
          <a:p>
            <a:pPr algn="just"/>
            <a:r>
              <a:rPr lang="es-MX" dirty="0"/>
              <a:t>Primer párrafo: se amplía la posibilidad de consulta a más sujetos (importadores, exportadores, agentes, agencias, cámaras, asociaciones) y se introduce que la consulta puede formularse cuando se dude entre varias fracciones o cuando se desconozca la clasificación.</a:t>
            </a:r>
          </a:p>
          <a:p>
            <a:pPr algn="just"/>
            <a:r>
              <a:rPr lang="es-MX" dirty="0"/>
              <a:t>Se adicionan fracciones I y II que distinguen ambos supuestos (duda entre varias fracciones vs desconocimiento).</a:t>
            </a:r>
          </a:p>
          <a:p>
            <a:pPr algn="just"/>
            <a:r>
              <a:rPr lang="es-MX" dirty="0"/>
              <a:t>Se deroga el sexto párrafo anterior y se ajusta la descripción de requisitos (muestras, catálogos, etc.) y la obligación de proponer fracción cuando se trata de duda.</a:t>
            </a:r>
          </a:p>
          <a:p>
            <a:pPr marL="0" indent="0" algn="just">
              <a:buNone/>
            </a:pPr>
            <a:endParaRPr lang="es-MX" dirty="0"/>
          </a:p>
        </p:txBody>
      </p:sp>
    </p:spTree>
    <p:extLst>
      <p:ext uri="{BB962C8B-B14F-4D97-AF65-F5344CB8AC3E}">
        <p14:creationId xmlns:p14="http://schemas.microsoft.com/office/powerpoint/2010/main" val="180919574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87627E-07AF-1581-B70B-BC69F8990FE9}"/>
              </a:ext>
            </a:extLst>
          </p:cNvPr>
          <p:cNvSpPr>
            <a:spLocks noGrp="1"/>
          </p:cNvSpPr>
          <p:nvPr>
            <p:ph type="title"/>
          </p:nvPr>
        </p:nvSpPr>
        <p:spPr/>
        <p:txBody>
          <a:bodyPr/>
          <a:lstStyle/>
          <a:p>
            <a:endParaRPr lang="es-MX"/>
          </a:p>
        </p:txBody>
      </p:sp>
      <p:pic>
        <p:nvPicPr>
          <p:cNvPr id="5" name="Marcador de contenido 4">
            <a:extLst>
              <a:ext uri="{FF2B5EF4-FFF2-40B4-BE49-F238E27FC236}">
                <a16:creationId xmlns:a16="http://schemas.microsoft.com/office/drawing/2014/main" id="{7F57B47C-60B7-C228-2A48-D817C3BB2062}"/>
              </a:ext>
            </a:extLst>
          </p:cNvPr>
          <p:cNvPicPr>
            <a:picLocks noGrp="1" noChangeAspect="1"/>
          </p:cNvPicPr>
          <p:nvPr>
            <p:ph idx="1"/>
          </p:nvPr>
        </p:nvPicPr>
        <p:blipFill>
          <a:blip r:embed="rId2"/>
          <a:stretch>
            <a:fillRect/>
          </a:stretch>
        </p:blipFill>
        <p:spPr>
          <a:xfrm>
            <a:off x="1097280" y="286603"/>
            <a:ext cx="10058400" cy="5582385"/>
          </a:xfrm>
          <a:prstGeom prst="rect">
            <a:avLst/>
          </a:prstGeom>
        </p:spPr>
      </p:pic>
    </p:spTree>
    <p:extLst>
      <p:ext uri="{BB962C8B-B14F-4D97-AF65-F5344CB8AC3E}">
        <p14:creationId xmlns:p14="http://schemas.microsoft.com/office/powerpoint/2010/main" val="292153399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B1D49E-9D9D-6A86-0EE4-810E17EF0D06}"/>
              </a:ext>
            </a:extLst>
          </p:cNvPr>
          <p:cNvSpPr>
            <a:spLocks noGrp="1"/>
          </p:cNvSpPr>
          <p:nvPr>
            <p:ph type="title"/>
          </p:nvPr>
        </p:nvSpPr>
        <p:spPr/>
        <p:txBody>
          <a:bodyPr/>
          <a:lstStyle/>
          <a:p>
            <a:r>
              <a:rPr lang="es-MX" dirty="0"/>
              <a:t>Cuenta de garantía aduanera (art. 86-A)</a:t>
            </a:r>
          </a:p>
        </p:txBody>
      </p:sp>
      <p:sp>
        <p:nvSpPr>
          <p:cNvPr id="3" name="Marcador de contenido 2">
            <a:extLst>
              <a:ext uri="{FF2B5EF4-FFF2-40B4-BE49-F238E27FC236}">
                <a16:creationId xmlns:a16="http://schemas.microsoft.com/office/drawing/2014/main" id="{B8909004-144D-7B9F-7F4B-E15686EF882B}"/>
              </a:ext>
            </a:extLst>
          </p:cNvPr>
          <p:cNvSpPr>
            <a:spLocks noGrp="1"/>
          </p:cNvSpPr>
          <p:nvPr>
            <p:ph idx="1"/>
          </p:nvPr>
        </p:nvSpPr>
        <p:spPr/>
        <p:txBody>
          <a:bodyPr>
            <a:normAutofit fontScale="92500" lnSpcReduction="10000"/>
          </a:bodyPr>
          <a:lstStyle/>
          <a:p>
            <a:pPr algn="just"/>
            <a:r>
              <a:rPr lang="es-MX" dirty="0"/>
              <a:t>Se modifican los sujetos y el procedimiento relacionado con la garantía mediante depósitos en cuenta aduanera de garantía señalados en al artículo 86-A de la Ley Aduanera.</a:t>
            </a:r>
          </a:p>
          <a:p>
            <a:pPr algn="just"/>
            <a:r>
              <a:rPr lang="es-MX" dirty="0"/>
              <a:t>En relación con el Régimen de importaciones definitivas indicado en la fracción I se modifica el plazo para cancelar la garantía ampliándolo de 6 a 12 meses. De acuerdo con la fracción I del primer transitorio la disposición entra en vigor al mes inicio de la vigencia de la reforma.</a:t>
            </a:r>
          </a:p>
          <a:p>
            <a:pPr algn="just"/>
            <a:r>
              <a:rPr lang="es-MX" dirty="0"/>
              <a:t>Con respecto al Régimen de tránsito de mercancías, elimina el párrafo que menciona que cuando se cancele la garantía el importador podrá recuperar las cantidades depositadas con los rendimientos que se hayan generado a partir de la fecha en que se haya efectuado su depósito y hasta que se autorice su cancelación.</a:t>
            </a:r>
          </a:p>
          <a:p>
            <a:pPr algn="just"/>
            <a:r>
              <a:rPr lang="es-MX" dirty="0"/>
              <a:t>Incorpora la fracción III para establecer la obligación de garantizar las contribuciones y cuotas compensatorias determinadas provisionalmente mediante depósitos en cuenta aduanera de garantía cuando se destinen mercancías al Régimen de recinto fiscalizado estratégico para el manejo, almacenaje, custodia, exhibición, venta o distribución. De acuerdo con la fracción II del primer transitorio la disposición entra en vigor a los 3 meses de inicio de la vigencia de la reforma.</a:t>
            </a:r>
          </a:p>
        </p:txBody>
      </p:sp>
    </p:spTree>
    <p:extLst>
      <p:ext uri="{BB962C8B-B14F-4D97-AF65-F5344CB8AC3E}">
        <p14:creationId xmlns:p14="http://schemas.microsoft.com/office/powerpoint/2010/main" val="367290600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C77CF-8ED4-6E69-B1B6-1352C8CB755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1D25B06-E775-2169-CA1E-2E3831393298}"/>
              </a:ext>
            </a:extLst>
          </p:cNvPr>
          <p:cNvSpPr>
            <a:spLocks noGrp="1"/>
          </p:cNvSpPr>
          <p:nvPr>
            <p:ph type="title"/>
          </p:nvPr>
        </p:nvSpPr>
        <p:spPr/>
        <p:txBody>
          <a:bodyPr/>
          <a:lstStyle/>
          <a:p>
            <a:r>
              <a:rPr lang="es-MX" dirty="0"/>
              <a:t>Cuenta de garantía aduanera (art. 86-A)</a:t>
            </a:r>
          </a:p>
        </p:txBody>
      </p:sp>
      <p:sp>
        <p:nvSpPr>
          <p:cNvPr id="3" name="Marcador de contenido 2">
            <a:extLst>
              <a:ext uri="{FF2B5EF4-FFF2-40B4-BE49-F238E27FC236}">
                <a16:creationId xmlns:a16="http://schemas.microsoft.com/office/drawing/2014/main" id="{308DFE5B-949B-35DC-762C-3AE293A16313}"/>
              </a:ext>
            </a:extLst>
          </p:cNvPr>
          <p:cNvSpPr>
            <a:spLocks noGrp="1"/>
          </p:cNvSpPr>
          <p:nvPr>
            <p:ph idx="1"/>
          </p:nvPr>
        </p:nvSpPr>
        <p:spPr/>
        <p:txBody>
          <a:bodyPr>
            <a:normAutofit lnSpcReduction="10000"/>
          </a:bodyPr>
          <a:lstStyle/>
          <a:p>
            <a:pPr algn="just"/>
            <a:r>
              <a:rPr lang="es-MX" sz="2400" dirty="0"/>
              <a:t>En el Régimen del RFE la autoridad aduanera podrá utilizar, entre otros, bases de datos, estadísticas, mecanismos de cooperación internacional y consultas anticipadas como herramienta de referencia para la determinación o de los datos declarados.</a:t>
            </a:r>
          </a:p>
          <a:p>
            <a:pPr algn="just"/>
            <a:r>
              <a:rPr lang="es-MX" sz="2400" dirty="0"/>
              <a:t>Adicionalmente, la garantía se cancelará cuando se trámite el pedimento de gestión para retirar las mercancías del RFE y se paguen las contribuciones y cuotas compensatorias.</a:t>
            </a:r>
          </a:p>
          <a:p>
            <a:pPr algn="just"/>
            <a:r>
              <a:rPr lang="es-MX" sz="2400" dirty="0"/>
              <a:t>También, cuando se cancele la garantía en el Régimen del RFE, el importador podrá recuperar las cantidades depositadas, así como los rendimientos generados a partir de la fecha de su depósito conforme al procedimiento establecido.</a:t>
            </a:r>
          </a:p>
          <a:p>
            <a:pPr algn="just"/>
            <a:endParaRPr lang="es-MX" sz="2400" dirty="0"/>
          </a:p>
        </p:txBody>
      </p:sp>
    </p:spTree>
    <p:extLst>
      <p:ext uri="{BB962C8B-B14F-4D97-AF65-F5344CB8AC3E}">
        <p14:creationId xmlns:p14="http://schemas.microsoft.com/office/powerpoint/2010/main" val="318527977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A794FC-0F28-CD2A-1E25-2733F4B1453C}"/>
              </a:ext>
            </a:extLst>
          </p:cNvPr>
          <p:cNvSpPr>
            <a:spLocks noGrp="1"/>
          </p:cNvSpPr>
          <p:nvPr>
            <p:ph type="title"/>
          </p:nvPr>
        </p:nvSpPr>
        <p:spPr/>
        <p:txBody>
          <a:bodyPr/>
          <a:lstStyle/>
          <a:p>
            <a:r>
              <a:rPr lang="es-MX" dirty="0"/>
              <a:t>Autorizaciones a empresas de mensajería</a:t>
            </a:r>
          </a:p>
        </p:txBody>
      </p:sp>
      <p:pic>
        <p:nvPicPr>
          <p:cNvPr id="5" name="Marcador de contenido 4">
            <a:extLst>
              <a:ext uri="{FF2B5EF4-FFF2-40B4-BE49-F238E27FC236}">
                <a16:creationId xmlns:a16="http://schemas.microsoft.com/office/drawing/2014/main" id="{71BC83DB-57E7-29B8-93B3-2CAB2D82902A}"/>
              </a:ext>
            </a:extLst>
          </p:cNvPr>
          <p:cNvPicPr>
            <a:picLocks noGrp="1" noChangeAspect="1"/>
          </p:cNvPicPr>
          <p:nvPr>
            <p:ph idx="1"/>
          </p:nvPr>
        </p:nvPicPr>
        <p:blipFill>
          <a:blip r:embed="rId2"/>
          <a:stretch>
            <a:fillRect/>
          </a:stretch>
        </p:blipFill>
        <p:spPr>
          <a:xfrm>
            <a:off x="1038758" y="1846263"/>
            <a:ext cx="10058400" cy="4022725"/>
          </a:xfrm>
          <a:prstGeom prst="rect">
            <a:avLst/>
          </a:prstGeom>
        </p:spPr>
      </p:pic>
    </p:spTree>
    <p:extLst>
      <p:ext uri="{BB962C8B-B14F-4D97-AF65-F5344CB8AC3E}">
        <p14:creationId xmlns:p14="http://schemas.microsoft.com/office/powerpoint/2010/main" val="222860032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44CD11-0699-74A4-556D-0177821D8DB8}"/>
              </a:ext>
            </a:extLst>
          </p:cNvPr>
          <p:cNvSpPr>
            <a:spLocks noGrp="1"/>
          </p:cNvSpPr>
          <p:nvPr>
            <p:ph type="title"/>
          </p:nvPr>
        </p:nvSpPr>
        <p:spPr/>
        <p:txBody>
          <a:bodyPr/>
          <a:lstStyle/>
          <a:p>
            <a:endParaRPr lang="es-MX"/>
          </a:p>
        </p:txBody>
      </p:sp>
      <p:pic>
        <p:nvPicPr>
          <p:cNvPr id="5" name="Marcador de contenido 4">
            <a:extLst>
              <a:ext uri="{FF2B5EF4-FFF2-40B4-BE49-F238E27FC236}">
                <a16:creationId xmlns:a16="http://schemas.microsoft.com/office/drawing/2014/main" id="{AFC823BF-306F-D09A-89F5-C5DEA1FF958E}"/>
              </a:ext>
            </a:extLst>
          </p:cNvPr>
          <p:cNvPicPr>
            <a:picLocks noGrp="1" noChangeAspect="1"/>
          </p:cNvPicPr>
          <p:nvPr>
            <p:ph idx="1"/>
          </p:nvPr>
        </p:nvPicPr>
        <p:blipFill>
          <a:blip r:embed="rId2"/>
          <a:stretch>
            <a:fillRect/>
          </a:stretch>
        </p:blipFill>
        <p:spPr>
          <a:xfrm>
            <a:off x="1096963" y="2391641"/>
            <a:ext cx="10058400" cy="2931969"/>
          </a:xfrm>
          <a:prstGeom prst="rect">
            <a:avLst/>
          </a:prstGeom>
        </p:spPr>
      </p:pic>
    </p:spTree>
    <p:extLst>
      <p:ext uri="{BB962C8B-B14F-4D97-AF65-F5344CB8AC3E}">
        <p14:creationId xmlns:p14="http://schemas.microsoft.com/office/powerpoint/2010/main" val="17894676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D09789-0992-D285-C878-6BCCF6737246}"/>
              </a:ext>
            </a:extLst>
          </p:cNvPr>
          <p:cNvSpPr>
            <a:spLocks noGrp="1"/>
          </p:cNvSpPr>
          <p:nvPr>
            <p:ph type="title"/>
          </p:nvPr>
        </p:nvSpPr>
        <p:spPr/>
        <p:txBody>
          <a:bodyPr/>
          <a:lstStyle/>
          <a:p>
            <a:r>
              <a:rPr lang="es-MX" dirty="0"/>
              <a:t>Validación de la correcta clasificación</a:t>
            </a:r>
          </a:p>
        </p:txBody>
      </p:sp>
      <p:pic>
        <p:nvPicPr>
          <p:cNvPr id="5" name="Marcador de contenido 4">
            <a:extLst>
              <a:ext uri="{FF2B5EF4-FFF2-40B4-BE49-F238E27FC236}">
                <a16:creationId xmlns:a16="http://schemas.microsoft.com/office/drawing/2014/main" id="{E0DEEA8E-5D1F-DD20-65E9-89C7F4878AC6}"/>
              </a:ext>
            </a:extLst>
          </p:cNvPr>
          <p:cNvPicPr>
            <a:picLocks noGrp="1" noChangeAspect="1"/>
          </p:cNvPicPr>
          <p:nvPr>
            <p:ph idx="1"/>
          </p:nvPr>
        </p:nvPicPr>
        <p:blipFill>
          <a:blip r:embed="rId2"/>
          <a:stretch>
            <a:fillRect/>
          </a:stretch>
        </p:blipFill>
        <p:spPr>
          <a:xfrm>
            <a:off x="1290078" y="1846263"/>
            <a:ext cx="9672170" cy="4022725"/>
          </a:xfrm>
          <a:prstGeom prst="rect">
            <a:avLst/>
          </a:prstGeom>
        </p:spPr>
      </p:pic>
    </p:spTree>
    <p:extLst>
      <p:ext uri="{BB962C8B-B14F-4D97-AF65-F5344CB8AC3E}">
        <p14:creationId xmlns:p14="http://schemas.microsoft.com/office/powerpoint/2010/main" val="356260355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901514-D885-3FF5-C69D-B565E959E268}"/>
              </a:ext>
            </a:extLst>
          </p:cNvPr>
          <p:cNvSpPr>
            <a:spLocks noGrp="1"/>
          </p:cNvSpPr>
          <p:nvPr>
            <p:ph type="title"/>
          </p:nvPr>
        </p:nvSpPr>
        <p:spPr/>
        <p:txBody>
          <a:bodyPr/>
          <a:lstStyle/>
          <a:p>
            <a:r>
              <a:rPr lang="es-MX" dirty="0"/>
              <a:t>Retorno de mercancías (art. 92)</a:t>
            </a:r>
          </a:p>
        </p:txBody>
      </p:sp>
      <p:sp>
        <p:nvSpPr>
          <p:cNvPr id="3" name="Marcador de contenido 2">
            <a:extLst>
              <a:ext uri="{FF2B5EF4-FFF2-40B4-BE49-F238E27FC236}">
                <a16:creationId xmlns:a16="http://schemas.microsoft.com/office/drawing/2014/main" id="{73F3CD58-8211-12F2-86C6-919451F7776E}"/>
              </a:ext>
            </a:extLst>
          </p:cNvPr>
          <p:cNvSpPr>
            <a:spLocks noGrp="1"/>
          </p:cNvSpPr>
          <p:nvPr>
            <p:ph idx="1"/>
          </p:nvPr>
        </p:nvSpPr>
        <p:spPr/>
        <p:txBody>
          <a:bodyPr>
            <a:normAutofit/>
          </a:bodyPr>
          <a:lstStyle/>
          <a:p>
            <a:r>
              <a:rPr lang="es-MX" sz="2400" dirty="0"/>
              <a:t>El artículo 92 de la Ley Aduanera señala el procedimiento para el retorno al extranjero de mercancías en depósito ante la aduana.</a:t>
            </a:r>
          </a:p>
          <a:p>
            <a:r>
              <a:rPr lang="es-MX" sz="2400" dirty="0"/>
              <a:t>Se adiciona un precepto para indicar que el retorno se realizará conforme a las disposiciones generales.</a:t>
            </a:r>
          </a:p>
          <a:p>
            <a:endParaRPr lang="es-MX" sz="2400" dirty="0"/>
          </a:p>
        </p:txBody>
      </p:sp>
    </p:spTree>
    <p:extLst>
      <p:ext uri="{BB962C8B-B14F-4D97-AF65-F5344CB8AC3E}">
        <p14:creationId xmlns:p14="http://schemas.microsoft.com/office/powerpoint/2010/main" val="115328675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8FBF88-24CE-CC8F-EE4E-EF75A6516314}"/>
              </a:ext>
            </a:extLst>
          </p:cNvPr>
          <p:cNvSpPr>
            <a:spLocks noGrp="1"/>
          </p:cNvSpPr>
          <p:nvPr>
            <p:ph type="title"/>
          </p:nvPr>
        </p:nvSpPr>
        <p:spPr/>
        <p:txBody>
          <a:bodyPr>
            <a:normAutofit/>
          </a:bodyPr>
          <a:lstStyle/>
          <a:p>
            <a:r>
              <a:rPr lang="es-MX" sz="4400" b="1" dirty="0"/>
              <a:t>Retorno de Mercancías en Depósito ante la Aduana  (art. 94)</a:t>
            </a:r>
            <a:endParaRPr lang="es-MX" sz="4400" dirty="0"/>
          </a:p>
        </p:txBody>
      </p:sp>
      <p:sp>
        <p:nvSpPr>
          <p:cNvPr id="3" name="Marcador de contenido 2">
            <a:extLst>
              <a:ext uri="{FF2B5EF4-FFF2-40B4-BE49-F238E27FC236}">
                <a16:creationId xmlns:a16="http://schemas.microsoft.com/office/drawing/2014/main" id="{D52A115C-B118-7595-CF11-F73688478406}"/>
              </a:ext>
            </a:extLst>
          </p:cNvPr>
          <p:cNvSpPr>
            <a:spLocks noGrp="1"/>
          </p:cNvSpPr>
          <p:nvPr>
            <p:ph idx="1"/>
          </p:nvPr>
        </p:nvSpPr>
        <p:spPr/>
        <p:txBody>
          <a:bodyPr>
            <a:normAutofit fontScale="92500" lnSpcReduction="10000"/>
          </a:bodyPr>
          <a:lstStyle/>
          <a:p>
            <a:pPr algn="just"/>
            <a:r>
              <a:rPr lang="es-MX" dirty="0"/>
              <a:t>El artículo 94 de la Ley Aduanera menciona el tratamiento que tendrán las mercancías que se destruyan por accidente que hubiesen sido introducidas bajo los regímenes aduaneros suspensivos o de diferimiento de impuestos mencionados.</a:t>
            </a:r>
          </a:p>
          <a:p>
            <a:pPr algn="just"/>
            <a:r>
              <a:rPr lang="es-MX" dirty="0"/>
              <a:t>Con respecto a los regímenes aduaneros se adiciona el régimen del recinto fiscalizado estratégico, debido a que carecía de regulación para asignar un tratamiento cuando se hayan destruido las mercancías por accidente.</a:t>
            </a:r>
          </a:p>
          <a:p>
            <a:pPr algn="just"/>
            <a:r>
              <a:rPr lang="es-MX" dirty="0"/>
              <a:t>Además, se establece que los residuos generados permanecerán en el régimen inicial, salvo se autorice su destrucción o cambio de régimen.</a:t>
            </a:r>
          </a:p>
          <a:p>
            <a:pPr algn="just"/>
            <a:r>
              <a:rPr lang="es-MX" dirty="0"/>
              <a:t>Se adiciona que las personas que hubieran importado temporalmente mercancías que no puedan retornar al extranjero porque sufrieron algún daño irreparable que impida que lleven a cabo su función y que no puedan ser aprovechables, podrán considerarse como retornadas de acuerdo con el procedimiento establecido. Por el contrario, no podrá considerarse como mercancía dañada aquella que, conforme a su objeto y características, haya concluido el periodo en el que pueda realizar su función.</a:t>
            </a:r>
          </a:p>
        </p:txBody>
      </p:sp>
    </p:spTree>
    <p:extLst>
      <p:ext uri="{BB962C8B-B14F-4D97-AF65-F5344CB8AC3E}">
        <p14:creationId xmlns:p14="http://schemas.microsoft.com/office/powerpoint/2010/main" val="316723190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CDF5DA-72E2-BD9C-5C71-D77CC6B470FD}"/>
              </a:ext>
            </a:extLst>
          </p:cNvPr>
          <p:cNvSpPr>
            <a:spLocks noGrp="1"/>
          </p:cNvSpPr>
          <p:nvPr>
            <p:ph type="title"/>
          </p:nvPr>
        </p:nvSpPr>
        <p:spPr/>
        <p:txBody>
          <a:bodyPr/>
          <a:lstStyle/>
          <a:p>
            <a:endParaRPr lang="es-MX"/>
          </a:p>
        </p:txBody>
      </p:sp>
      <p:pic>
        <p:nvPicPr>
          <p:cNvPr id="5" name="Marcador de contenido 4">
            <a:extLst>
              <a:ext uri="{FF2B5EF4-FFF2-40B4-BE49-F238E27FC236}">
                <a16:creationId xmlns:a16="http://schemas.microsoft.com/office/drawing/2014/main" id="{B9DD9DF2-15B6-C7E8-D74F-D7526B992551}"/>
              </a:ext>
            </a:extLst>
          </p:cNvPr>
          <p:cNvPicPr>
            <a:picLocks noGrp="1" noChangeAspect="1"/>
          </p:cNvPicPr>
          <p:nvPr>
            <p:ph idx="1"/>
          </p:nvPr>
        </p:nvPicPr>
        <p:blipFill>
          <a:blip r:embed="rId2"/>
          <a:stretch>
            <a:fillRect/>
          </a:stretch>
        </p:blipFill>
        <p:spPr>
          <a:xfrm>
            <a:off x="1567315" y="1846263"/>
            <a:ext cx="9117696" cy="4022725"/>
          </a:xfrm>
          <a:prstGeom prst="rect">
            <a:avLst/>
          </a:prstGeom>
        </p:spPr>
      </p:pic>
    </p:spTree>
    <p:extLst>
      <p:ext uri="{BB962C8B-B14F-4D97-AF65-F5344CB8AC3E}">
        <p14:creationId xmlns:p14="http://schemas.microsoft.com/office/powerpoint/2010/main" val="100117519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488C92-F1BB-E6E6-F04C-1104A46693EC}"/>
              </a:ext>
            </a:extLst>
          </p:cNvPr>
          <p:cNvSpPr>
            <a:spLocks noGrp="1"/>
          </p:cNvSpPr>
          <p:nvPr>
            <p:ph type="title"/>
          </p:nvPr>
        </p:nvSpPr>
        <p:spPr/>
        <p:txBody>
          <a:bodyPr/>
          <a:lstStyle/>
          <a:p>
            <a:r>
              <a:rPr lang="es-MX" dirty="0"/>
              <a:t>Empresas con INMEX (art. 108)</a:t>
            </a:r>
          </a:p>
        </p:txBody>
      </p:sp>
      <p:sp>
        <p:nvSpPr>
          <p:cNvPr id="3" name="Marcador de contenido 2">
            <a:extLst>
              <a:ext uri="{FF2B5EF4-FFF2-40B4-BE49-F238E27FC236}">
                <a16:creationId xmlns:a16="http://schemas.microsoft.com/office/drawing/2014/main" id="{55FE4E62-5102-3497-86E9-6501262D3BB7}"/>
              </a:ext>
            </a:extLst>
          </p:cNvPr>
          <p:cNvSpPr>
            <a:spLocks noGrp="1"/>
          </p:cNvSpPr>
          <p:nvPr>
            <p:ph idx="1"/>
          </p:nvPr>
        </p:nvSpPr>
        <p:spPr/>
        <p:txBody>
          <a:bodyPr/>
          <a:lstStyle/>
          <a:p>
            <a:pPr algn="just"/>
            <a:r>
              <a:rPr lang="es-MX" dirty="0"/>
              <a:t>Se adicionan la referencia del procedimiento de cancelación en el artículo 108 de la Ley Aduanera.</a:t>
            </a:r>
          </a:p>
          <a:p>
            <a:pPr algn="just"/>
            <a:r>
              <a:rPr lang="es-MX" dirty="0"/>
              <a:t>Cuando se notifique la cancelación de un programa IMMEX, la empresa deberá cambiar al régimen de importación definitiva o retornar las mercancías importadas temporalmente en un plazo que no exceda de los 60 DN a partir de la fecha de notificación de la cancelación. En la actualidad, el procedimiento se encuentra regulado en el artículo 28 del Decreto IMMEX y la regla 4.3.8 de las RGCE para 2025.</a:t>
            </a:r>
          </a:p>
          <a:p>
            <a:pPr algn="just"/>
            <a:r>
              <a:rPr lang="es-MX" dirty="0"/>
              <a:t>En cuanto a las prohibiciones de introducción de mercancías al Régimen Temporal por empresas IMMEX se precisa que además de los petrolíferos, se incluye a las que se determinen mediante reglas.</a:t>
            </a:r>
          </a:p>
        </p:txBody>
      </p:sp>
    </p:spTree>
    <p:extLst>
      <p:ext uri="{BB962C8B-B14F-4D97-AF65-F5344CB8AC3E}">
        <p14:creationId xmlns:p14="http://schemas.microsoft.com/office/powerpoint/2010/main" val="385617415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104A55-252D-3E83-2CEB-170E105D1D44}"/>
              </a:ext>
            </a:extLst>
          </p:cNvPr>
          <p:cNvSpPr>
            <a:spLocks noGrp="1"/>
          </p:cNvSpPr>
          <p:nvPr>
            <p:ph type="title"/>
          </p:nvPr>
        </p:nvSpPr>
        <p:spPr/>
        <p:txBody>
          <a:bodyPr/>
          <a:lstStyle/>
          <a:p>
            <a:r>
              <a:rPr lang="es-MX" dirty="0"/>
              <a:t>Transferencia virtual de mercancías (art. 112)</a:t>
            </a:r>
          </a:p>
        </p:txBody>
      </p:sp>
      <p:sp>
        <p:nvSpPr>
          <p:cNvPr id="3" name="Marcador de contenido 2">
            <a:extLst>
              <a:ext uri="{FF2B5EF4-FFF2-40B4-BE49-F238E27FC236}">
                <a16:creationId xmlns:a16="http://schemas.microsoft.com/office/drawing/2014/main" id="{A4CD04C1-7C02-6458-0035-3BE633DEF430}"/>
              </a:ext>
            </a:extLst>
          </p:cNvPr>
          <p:cNvSpPr>
            <a:spLocks noGrp="1"/>
          </p:cNvSpPr>
          <p:nvPr>
            <p:ph idx="1"/>
          </p:nvPr>
        </p:nvSpPr>
        <p:spPr/>
        <p:txBody>
          <a:bodyPr/>
          <a:lstStyle/>
          <a:p>
            <a:pPr algn="just"/>
            <a:r>
              <a:rPr lang="es-MX" dirty="0"/>
              <a:t>Se adicionan requisitos de cumplimiento para las transferencias virtuales de mercancías importadas temporalmente de acuerdo con el artículo 112 de la Ley Aduanera.</a:t>
            </a:r>
          </a:p>
          <a:p>
            <a:pPr algn="just"/>
            <a:r>
              <a:rPr lang="es-MX" dirty="0"/>
              <a:t>Quienes intervengan en la operación deberán solicitar, proporcionar y conservar la información y documentación relacionada con el expediente electrónico de las operaciones, desde que la mercancía se destinó al régimen de importación temporal y hasta su transferencia, incluyendo toda aquella información o documentación con la que se acredite el proceso productivo al que se sometió la mercancía transferida. En particular, la regla 4.3.21 de las RGCE para 2025 prevé que para considerar válidas las transferencias, los usuarios deben proporcionar la información y documentación requerida en facultades de comprobación por las autoridades aduaneras.</a:t>
            </a:r>
          </a:p>
          <a:p>
            <a:pPr algn="just"/>
            <a:endParaRPr lang="es-MX" dirty="0"/>
          </a:p>
        </p:txBody>
      </p:sp>
    </p:spTree>
    <p:extLst>
      <p:ext uri="{BB962C8B-B14F-4D97-AF65-F5344CB8AC3E}">
        <p14:creationId xmlns:p14="http://schemas.microsoft.com/office/powerpoint/2010/main" val="161962251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220C9A-9703-7782-A1C2-24610B787D4C}"/>
              </a:ext>
            </a:extLst>
          </p:cNvPr>
          <p:cNvSpPr>
            <a:spLocks noGrp="1"/>
          </p:cNvSpPr>
          <p:nvPr>
            <p:ph type="title"/>
          </p:nvPr>
        </p:nvSpPr>
        <p:spPr/>
        <p:txBody>
          <a:bodyPr/>
          <a:lstStyle/>
          <a:p>
            <a:r>
              <a:rPr lang="es-MX" dirty="0"/>
              <a:t>Deposito fiscal (art. 119)</a:t>
            </a:r>
          </a:p>
        </p:txBody>
      </p:sp>
      <p:sp>
        <p:nvSpPr>
          <p:cNvPr id="3" name="Marcador de contenido 2">
            <a:extLst>
              <a:ext uri="{FF2B5EF4-FFF2-40B4-BE49-F238E27FC236}">
                <a16:creationId xmlns:a16="http://schemas.microsoft.com/office/drawing/2014/main" id="{01115A2C-F7D6-7756-4134-15C9436D5FD0}"/>
              </a:ext>
            </a:extLst>
          </p:cNvPr>
          <p:cNvSpPr>
            <a:spLocks noGrp="1"/>
          </p:cNvSpPr>
          <p:nvPr>
            <p:ph idx="1"/>
          </p:nvPr>
        </p:nvSpPr>
        <p:spPr/>
        <p:txBody>
          <a:bodyPr>
            <a:normAutofit/>
          </a:bodyPr>
          <a:lstStyle/>
          <a:p>
            <a:pPr algn="just"/>
            <a:r>
              <a:rPr lang="es-MX" dirty="0"/>
              <a:t>Se modifica el procedimiento y las obligaciones para destinar las mercancías al régimen de depósito fiscal establecido en el artículo 119 de la Ley Aduanera y mediante las disposiciones generales.</a:t>
            </a:r>
          </a:p>
          <a:p>
            <a:pPr algn="just"/>
            <a:r>
              <a:rPr lang="es-MX" dirty="0"/>
              <a:t>Las mercancías destinadas al régimen de depósito fiscal deberán arribar al almacén dentro del plazo máximo de 20 DN a partir del aviso de conclusión del despacho aduanero.</a:t>
            </a:r>
          </a:p>
          <a:p>
            <a:pPr algn="just"/>
            <a:r>
              <a:rPr lang="es-MX" dirty="0"/>
              <a:t>Establece supuestos específicos de caso fortuito o de fuerza mayor para justificar el no arribo de las mercancías al almacén general de depósito.</a:t>
            </a:r>
          </a:p>
          <a:p>
            <a:pPr algn="just"/>
            <a:r>
              <a:rPr lang="es-MX" dirty="0"/>
              <a:t>Indica que procede el cambio de régimen o transferencia de mercancías únicamente cuando las mercancías hayan arribado durante el plazo al almacén general de depósito. Por otro lado, cuando no arriben en el plazo establecido, o bien, no se acredite el caso fortuito o de fuerza mayor, se deberá efectuar el cambio de régimen pagando las contribuciones y cuotas compensatorias, así como cumplir las regulaciones y restricciones no arancelarias.</a:t>
            </a:r>
          </a:p>
          <a:p>
            <a:pPr algn="just"/>
            <a:endParaRPr lang="es-MX" dirty="0"/>
          </a:p>
        </p:txBody>
      </p:sp>
    </p:spTree>
    <p:extLst>
      <p:ext uri="{BB962C8B-B14F-4D97-AF65-F5344CB8AC3E}">
        <p14:creationId xmlns:p14="http://schemas.microsoft.com/office/powerpoint/2010/main" val="378835938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D5035-8E4C-1071-9662-E481CC22C86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0FE33D9-940B-6D6B-165D-106D81C87E9C}"/>
              </a:ext>
            </a:extLst>
          </p:cNvPr>
          <p:cNvSpPr>
            <a:spLocks noGrp="1"/>
          </p:cNvSpPr>
          <p:nvPr>
            <p:ph type="title"/>
          </p:nvPr>
        </p:nvSpPr>
        <p:spPr/>
        <p:txBody>
          <a:bodyPr/>
          <a:lstStyle/>
          <a:p>
            <a:r>
              <a:rPr lang="es-MX" dirty="0"/>
              <a:t>Deposito fiscal (art. 119)</a:t>
            </a:r>
          </a:p>
        </p:txBody>
      </p:sp>
      <p:sp>
        <p:nvSpPr>
          <p:cNvPr id="3" name="Marcador de contenido 2">
            <a:extLst>
              <a:ext uri="{FF2B5EF4-FFF2-40B4-BE49-F238E27FC236}">
                <a16:creationId xmlns:a16="http://schemas.microsoft.com/office/drawing/2014/main" id="{64E3C47B-6563-D8EE-F7A0-83CCDD0824A1}"/>
              </a:ext>
            </a:extLst>
          </p:cNvPr>
          <p:cNvSpPr>
            <a:spLocks noGrp="1"/>
          </p:cNvSpPr>
          <p:nvPr>
            <p:ph idx="1"/>
          </p:nvPr>
        </p:nvSpPr>
        <p:spPr/>
        <p:txBody>
          <a:bodyPr>
            <a:normAutofit/>
          </a:bodyPr>
          <a:lstStyle/>
          <a:p>
            <a:pPr algn="just"/>
            <a:r>
              <a:rPr lang="es-MX" dirty="0"/>
              <a:t>Precisa sobre la transmisión de la “carta cupo”, que además de informar los datos del importador, exportador, agente aduanal o agencia aduanal, debe proporcionar la información de las mercancías que se destinan al régimen, y la fecha estimada de llegada al almacén general de depósito.</a:t>
            </a:r>
          </a:p>
          <a:p>
            <a:pPr algn="just"/>
            <a:r>
              <a:rPr lang="es-MX" dirty="0"/>
              <a:t>Reducción del plazo de 20 DN a 24 horas que el AGD o el titular del local destinado a exposiciones internacionales informe los sobrantes o faltantes de las mercancías manifestadas en el pedimento.</a:t>
            </a:r>
          </a:p>
          <a:p>
            <a:pPr algn="just"/>
            <a:r>
              <a:rPr lang="es-MX" dirty="0"/>
              <a:t>También, se establece una restricción para que los almacenes generales de depósito o los titulares de los locales destinados a exposiciones internacionales no emitan cartas cupo cuando incumplan obligaciones señaladas en este ordenamiento o las reglas emitidas por el SAT.</a:t>
            </a:r>
          </a:p>
          <a:p>
            <a:pPr algn="just"/>
            <a:endParaRPr lang="es-MX" dirty="0"/>
          </a:p>
        </p:txBody>
      </p:sp>
    </p:spTree>
    <p:extLst>
      <p:ext uri="{BB962C8B-B14F-4D97-AF65-F5344CB8AC3E}">
        <p14:creationId xmlns:p14="http://schemas.microsoft.com/office/powerpoint/2010/main" val="161667852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0FD5F5-1E93-7E9D-D6D8-2B79EC4C1412}"/>
              </a:ext>
            </a:extLst>
          </p:cNvPr>
          <p:cNvSpPr>
            <a:spLocks noGrp="1"/>
          </p:cNvSpPr>
          <p:nvPr>
            <p:ph type="title"/>
          </p:nvPr>
        </p:nvSpPr>
        <p:spPr/>
        <p:txBody>
          <a:bodyPr>
            <a:normAutofit/>
          </a:bodyPr>
          <a:lstStyle/>
          <a:p>
            <a:r>
              <a:rPr lang="es-MX" sz="4400" b="1" dirty="0"/>
              <a:t>Régimen de Recinto Fiscalizado Estratégico (art. 135-A)</a:t>
            </a:r>
            <a:endParaRPr lang="es-MX" sz="4400" dirty="0"/>
          </a:p>
        </p:txBody>
      </p:sp>
      <p:sp>
        <p:nvSpPr>
          <p:cNvPr id="3" name="Marcador de contenido 2">
            <a:extLst>
              <a:ext uri="{FF2B5EF4-FFF2-40B4-BE49-F238E27FC236}">
                <a16:creationId xmlns:a16="http://schemas.microsoft.com/office/drawing/2014/main" id="{99BA0297-65D7-1E6F-4541-5EE1F4F04625}"/>
              </a:ext>
            </a:extLst>
          </p:cNvPr>
          <p:cNvSpPr>
            <a:spLocks noGrp="1"/>
          </p:cNvSpPr>
          <p:nvPr>
            <p:ph idx="1"/>
          </p:nvPr>
        </p:nvSpPr>
        <p:spPr/>
        <p:txBody>
          <a:bodyPr>
            <a:normAutofit lnSpcReduction="10000"/>
          </a:bodyPr>
          <a:lstStyle/>
          <a:p>
            <a:pPr algn="just"/>
            <a:r>
              <a:rPr lang="es-MX" sz="1800" dirty="0"/>
              <a:t>Modifica el procedimiento para la obtención de la autorización del Régimen de RFE regulado en el artículo 135-A de la Ley Aduanera.</a:t>
            </a:r>
          </a:p>
          <a:p>
            <a:pPr algn="just"/>
            <a:r>
              <a:rPr lang="es-MX" sz="1800" dirty="0"/>
              <a:t>Incluye la limitación de que no podrán obtener la autorización, quienes tengan vinculación aduanera conforme al artículo 68 de citado ordenamiento.</a:t>
            </a:r>
          </a:p>
          <a:p>
            <a:pPr algn="just"/>
            <a:r>
              <a:rPr lang="es-MX" sz="1800" dirty="0"/>
              <a:t>Establece que las personas autorizadas para destinar mercancías al régimen del RFE no colindante con un recinto fiscal o fiscalizado deben utilizar para el traslado de mercancías servicio de empresas inscritas en el Registro de empresas transportistas.</a:t>
            </a:r>
          </a:p>
          <a:p>
            <a:pPr algn="just"/>
            <a:r>
              <a:rPr lang="es-MX" sz="1800" dirty="0"/>
              <a:t>Con respecto al tratamiento para destinar mercancías al Régimen del RFE, en el artículo 135-B de la Ley Aduanera incluye que no son exceptuadas del pago de los impuestos al comercio exterior a las mercancías extranjeras que se introduzcan con la declaración de ser objeto de elaboración, transformación o reparación.</a:t>
            </a:r>
          </a:p>
          <a:p>
            <a:pPr algn="just"/>
            <a:r>
              <a:rPr lang="es-MX" sz="1800" dirty="0"/>
              <a:t>Incorpora la obligación de presentar el pedimento y la mercancía ante la aduana de salida conforme al procedimiento del despacho aduanero.</a:t>
            </a:r>
          </a:p>
          <a:p>
            <a:pPr algn="just"/>
            <a:endParaRPr lang="es-MX" sz="1800" dirty="0"/>
          </a:p>
        </p:txBody>
      </p:sp>
    </p:spTree>
    <p:extLst>
      <p:ext uri="{BB962C8B-B14F-4D97-AF65-F5344CB8AC3E}">
        <p14:creationId xmlns:p14="http://schemas.microsoft.com/office/powerpoint/2010/main" val="164013540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5A9F0-C411-635E-66AA-BAE04CFD374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A0CF746-32DE-C8C6-2D7C-E4149B1FDD6D}"/>
              </a:ext>
            </a:extLst>
          </p:cNvPr>
          <p:cNvSpPr>
            <a:spLocks noGrp="1"/>
          </p:cNvSpPr>
          <p:nvPr>
            <p:ph type="title"/>
          </p:nvPr>
        </p:nvSpPr>
        <p:spPr/>
        <p:txBody>
          <a:bodyPr>
            <a:normAutofit/>
          </a:bodyPr>
          <a:lstStyle/>
          <a:p>
            <a:r>
              <a:rPr lang="es-MX" sz="4400" b="1" dirty="0"/>
              <a:t>Régimen de Recinto Fiscalizado Estratégico (art. 135-A)</a:t>
            </a:r>
            <a:endParaRPr lang="es-MX" sz="4400" dirty="0"/>
          </a:p>
        </p:txBody>
      </p:sp>
      <p:sp>
        <p:nvSpPr>
          <p:cNvPr id="3" name="Marcador de contenido 2">
            <a:extLst>
              <a:ext uri="{FF2B5EF4-FFF2-40B4-BE49-F238E27FC236}">
                <a16:creationId xmlns:a16="http://schemas.microsoft.com/office/drawing/2014/main" id="{40AD2459-BF23-044A-924C-2EBCD453F23C}"/>
              </a:ext>
            </a:extLst>
          </p:cNvPr>
          <p:cNvSpPr>
            <a:spLocks noGrp="1"/>
          </p:cNvSpPr>
          <p:nvPr>
            <p:ph idx="1"/>
          </p:nvPr>
        </p:nvSpPr>
        <p:spPr/>
        <p:txBody>
          <a:bodyPr>
            <a:normAutofit/>
          </a:bodyPr>
          <a:lstStyle/>
          <a:p>
            <a:pPr algn="just"/>
            <a:r>
              <a:rPr lang="es-MX" dirty="0"/>
              <a:t>Adicionalmente, se incluye que la obligación de acreditar mediante documentación técnica y contable que las mercancías bajo el Régimen del RFE fueron efectivamente objeto de los procesos de elaboración, transformación o reparación conforme a las disposiciones generales.</a:t>
            </a:r>
          </a:p>
          <a:p>
            <a:pPr algn="just"/>
            <a:r>
              <a:rPr lang="es-MX" dirty="0"/>
              <a:t>También, contempla que el despacho de las mercancías para introducción al Régimen de RFE, conclusión y el retiro para su destino deberá gestionarse por agente aduanal o agencia aduanal que cuente con el registro de empresa certificada vigente.</a:t>
            </a:r>
          </a:p>
          <a:p>
            <a:pPr algn="just"/>
            <a:r>
              <a:rPr lang="es-MX" dirty="0"/>
              <a:t>Establece el supuesto que cuando las mercancías se introduzcan para ser objeto de elaboración, transformación o reparación y no se compruebe el destino declarado, se considera que se omitieron las contribuciones correspondientes.</a:t>
            </a:r>
          </a:p>
          <a:p>
            <a:pPr algn="just"/>
            <a:r>
              <a:rPr lang="es-MX" dirty="0"/>
              <a:t>En relación con las prohibiciones de introducción de mercancías al Régimen de RFE se precisa que además de los petrolíferos, se incluye a las que se determinen mediante reglas.</a:t>
            </a:r>
          </a:p>
          <a:p>
            <a:pPr algn="just"/>
            <a:endParaRPr lang="es-MX" dirty="0"/>
          </a:p>
        </p:txBody>
      </p:sp>
    </p:spTree>
    <p:extLst>
      <p:ext uri="{BB962C8B-B14F-4D97-AF65-F5344CB8AC3E}">
        <p14:creationId xmlns:p14="http://schemas.microsoft.com/office/powerpoint/2010/main" val="265041851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A3FDEF-D0FA-10C6-C96D-EE7C0559369C}"/>
              </a:ext>
            </a:extLst>
          </p:cNvPr>
          <p:cNvSpPr>
            <a:spLocks noGrp="1"/>
          </p:cNvSpPr>
          <p:nvPr>
            <p:ph type="title"/>
          </p:nvPr>
        </p:nvSpPr>
        <p:spPr/>
        <p:txBody>
          <a:bodyPr/>
          <a:lstStyle/>
          <a:p>
            <a:endParaRPr lang="es-MX"/>
          </a:p>
        </p:txBody>
      </p:sp>
      <p:pic>
        <p:nvPicPr>
          <p:cNvPr id="5" name="Marcador de contenido 4">
            <a:extLst>
              <a:ext uri="{FF2B5EF4-FFF2-40B4-BE49-F238E27FC236}">
                <a16:creationId xmlns:a16="http://schemas.microsoft.com/office/drawing/2014/main" id="{F42A788D-A87E-CE1B-58E7-F06430513A6B}"/>
              </a:ext>
            </a:extLst>
          </p:cNvPr>
          <p:cNvPicPr>
            <a:picLocks noGrp="1" noChangeAspect="1"/>
          </p:cNvPicPr>
          <p:nvPr>
            <p:ph idx="1"/>
          </p:nvPr>
        </p:nvPicPr>
        <p:blipFill>
          <a:blip r:embed="rId2"/>
          <a:stretch>
            <a:fillRect/>
          </a:stretch>
        </p:blipFill>
        <p:spPr>
          <a:xfrm>
            <a:off x="1097280" y="286603"/>
            <a:ext cx="10058400" cy="5582385"/>
          </a:xfrm>
          <a:prstGeom prst="rect">
            <a:avLst/>
          </a:prstGeom>
        </p:spPr>
      </p:pic>
    </p:spTree>
    <p:extLst>
      <p:ext uri="{BB962C8B-B14F-4D97-AF65-F5344CB8AC3E}">
        <p14:creationId xmlns:p14="http://schemas.microsoft.com/office/powerpoint/2010/main" val="225099044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098012-D825-CC3A-B0E4-FD3CB1C3B67B}"/>
              </a:ext>
            </a:extLst>
          </p:cNvPr>
          <p:cNvSpPr>
            <a:spLocks noGrp="1"/>
          </p:cNvSpPr>
          <p:nvPr>
            <p:ph type="title"/>
          </p:nvPr>
        </p:nvSpPr>
        <p:spPr/>
        <p:txBody>
          <a:bodyPr/>
          <a:lstStyle/>
          <a:p>
            <a:r>
              <a:rPr lang="es-MX" b="1" dirty="0"/>
              <a:t>Requisitos a cumplir para obtener patente de agente aduanal (art. 159)</a:t>
            </a:r>
            <a:endParaRPr lang="es-MX" dirty="0"/>
          </a:p>
        </p:txBody>
      </p:sp>
      <p:sp>
        <p:nvSpPr>
          <p:cNvPr id="3" name="Marcador de contenido 2">
            <a:extLst>
              <a:ext uri="{FF2B5EF4-FFF2-40B4-BE49-F238E27FC236}">
                <a16:creationId xmlns:a16="http://schemas.microsoft.com/office/drawing/2014/main" id="{D46DC92D-1072-19B2-CF57-66C51F8BAEAE}"/>
              </a:ext>
            </a:extLst>
          </p:cNvPr>
          <p:cNvSpPr>
            <a:spLocks noGrp="1"/>
          </p:cNvSpPr>
          <p:nvPr>
            <p:ph idx="1"/>
          </p:nvPr>
        </p:nvSpPr>
        <p:spPr/>
        <p:txBody>
          <a:bodyPr/>
          <a:lstStyle/>
          <a:p>
            <a:pPr algn="just"/>
            <a:r>
              <a:rPr lang="es-MX" dirty="0"/>
              <a:t>Se actualizan requisitos para obtener patente de agente aduanal: no ser servidor público, no tener parentesco con administradores/subadministradores o socios de agencias, aprobar examen de conocimientos y examen psicotécnico (confiabilidad y psicológica).</a:t>
            </a:r>
          </a:p>
          <a:p>
            <a:pPr algn="just"/>
            <a:r>
              <a:rPr lang="es-MX" dirty="0"/>
              <a:t>Se establece que la patente tiene vigencia de 20 años, prorrogables por otros 20, condicionada a no haber sido suspendido/inhabilitado más de 3 veces.</a:t>
            </a:r>
          </a:p>
          <a:p>
            <a:pPr algn="just"/>
            <a:r>
              <a:rPr lang="es-MX" dirty="0"/>
              <a:t>Se prevé la certificación trianual de agentes aduanales.</a:t>
            </a:r>
          </a:p>
          <a:p>
            <a:pPr algn="just"/>
            <a:endParaRPr lang="es-MX" dirty="0"/>
          </a:p>
        </p:txBody>
      </p:sp>
    </p:spTree>
    <p:extLst>
      <p:ext uri="{BB962C8B-B14F-4D97-AF65-F5344CB8AC3E}">
        <p14:creationId xmlns:p14="http://schemas.microsoft.com/office/powerpoint/2010/main" val="322912755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AE7867-BACD-67EF-D568-E3A616BB01E8}"/>
              </a:ext>
            </a:extLst>
          </p:cNvPr>
          <p:cNvSpPr>
            <a:spLocks noGrp="1"/>
          </p:cNvSpPr>
          <p:nvPr>
            <p:ph type="title"/>
          </p:nvPr>
        </p:nvSpPr>
        <p:spPr/>
        <p:txBody>
          <a:bodyPr/>
          <a:lstStyle/>
          <a:p>
            <a:r>
              <a:rPr lang="es-MX" dirty="0"/>
              <a:t>Consejo aduanero</a:t>
            </a:r>
          </a:p>
        </p:txBody>
      </p:sp>
      <p:pic>
        <p:nvPicPr>
          <p:cNvPr id="7" name="Marcador de contenido 6">
            <a:extLst>
              <a:ext uri="{FF2B5EF4-FFF2-40B4-BE49-F238E27FC236}">
                <a16:creationId xmlns:a16="http://schemas.microsoft.com/office/drawing/2014/main" id="{C0895147-91CE-E818-0B67-6BCCB6C2ABFA}"/>
              </a:ext>
            </a:extLst>
          </p:cNvPr>
          <p:cNvPicPr>
            <a:picLocks noGrp="1" noChangeAspect="1"/>
          </p:cNvPicPr>
          <p:nvPr>
            <p:ph idx="1"/>
          </p:nvPr>
        </p:nvPicPr>
        <p:blipFill>
          <a:blip r:embed="rId2"/>
          <a:stretch>
            <a:fillRect/>
          </a:stretch>
        </p:blipFill>
        <p:spPr>
          <a:xfrm>
            <a:off x="1096963" y="1990598"/>
            <a:ext cx="10058400" cy="3734054"/>
          </a:xfrm>
          <a:prstGeom prst="rect">
            <a:avLst/>
          </a:prstGeom>
        </p:spPr>
      </p:pic>
    </p:spTree>
    <p:extLst>
      <p:ext uri="{BB962C8B-B14F-4D97-AF65-F5344CB8AC3E}">
        <p14:creationId xmlns:p14="http://schemas.microsoft.com/office/powerpoint/2010/main" val="328164777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A8F74A-18C6-D09B-84FD-50858D5DEDBF}"/>
              </a:ext>
            </a:extLst>
          </p:cNvPr>
          <p:cNvSpPr>
            <a:spLocks noGrp="1"/>
          </p:cNvSpPr>
          <p:nvPr>
            <p:ph type="title"/>
          </p:nvPr>
        </p:nvSpPr>
        <p:spPr/>
        <p:txBody>
          <a:bodyPr>
            <a:normAutofit/>
          </a:bodyPr>
          <a:lstStyle/>
          <a:p>
            <a:r>
              <a:rPr lang="es-MX" sz="4000" b="1" dirty="0"/>
              <a:t>Requisitos para operar como agente aduanal (art. 160)</a:t>
            </a:r>
            <a:endParaRPr lang="es-MX" sz="4000" dirty="0"/>
          </a:p>
        </p:txBody>
      </p:sp>
      <p:sp>
        <p:nvSpPr>
          <p:cNvPr id="3" name="Marcador de contenido 2">
            <a:extLst>
              <a:ext uri="{FF2B5EF4-FFF2-40B4-BE49-F238E27FC236}">
                <a16:creationId xmlns:a16="http://schemas.microsoft.com/office/drawing/2014/main" id="{9C3F02B8-C0FB-743A-1B70-9068F79ED1D9}"/>
              </a:ext>
            </a:extLst>
          </p:cNvPr>
          <p:cNvSpPr>
            <a:spLocks noGrp="1"/>
          </p:cNvSpPr>
          <p:nvPr>
            <p:ph idx="1"/>
          </p:nvPr>
        </p:nvSpPr>
        <p:spPr/>
        <p:txBody>
          <a:bodyPr/>
          <a:lstStyle/>
          <a:p>
            <a:r>
              <a:rPr lang="es-MX" dirty="0"/>
              <a:t>Se reforma la fracción VI y se adicionan fracciones XII y XIII, entre otros ajustes:</a:t>
            </a:r>
          </a:p>
          <a:p>
            <a:r>
              <a:rPr lang="es-MX" dirty="0"/>
              <a:t>Se describen los requisitos del mandatario aduanal (poder notarial, experiencia, exámenes, etc.).</a:t>
            </a:r>
          </a:p>
          <a:p>
            <a:r>
              <a:rPr lang="es-MX" dirty="0"/>
              <a:t>Se establece obligación de declarar evolución patrimonial (</a:t>
            </a:r>
            <a:r>
              <a:rPr lang="es-MX" dirty="0" err="1"/>
              <a:t>fracc.</a:t>
            </a:r>
            <a:r>
              <a:rPr lang="es-MX" dirty="0"/>
              <a:t> XII).</a:t>
            </a:r>
          </a:p>
          <a:p>
            <a:r>
              <a:rPr lang="es-MX" dirty="0"/>
              <a:t>Se prohíbe que el mandatario tenga relaciones societarias o laborales con personas para quienes tramita operaciones (</a:t>
            </a:r>
            <a:r>
              <a:rPr lang="es-MX" dirty="0" err="1"/>
              <a:t>fracc.</a:t>
            </a:r>
            <a:r>
              <a:rPr lang="es-MX" dirty="0"/>
              <a:t> XIII).</a:t>
            </a:r>
          </a:p>
          <a:p>
            <a:r>
              <a:rPr lang="es-MX" dirty="0"/>
              <a:t>Se establece que la inobservancia de varias fracciones inhabilita al agente aduanal hasta subsanar el incumplimiento.</a:t>
            </a:r>
          </a:p>
          <a:p>
            <a:endParaRPr lang="es-MX" dirty="0"/>
          </a:p>
        </p:txBody>
      </p:sp>
    </p:spTree>
    <p:extLst>
      <p:ext uri="{BB962C8B-B14F-4D97-AF65-F5344CB8AC3E}">
        <p14:creationId xmlns:p14="http://schemas.microsoft.com/office/powerpoint/2010/main" val="297357258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407DF0-B669-4226-1725-F30D2B98469E}"/>
              </a:ext>
            </a:extLst>
          </p:cNvPr>
          <p:cNvSpPr>
            <a:spLocks noGrp="1"/>
          </p:cNvSpPr>
          <p:nvPr>
            <p:ph type="title"/>
          </p:nvPr>
        </p:nvSpPr>
        <p:spPr/>
        <p:txBody>
          <a:bodyPr/>
          <a:lstStyle/>
          <a:p>
            <a:r>
              <a:rPr lang="es-MX" dirty="0"/>
              <a:t>Obligaciones del agente aduanal (art. 162)</a:t>
            </a:r>
          </a:p>
        </p:txBody>
      </p:sp>
      <p:sp>
        <p:nvSpPr>
          <p:cNvPr id="3" name="Marcador de contenido 2">
            <a:extLst>
              <a:ext uri="{FF2B5EF4-FFF2-40B4-BE49-F238E27FC236}">
                <a16:creationId xmlns:a16="http://schemas.microsoft.com/office/drawing/2014/main" id="{086EB844-1F63-4D13-64C9-08BE6406B6CD}"/>
              </a:ext>
            </a:extLst>
          </p:cNvPr>
          <p:cNvSpPr>
            <a:spLocks noGrp="1"/>
          </p:cNvSpPr>
          <p:nvPr>
            <p:ph idx="1"/>
          </p:nvPr>
        </p:nvSpPr>
        <p:spPr/>
        <p:txBody>
          <a:bodyPr/>
          <a:lstStyle/>
          <a:p>
            <a:pPr algn="just"/>
            <a:r>
              <a:rPr lang="es-MX" dirty="0"/>
              <a:t>Se adicionan párrafos en las fracciones II y VI sobre la obligación del agente/agencia de verificar cumplimiento de regulaciones y restricciones no arancelarias y de que los usuarios estén debidamente identificados, con infraestructura y sin vinculación con EFOS del art. 69-B CFF.</a:t>
            </a:r>
          </a:p>
          <a:p>
            <a:pPr algn="just"/>
            <a:r>
              <a:rPr lang="es-MX" dirty="0"/>
              <a:t>Se amplía la fracción VII para detallar el expediente electrónico por pedimento.</a:t>
            </a:r>
          </a:p>
          <a:p>
            <a:pPr algn="just"/>
            <a:r>
              <a:rPr lang="es-MX" dirty="0"/>
              <a:t>Se adicionan fracciones XV y XVI: informar operaciones contrarias a criterios normativos/no vinculativos del SAT y emitir CFDI por todos los servicios.</a:t>
            </a:r>
          </a:p>
          <a:p>
            <a:pPr marL="0" indent="0" algn="just">
              <a:buNone/>
            </a:pPr>
            <a:endParaRPr lang="es-MX" dirty="0"/>
          </a:p>
        </p:txBody>
      </p:sp>
    </p:spTree>
    <p:extLst>
      <p:ext uri="{BB962C8B-B14F-4D97-AF65-F5344CB8AC3E}">
        <p14:creationId xmlns:p14="http://schemas.microsoft.com/office/powerpoint/2010/main" val="305833474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919C25-F646-67B5-181A-194E50F619E7}"/>
              </a:ext>
            </a:extLst>
          </p:cNvPr>
          <p:cNvSpPr>
            <a:spLocks noGrp="1"/>
          </p:cNvSpPr>
          <p:nvPr>
            <p:ph type="title"/>
          </p:nvPr>
        </p:nvSpPr>
        <p:spPr/>
        <p:txBody>
          <a:bodyPr/>
          <a:lstStyle/>
          <a:p>
            <a:r>
              <a:rPr lang="es-MX" dirty="0"/>
              <a:t>Supuestos de suspensión de la patente</a:t>
            </a:r>
          </a:p>
        </p:txBody>
      </p:sp>
      <p:pic>
        <p:nvPicPr>
          <p:cNvPr id="5" name="Marcador de contenido 4">
            <a:extLst>
              <a:ext uri="{FF2B5EF4-FFF2-40B4-BE49-F238E27FC236}">
                <a16:creationId xmlns:a16="http://schemas.microsoft.com/office/drawing/2014/main" id="{137BFC76-29D8-6703-60AD-CB9B9010FBD4}"/>
              </a:ext>
            </a:extLst>
          </p:cNvPr>
          <p:cNvPicPr>
            <a:picLocks noGrp="1" noChangeAspect="1"/>
          </p:cNvPicPr>
          <p:nvPr>
            <p:ph idx="1"/>
          </p:nvPr>
        </p:nvPicPr>
        <p:blipFill>
          <a:blip r:embed="rId2"/>
          <a:stretch>
            <a:fillRect/>
          </a:stretch>
        </p:blipFill>
        <p:spPr>
          <a:xfrm>
            <a:off x="1097280" y="1737360"/>
            <a:ext cx="10058399" cy="4524451"/>
          </a:xfrm>
          <a:prstGeom prst="rect">
            <a:avLst/>
          </a:prstGeom>
        </p:spPr>
      </p:pic>
    </p:spTree>
    <p:extLst>
      <p:ext uri="{BB962C8B-B14F-4D97-AF65-F5344CB8AC3E}">
        <p14:creationId xmlns:p14="http://schemas.microsoft.com/office/powerpoint/2010/main" val="121772072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6155F1-612C-1B17-275A-70365881C145}"/>
              </a:ext>
            </a:extLst>
          </p:cNvPr>
          <p:cNvSpPr>
            <a:spLocks noGrp="1"/>
          </p:cNvSpPr>
          <p:nvPr>
            <p:ph type="title"/>
          </p:nvPr>
        </p:nvSpPr>
        <p:spPr/>
        <p:txBody>
          <a:bodyPr>
            <a:normAutofit/>
          </a:bodyPr>
          <a:lstStyle/>
          <a:p>
            <a:r>
              <a:rPr lang="es-MX" sz="4000" b="1" dirty="0"/>
              <a:t>Supuestos para cancelación de patente de agente aduanal (art. 165)</a:t>
            </a:r>
            <a:endParaRPr lang="es-MX" sz="4000" dirty="0"/>
          </a:p>
        </p:txBody>
      </p:sp>
      <p:sp>
        <p:nvSpPr>
          <p:cNvPr id="3" name="Marcador de contenido 2">
            <a:extLst>
              <a:ext uri="{FF2B5EF4-FFF2-40B4-BE49-F238E27FC236}">
                <a16:creationId xmlns:a16="http://schemas.microsoft.com/office/drawing/2014/main" id="{6D73FE83-B1C2-E0B3-78C5-54544FA7308F}"/>
              </a:ext>
            </a:extLst>
          </p:cNvPr>
          <p:cNvSpPr>
            <a:spLocks noGrp="1"/>
          </p:cNvSpPr>
          <p:nvPr>
            <p:ph idx="1"/>
          </p:nvPr>
        </p:nvSpPr>
        <p:spPr/>
        <p:txBody>
          <a:bodyPr/>
          <a:lstStyle/>
          <a:p>
            <a:pPr algn="just"/>
            <a:r>
              <a:rPr lang="es-MX" dirty="0"/>
              <a:t>Se amplía el catálogo de causales de cancelación de patente:</a:t>
            </a:r>
          </a:p>
          <a:p>
            <a:pPr algn="just"/>
            <a:r>
              <a:rPr lang="es-MX" dirty="0"/>
              <a:t>Fracción II actualizada (umbral de omisión &gt;$330,900 y &gt;10%, y supuestos de permisos/regulaciones). Se deroga su segundo párrafo.</a:t>
            </a:r>
          </a:p>
          <a:p>
            <a:pPr algn="just"/>
            <a:r>
              <a:rPr lang="es-MX" dirty="0"/>
              <a:t>Fracción III refuerza la cancelación por datos falsos o inexistentes del importador/exportador y por despachar sin encargo conferido.</a:t>
            </a:r>
          </a:p>
          <a:p>
            <a:pPr algn="just"/>
            <a:r>
              <a:rPr lang="es-MX" dirty="0"/>
              <a:t>Se agregan fracciones XV a XIX que incluyen: despachos de mercancías no permitidas al régimen, insumos que no corresponden al proceso, operaciones repetidas fuera del programa autorizado, no localización en domicilio, y más de dos suspensiones en tres años.</a:t>
            </a:r>
          </a:p>
          <a:p>
            <a:pPr algn="just"/>
            <a:endParaRPr lang="es-MX" dirty="0"/>
          </a:p>
        </p:txBody>
      </p:sp>
    </p:spTree>
    <p:extLst>
      <p:ext uri="{BB962C8B-B14F-4D97-AF65-F5344CB8AC3E}">
        <p14:creationId xmlns:p14="http://schemas.microsoft.com/office/powerpoint/2010/main" val="60614243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9DCE1E-9268-BAF5-2777-5A5BDA660F43}"/>
              </a:ext>
            </a:extLst>
          </p:cNvPr>
          <p:cNvSpPr>
            <a:spLocks noGrp="1"/>
          </p:cNvSpPr>
          <p:nvPr>
            <p:ph type="title"/>
          </p:nvPr>
        </p:nvSpPr>
        <p:spPr/>
        <p:txBody>
          <a:bodyPr/>
          <a:lstStyle/>
          <a:p>
            <a:endParaRPr lang="es-MX" dirty="0"/>
          </a:p>
        </p:txBody>
      </p:sp>
      <p:pic>
        <p:nvPicPr>
          <p:cNvPr id="5" name="Marcador de contenido 4">
            <a:extLst>
              <a:ext uri="{FF2B5EF4-FFF2-40B4-BE49-F238E27FC236}">
                <a16:creationId xmlns:a16="http://schemas.microsoft.com/office/drawing/2014/main" id="{1DBBDDE4-F491-7300-52C2-B4D3DD855480}"/>
              </a:ext>
            </a:extLst>
          </p:cNvPr>
          <p:cNvPicPr>
            <a:picLocks noGrp="1" noChangeAspect="1"/>
          </p:cNvPicPr>
          <p:nvPr>
            <p:ph idx="1"/>
          </p:nvPr>
        </p:nvPicPr>
        <p:blipFill>
          <a:blip r:embed="rId2"/>
          <a:stretch>
            <a:fillRect/>
          </a:stretch>
        </p:blipFill>
        <p:spPr>
          <a:xfrm>
            <a:off x="1096963" y="1935374"/>
            <a:ext cx="10058400" cy="3844502"/>
          </a:xfrm>
          <a:prstGeom prst="rect">
            <a:avLst/>
          </a:prstGeom>
        </p:spPr>
      </p:pic>
    </p:spTree>
    <p:extLst>
      <p:ext uri="{BB962C8B-B14F-4D97-AF65-F5344CB8AC3E}">
        <p14:creationId xmlns:p14="http://schemas.microsoft.com/office/powerpoint/2010/main" val="323083112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047B58-0F01-0845-FA1B-01F630A8B9C0}"/>
              </a:ext>
            </a:extLst>
          </p:cNvPr>
          <p:cNvSpPr>
            <a:spLocks noGrp="1"/>
          </p:cNvSpPr>
          <p:nvPr>
            <p:ph type="title"/>
          </p:nvPr>
        </p:nvSpPr>
        <p:spPr/>
        <p:txBody>
          <a:bodyPr/>
          <a:lstStyle/>
          <a:p>
            <a:r>
              <a:rPr lang="es-MX" dirty="0"/>
              <a:t>Multas por salida de mercancías</a:t>
            </a:r>
          </a:p>
        </p:txBody>
      </p:sp>
      <p:pic>
        <p:nvPicPr>
          <p:cNvPr id="5" name="Marcador de contenido 4">
            <a:extLst>
              <a:ext uri="{FF2B5EF4-FFF2-40B4-BE49-F238E27FC236}">
                <a16:creationId xmlns:a16="http://schemas.microsoft.com/office/drawing/2014/main" id="{E3AC69E4-FC28-7753-2D58-15339CFE3300}"/>
              </a:ext>
            </a:extLst>
          </p:cNvPr>
          <p:cNvPicPr>
            <a:picLocks noGrp="1" noChangeAspect="1"/>
          </p:cNvPicPr>
          <p:nvPr>
            <p:ph idx="1"/>
          </p:nvPr>
        </p:nvPicPr>
        <p:blipFill>
          <a:blip r:embed="rId2"/>
          <a:stretch>
            <a:fillRect/>
          </a:stretch>
        </p:blipFill>
        <p:spPr>
          <a:xfrm>
            <a:off x="1845954" y="1846263"/>
            <a:ext cx="8560417" cy="4022725"/>
          </a:xfrm>
          <a:prstGeom prst="rect">
            <a:avLst/>
          </a:prstGeom>
        </p:spPr>
      </p:pic>
    </p:spTree>
    <p:extLst>
      <p:ext uri="{BB962C8B-B14F-4D97-AF65-F5344CB8AC3E}">
        <p14:creationId xmlns:p14="http://schemas.microsoft.com/office/powerpoint/2010/main" val="306623775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FBCE6E-CFFA-CA9A-96C7-450375BEB6AA}"/>
              </a:ext>
            </a:extLst>
          </p:cNvPr>
          <p:cNvSpPr>
            <a:spLocks noGrp="1"/>
          </p:cNvSpPr>
          <p:nvPr>
            <p:ph type="title"/>
          </p:nvPr>
        </p:nvSpPr>
        <p:spPr/>
        <p:txBody>
          <a:bodyPr/>
          <a:lstStyle/>
          <a:p>
            <a:r>
              <a:rPr lang="es-MX" dirty="0"/>
              <a:t>Multa relacionadas con el destino de las mercancías</a:t>
            </a:r>
          </a:p>
        </p:txBody>
      </p:sp>
      <p:pic>
        <p:nvPicPr>
          <p:cNvPr id="5" name="Marcador de contenido 4">
            <a:extLst>
              <a:ext uri="{FF2B5EF4-FFF2-40B4-BE49-F238E27FC236}">
                <a16:creationId xmlns:a16="http://schemas.microsoft.com/office/drawing/2014/main" id="{0500BBE2-64AC-A84F-E497-0C44E31D528C}"/>
              </a:ext>
            </a:extLst>
          </p:cNvPr>
          <p:cNvPicPr>
            <a:picLocks noGrp="1" noChangeAspect="1"/>
          </p:cNvPicPr>
          <p:nvPr>
            <p:ph idx="1"/>
          </p:nvPr>
        </p:nvPicPr>
        <p:blipFill>
          <a:blip r:embed="rId2"/>
          <a:stretch>
            <a:fillRect/>
          </a:stretch>
        </p:blipFill>
        <p:spPr>
          <a:xfrm>
            <a:off x="2128761" y="1846263"/>
            <a:ext cx="7994804" cy="4022725"/>
          </a:xfrm>
          <a:prstGeom prst="rect">
            <a:avLst/>
          </a:prstGeom>
        </p:spPr>
      </p:pic>
    </p:spTree>
    <p:extLst>
      <p:ext uri="{BB962C8B-B14F-4D97-AF65-F5344CB8AC3E}">
        <p14:creationId xmlns:p14="http://schemas.microsoft.com/office/powerpoint/2010/main" val="178510901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DFE409-E111-ADE7-BEF4-02BD0D2425DF}"/>
              </a:ext>
            </a:extLst>
          </p:cNvPr>
          <p:cNvSpPr>
            <a:spLocks noGrp="1"/>
          </p:cNvSpPr>
          <p:nvPr>
            <p:ph type="title"/>
          </p:nvPr>
        </p:nvSpPr>
        <p:spPr/>
        <p:txBody>
          <a:bodyPr/>
          <a:lstStyle/>
          <a:p>
            <a:r>
              <a:rPr lang="es-MX" dirty="0"/>
              <a:t>Transitorios</a:t>
            </a:r>
          </a:p>
        </p:txBody>
      </p:sp>
      <p:pic>
        <p:nvPicPr>
          <p:cNvPr id="5" name="Marcador de contenido 4">
            <a:extLst>
              <a:ext uri="{FF2B5EF4-FFF2-40B4-BE49-F238E27FC236}">
                <a16:creationId xmlns:a16="http://schemas.microsoft.com/office/drawing/2014/main" id="{1E6C8448-9C0A-D533-2A90-F18D6F08018A}"/>
              </a:ext>
            </a:extLst>
          </p:cNvPr>
          <p:cNvPicPr>
            <a:picLocks noGrp="1" noChangeAspect="1"/>
          </p:cNvPicPr>
          <p:nvPr>
            <p:ph idx="1"/>
          </p:nvPr>
        </p:nvPicPr>
        <p:blipFill>
          <a:blip r:embed="rId2"/>
          <a:stretch>
            <a:fillRect/>
          </a:stretch>
        </p:blipFill>
        <p:spPr>
          <a:xfrm>
            <a:off x="1531659" y="1846263"/>
            <a:ext cx="9189007" cy="4022725"/>
          </a:xfrm>
          <a:prstGeom prst="rect">
            <a:avLst/>
          </a:prstGeom>
        </p:spPr>
      </p:pic>
    </p:spTree>
    <p:extLst>
      <p:ext uri="{BB962C8B-B14F-4D97-AF65-F5344CB8AC3E}">
        <p14:creationId xmlns:p14="http://schemas.microsoft.com/office/powerpoint/2010/main" val="13061606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5C176BA-AD16-B1A5-202F-116FA2C28435}"/>
              </a:ext>
            </a:extLst>
          </p:cNvPr>
          <p:cNvSpPr>
            <a:spLocks noGrp="1"/>
          </p:cNvSpPr>
          <p:nvPr>
            <p:ph type="title"/>
          </p:nvPr>
        </p:nvSpPr>
        <p:spPr/>
        <p:txBody>
          <a:bodyPr/>
          <a:lstStyle/>
          <a:p>
            <a:pPr algn="l"/>
            <a:r>
              <a:rPr lang="es-MX" dirty="0"/>
              <a:t>Comentarios finales</a:t>
            </a:r>
          </a:p>
        </p:txBody>
      </p:sp>
      <p:sp>
        <p:nvSpPr>
          <p:cNvPr id="2" name="Marcador de número de diapositiva 2">
            <a:extLst>
              <a:ext uri="{FF2B5EF4-FFF2-40B4-BE49-F238E27FC236}">
                <a16:creationId xmlns:a16="http://schemas.microsoft.com/office/drawing/2014/main" id="{06340F37-775A-17AF-9433-6F7EE443575C}"/>
              </a:ext>
            </a:extLst>
          </p:cNvPr>
          <p:cNvSpPr>
            <a:spLocks noGrp="1"/>
          </p:cNvSpPr>
          <p:nvPr>
            <p:ph type="sldNum" sz="quarter" idx="12"/>
          </p:nvPr>
        </p:nvSpPr>
        <p:spPr>
          <a:xfrm>
            <a:off x="0" y="6530215"/>
            <a:ext cx="443248" cy="327785"/>
          </a:xfrm>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132</a:t>
            </a:fld>
            <a:endParaRPr lang="es-E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314164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89D56CF-A6CB-9661-41A6-BDB32B1C242B}"/>
              </a:ext>
            </a:extLst>
          </p:cNvPr>
          <p:cNvSpPr>
            <a:spLocks noGrp="1"/>
          </p:cNvSpPr>
          <p:nvPr>
            <p:ph type="ctrTitle"/>
          </p:nvPr>
        </p:nvSpPr>
        <p:spPr>
          <a:xfrm>
            <a:off x="1154955" y="584607"/>
            <a:ext cx="8825658" cy="3329581"/>
          </a:xfrm>
        </p:spPr>
        <p:txBody>
          <a:bodyPr/>
          <a:lstStyle/>
          <a:p>
            <a:pPr algn="ctr"/>
            <a:r>
              <a:rPr lang="es-MX" sz="5400" dirty="0"/>
              <a:t>Gracias por su participación</a:t>
            </a:r>
          </a:p>
        </p:txBody>
      </p:sp>
      <p:sp>
        <p:nvSpPr>
          <p:cNvPr id="3" name="Subtítulo 2">
            <a:extLst>
              <a:ext uri="{FF2B5EF4-FFF2-40B4-BE49-F238E27FC236}">
                <a16:creationId xmlns:a16="http://schemas.microsoft.com/office/drawing/2014/main" id="{A63937E4-37D2-1665-3EDE-3BE4A34F06FF}"/>
              </a:ext>
            </a:extLst>
          </p:cNvPr>
          <p:cNvSpPr>
            <a:spLocks noGrp="1"/>
          </p:cNvSpPr>
          <p:nvPr>
            <p:ph type="subTitle" idx="1"/>
          </p:nvPr>
        </p:nvSpPr>
        <p:spPr/>
        <p:txBody>
          <a:bodyPr/>
          <a:lstStyle/>
          <a:p>
            <a:r>
              <a:rPr lang="es-MX" b="1" dirty="0">
                <a:solidFill>
                  <a:schemeClr val="tx1"/>
                </a:solidFill>
              </a:rPr>
              <a:t>DR. CARLOS GUTIÉRREZ PÉREZ.</a:t>
            </a:r>
          </a:p>
          <a:p>
            <a:endParaRPr lang="es-MX" dirty="0">
              <a:solidFill>
                <a:schemeClr val="tx1"/>
              </a:solidFill>
            </a:endParaRPr>
          </a:p>
        </p:txBody>
      </p:sp>
      <p:sp>
        <p:nvSpPr>
          <p:cNvPr id="7" name="Marcador de número de diapositiva 2">
            <a:extLst>
              <a:ext uri="{FF2B5EF4-FFF2-40B4-BE49-F238E27FC236}">
                <a16:creationId xmlns:a16="http://schemas.microsoft.com/office/drawing/2014/main" id="{9C510A7B-4CCE-4337-63E0-238F6F50337B}"/>
              </a:ext>
            </a:extLst>
          </p:cNvPr>
          <p:cNvSpPr>
            <a:spLocks noGrp="1"/>
          </p:cNvSpPr>
          <p:nvPr>
            <p:ph type="sldNum" sz="quarter" idx="12"/>
          </p:nvPr>
        </p:nvSpPr>
        <p:spPr>
          <a:solidFill>
            <a:schemeClr val="bg1"/>
          </a:solidFill>
        </p:spPr>
        <p:txBody>
          <a:bodyPr/>
          <a:lstStyle/>
          <a:p>
            <a:pPr algn="ctr"/>
            <a:fld id="{DFF4463D-C809-40C6-80C5-782F59AD1978}" type="slidenum">
              <a:rPr lang="es-ES" sz="1400" b="1" smtClean="0">
                <a:latin typeface="Arial" panose="020B0604020202020204" pitchFamily="34" charset="0"/>
                <a:cs typeface="Arial" panose="020B0604020202020204" pitchFamily="34" charset="0"/>
              </a:rPr>
              <a:pPr algn="ctr"/>
              <a:t>133</a:t>
            </a:fld>
            <a:endParaRPr lang="es-ES" sz="1400" b="1" dirty="0">
              <a:latin typeface="Arial" panose="020B0604020202020204" pitchFamily="34" charset="0"/>
              <a:cs typeface="Arial" panose="020B0604020202020204" pitchFamily="34" charset="0"/>
            </a:endParaRPr>
          </a:p>
        </p:txBody>
      </p:sp>
      <p:sp>
        <p:nvSpPr>
          <p:cNvPr id="2" name="Subtítulo 2">
            <a:extLst>
              <a:ext uri="{FF2B5EF4-FFF2-40B4-BE49-F238E27FC236}">
                <a16:creationId xmlns:a16="http://schemas.microsoft.com/office/drawing/2014/main" id="{74B14143-4E60-7D0A-95F1-72E569280418}"/>
              </a:ext>
            </a:extLst>
          </p:cNvPr>
          <p:cNvSpPr txBox="1">
            <a:spLocks/>
          </p:cNvSpPr>
          <p:nvPr/>
        </p:nvSpPr>
        <p:spPr>
          <a:xfrm>
            <a:off x="1784939" y="5787737"/>
            <a:ext cx="8650310" cy="52825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MX" sz="2200" b="1" dirty="0"/>
          </a:p>
        </p:txBody>
      </p:sp>
      <p:pic>
        <p:nvPicPr>
          <p:cNvPr id="11" name="Imagen 10">
            <a:extLst>
              <a:ext uri="{FF2B5EF4-FFF2-40B4-BE49-F238E27FC236}">
                <a16:creationId xmlns:a16="http://schemas.microsoft.com/office/drawing/2014/main" id="{558408CC-B9BB-4036-D8CA-ED6BF5158378}"/>
              </a:ext>
            </a:extLst>
          </p:cNvPr>
          <p:cNvPicPr>
            <a:picLocks noChangeAspect="1"/>
          </p:cNvPicPr>
          <p:nvPr/>
        </p:nvPicPr>
        <p:blipFill>
          <a:blip r:embed="rId2"/>
          <a:stretch>
            <a:fillRect/>
          </a:stretch>
        </p:blipFill>
        <p:spPr>
          <a:xfrm>
            <a:off x="402335" y="247873"/>
            <a:ext cx="1741325" cy="1939372"/>
          </a:xfrm>
          <a:prstGeom prst="rect">
            <a:avLst/>
          </a:prstGeom>
        </p:spPr>
      </p:pic>
    </p:spTree>
    <p:extLst>
      <p:ext uri="{BB962C8B-B14F-4D97-AF65-F5344CB8AC3E}">
        <p14:creationId xmlns:p14="http://schemas.microsoft.com/office/powerpoint/2010/main" val="3854984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Retrospección">
  <a:themeElements>
    <a:clrScheme name="Retrospección">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663</TotalTime>
  <Words>10794</Words>
  <Application>Microsoft Office PowerPoint</Application>
  <PresentationFormat>Panorámica</PresentationFormat>
  <Paragraphs>598</Paragraphs>
  <Slides>133</Slides>
  <Notes>3</Notes>
  <HiddenSlides>0</HiddenSlides>
  <MMClips>0</MMClips>
  <ScaleCrop>false</ScaleCrop>
  <HeadingPairs>
    <vt:vector size="8" baseType="variant">
      <vt:variant>
        <vt:lpstr>Fuentes usadas</vt:lpstr>
      </vt:variant>
      <vt:variant>
        <vt:i4>7</vt:i4>
      </vt:variant>
      <vt:variant>
        <vt:lpstr>Tema</vt:lpstr>
      </vt:variant>
      <vt:variant>
        <vt:i4>2</vt:i4>
      </vt:variant>
      <vt:variant>
        <vt:lpstr>Servidores OLE incrustados</vt:lpstr>
      </vt:variant>
      <vt:variant>
        <vt:i4>1</vt:i4>
      </vt:variant>
      <vt:variant>
        <vt:lpstr>Títulos de diapositiva</vt:lpstr>
      </vt:variant>
      <vt:variant>
        <vt:i4>133</vt:i4>
      </vt:variant>
    </vt:vector>
  </HeadingPairs>
  <TitlesOfParts>
    <vt:vector size="143" baseType="lpstr">
      <vt:lpstr>Arial</vt:lpstr>
      <vt:lpstr>Calibri</vt:lpstr>
      <vt:lpstr>Calibri Light</vt:lpstr>
      <vt:lpstr>Century Gothic</vt:lpstr>
      <vt:lpstr>Times New Roman</vt:lpstr>
      <vt:lpstr>Wingdings</vt:lpstr>
      <vt:lpstr>Wingdings 3</vt:lpstr>
      <vt:lpstr>Ion</vt:lpstr>
      <vt:lpstr>Retrospección</vt:lpstr>
      <vt:lpstr>Worksheet</vt:lpstr>
      <vt:lpstr>Reformas fiscales  2026</vt:lpstr>
      <vt:lpstr>Introducción</vt:lpstr>
      <vt:lpstr>Introducción</vt:lpstr>
      <vt:lpstr>Indicadores económicos</vt:lpstr>
      <vt:lpstr>Aspectos relevantes de Ley de Ingresos de la Federación 2026</vt:lpstr>
      <vt:lpstr>Ingresos a percibir</vt:lpstr>
      <vt:lpstr>Comparativo de ingresos  tributarios</vt:lpstr>
      <vt:lpstr>No incremento de Impuestos</vt:lpstr>
      <vt:lpstr>Panorama de fiscalización</vt:lpstr>
      <vt:lpstr>Presentación de PowerPoint</vt:lpstr>
      <vt:lpstr>Política de endeudamiento (art. 2)</vt:lpstr>
      <vt:lpstr>Tasa de recargos (art. 11)</vt:lpstr>
      <vt:lpstr>Tasa de recargos (art. 11)</vt:lpstr>
      <vt:lpstr>REDUCCIÓN DE MULTAS FISCALES  (Artículo 19 LIF)</vt:lpstr>
      <vt:lpstr>Estímulos fiscales</vt:lpstr>
      <vt:lpstr>Presentación de PowerPoint</vt:lpstr>
      <vt:lpstr>Presentación de PowerPoint</vt:lpstr>
      <vt:lpstr>Presentación de PowerPoint</vt:lpstr>
      <vt:lpstr>DETERMINACIÓN DEL ESTÍMULO.</vt:lpstr>
      <vt:lpstr>Presentación de PowerPoint</vt:lpstr>
      <vt:lpstr>Calculo estimulo de peajes</vt:lpstr>
      <vt:lpstr>Presentación de PowerPoint</vt:lpstr>
      <vt:lpstr>Cancelación de CFDI´s (art. 25, fracción VI)</vt:lpstr>
      <vt:lpstr>Exención de PF RESICO del sector agropecuario  (Art. 25, fracción II)</vt:lpstr>
      <vt:lpstr>Montos máximos a los estímulos de cine y teatro de la LISR  (Art. 25 fracción III)</vt:lpstr>
      <vt:lpstr>Tasa de retención de ISR e IVA por actividades a través de plataformas  (art. 25 f. VI y IX)</vt:lpstr>
      <vt:lpstr>Retención de ISR e IVA por pago de intereses de instituciones fintech</vt:lpstr>
      <vt:lpstr>Retención de ISR por interés (art. 24)</vt:lpstr>
      <vt:lpstr>Histórico de tasas de ISR por interés</vt:lpstr>
      <vt:lpstr>Estímulo fiscal de Reducción de multas, recargos y gastos de ejecución  (art. Vigésimo segundo)</vt:lpstr>
      <vt:lpstr>¿A quién aplica?</vt:lpstr>
      <vt:lpstr>No aplica a:</vt:lpstr>
      <vt:lpstr>Condiciones para obtener el estímulo</vt:lpstr>
      <vt:lpstr>Condiciones para obtener el estímulo</vt:lpstr>
      <vt:lpstr>Condiciones del estímulo</vt:lpstr>
      <vt:lpstr>Condiciones del estímulo</vt:lpstr>
      <vt:lpstr>Cuándo no es aplicable el estímulo</vt:lpstr>
      <vt:lpstr>Repatriación de capitales (art. 24 transitorio)</vt:lpstr>
      <vt:lpstr>Reforma al Código Fiscal 2026</vt:lpstr>
      <vt:lpstr>Avisos al RFC (art. 27, inciso c)</vt:lpstr>
      <vt:lpstr>Avisos al RFC (art. 27, inciso c)</vt:lpstr>
      <vt:lpstr>Avisos al RFC (art. 27, inciso c)</vt:lpstr>
      <vt:lpstr>Avisos al RFC</vt:lpstr>
      <vt:lpstr>Cambios en CFDI  (art. 29-A y art. 29-A BIS)</vt:lpstr>
      <vt:lpstr>Contenido del concepto del CFDI (art. 29-A, Fracc. V)</vt:lpstr>
      <vt:lpstr>Presentación de PowerPoint</vt:lpstr>
      <vt:lpstr>Operaciones verdaderas  (art. 29-A, Nueva fracc. IX)</vt:lpstr>
      <vt:lpstr>Presunción de operaciones falsas o inexistentes  (art. 29-A Bis)</vt:lpstr>
      <vt:lpstr>Nuevas causales de destrucción del CSD (art. 17-H Bis)</vt:lpstr>
      <vt:lpstr>Nuevas causales de destrucción del CSD (art. 17-H Bis)</vt:lpstr>
      <vt:lpstr>Cambios en facultades de comprobación  (art. 42)</vt:lpstr>
      <vt:lpstr>Cambios en facultades de comprobación  (art. 42)</vt:lpstr>
      <vt:lpstr>Cambios en facultades de comprobación  (art. 42)</vt:lpstr>
      <vt:lpstr>Cambios en revisiones de gabinete (art. 48)</vt:lpstr>
      <vt:lpstr>Nuevo procedimiento de revisión por presunción de comprobantes falsos (art. 49 Bis)</vt:lpstr>
      <vt:lpstr>Procedimiento</vt:lpstr>
      <vt:lpstr>Procedimiento</vt:lpstr>
      <vt:lpstr>Procedimiento</vt:lpstr>
      <vt:lpstr>Procedimiento</vt:lpstr>
      <vt:lpstr>Procedimiento</vt:lpstr>
      <vt:lpstr>Presentación de PowerPoint</vt:lpstr>
      <vt:lpstr>Obligaciones para plataformas digitales e instituciones financieras (art. 30 B)</vt:lpstr>
      <vt:lpstr>Modificación a la presuntiva de ingresos (art. 59 fracción III)</vt:lpstr>
      <vt:lpstr>Modificación al informe del CPI (art. 52)</vt:lpstr>
      <vt:lpstr>Multas y sanciones por controles volumétricos (art, 81 f. XXV y art. 82)</vt:lpstr>
      <vt:lpstr>Nuevos supuestos de contrabando (art. 103 y 104)</vt:lpstr>
      <vt:lpstr>Nuevas consecuencias por comprobantes fiscales falsos</vt:lpstr>
      <vt:lpstr>Reforma constitucional del articulo 19</vt:lpstr>
      <vt:lpstr>Reforma constitucional del articulo 19</vt:lpstr>
      <vt:lpstr>Investigación penal de oficio por comprobantes fiscales falsos. (art. 113 bis)</vt:lpstr>
      <vt:lpstr>Cómo se considera el daño que se causa por comprobantes fiscales falsos (art. 113 bis)</vt:lpstr>
      <vt:lpstr>Sanciones por publicidad de venta de comprobantes. (art. 113 bis)</vt:lpstr>
      <vt:lpstr>Sanción por declarar hechos falsos art. 115 Ter adición</vt:lpstr>
      <vt:lpstr>Cambios en garantía del interés fiscal</vt:lpstr>
      <vt:lpstr>Combinación de Formas de garantizar  (art. 141)</vt:lpstr>
      <vt:lpstr>Combinación de Formas de garantizar  (art. 141)</vt:lpstr>
      <vt:lpstr>Cambios al embargo (art. 151)</vt:lpstr>
      <vt:lpstr>Inmovilización de cuentas (art. 156 bis)</vt:lpstr>
      <vt:lpstr>Cómo se procederá al embargo en créditos firmes.  (art. 156 Ter)</vt:lpstr>
      <vt:lpstr>Cómo se procederá al embargo en créditos firmes.  (art. 156 Ter)</vt:lpstr>
      <vt:lpstr>Transitorios</vt:lpstr>
      <vt:lpstr>Cambios a la Ley del IEPS</vt:lpstr>
      <vt:lpstr> Nuevas tasas al tabaco (art.2)</vt:lpstr>
      <vt:lpstr>Nuevo gravamen a bebidas con edulcorantes  (art. 2 inciso g)</vt:lpstr>
      <vt:lpstr>Nuevo gravamen a bebidas con edulcorantes  (art. 2 inciso g)</vt:lpstr>
      <vt:lpstr>Definición de bebidas con edulcorantes  (art. 3 fracción XVIII)</vt:lpstr>
      <vt:lpstr>Gravamen a video juegos (art. 2, inciso k)</vt:lpstr>
      <vt:lpstr>Gravamen a Descargas de video juegos  (art. 2, fracción II, inciso d)</vt:lpstr>
      <vt:lpstr>Gravamen a Descargas de video juegos  (art. 2, fracción II, inciso d)</vt:lpstr>
      <vt:lpstr>Definición de videojuego con contenido violento (art. 3 fracción XXXVIII)</vt:lpstr>
      <vt:lpstr>Definición de contenido adicional en el juego  (art. 3, fracción XXXIX)</vt:lpstr>
      <vt:lpstr>Gravamen a juegos de apuesta (art. 2)</vt:lpstr>
      <vt:lpstr>Gravamen a juegos de apuesta (art. 2)</vt:lpstr>
      <vt:lpstr>Obligaciones de la plataformas digitales de intermediación (art. 5-A bis)</vt:lpstr>
      <vt:lpstr>Obligaciones de la plataformas digitales de intermediación (art. 5-A bis)</vt:lpstr>
      <vt:lpstr>Transitorios</vt:lpstr>
      <vt:lpstr>Transitorios</vt:lpstr>
      <vt:lpstr>Transitorios</vt:lpstr>
      <vt:lpstr>Aspectos relevantes reforma Ley Aduanera</vt:lpstr>
      <vt:lpstr>Sujetos obligados (art. 1)</vt:lpstr>
      <vt:lpstr>Nuevas definiciones (art. 2)</vt:lpstr>
      <vt:lpstr>Facilidades en salidas de mercancías (art. 10)</vt:lpstr>
      <vt:lpstr>Procedimiento para notificar a propietarios de mercancías (art. 32 y 37)</vt:lpstr>
      <vt:lpstr>Obligaciones del agente aduanal (art. 36-A)</vt:lpstr>
      <vt:lpstr>Consultas sobre clasificación arancelaria (art. 47)</vt:lpstr>
      <vt:lpstr>Presentación de PowerPoint</vt:lpstr>
      <vt:lpstr>Cuenta de garantía aduanera (art. 86-A)</vt:lpstr>
      <vt:lpstr>Cuenta de garantía aduanera (art. 86-A)</vt:lpstr>
      <vt:lpstr>Autorizaciones a empresas de mensajería</vt:lpstr>
      <vt:lpstr>Presentación de PowerPoint</vt:lpstr>
      <vt:lpstr>Validación de la correcta clasificación</vt:lpstr>
      <vt:lpstr>Retorno de mercancías (art. 92)</vt:lpstr>
      <vt:lpstr>Retorno de Mercancías en Depósito ante la Aduana  (art. 94)</vt:lpstr>
      <vt:lpstr>Presentación de PowerPoint</vt:lpstr>
      <vt:lpstr>Empresas con INMEX (art. 108)</vt:lpstr>
      <vt:lpstr>Transferencia virtual de mercancías (art. 112)</vt:lpstr>
      <vt:lpstr>Deposito fiscal (art. 119)</vt:lpstr>
      <vt:lpstr>Deposito fiscal (art. 119)</vt:lpstr>
      <vt:lpstr>Régimen de Recinto Fiscalizado Estratégico (art. 135-A)</vt:lpstr>
      <vt:lpstr>Régimen de Recinto Fiscalizado Estratégico (art. 135-A)</vt:lpstr>
      <vt:lpstr>Presentación de PowerPoint</vt:lpstr>
      <vt:lpstr>Requisitos a cumplir para obtener patente de agente aduanal (art. 159)</vt:lpstr>
      <vt:lpstr>Consejo aduanero</vt:lpstr>
      <vt:lpstr>Requisitos para operar como agente aduanal (art. 160)</vt:lpstr>
      <vt:lpstr>Obligaciones del agente aduanal (art. 162)</vt:lpstr>
      <vt:lpstr>Supuestos de suspensión de la patente</vt:lpstr>
      <vt:lpstr>Supuestos para cancelación de patente de agente aduanal (art. 165)</vt:lpstr>
      <vt:lpstr>Presentación de PowerPoint</vt:lpstr>
      <vt:lpstr>Multas por salida de mercancías</vt:lpstr>
      <vt:lpstr>Multa relacionadas con el destino de las mercancías</vt:lpstr>
      <vt:lpstr>Transitorios</vt:lpstr>
      <vt:lpstr>Comentarios finales</vt:lpstr>
      <vt:lpstr>Gracias por su participación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Carlos Gutierrez Perez</dc:creator>
  <cp:lastModifiedBy>Carlos Gutierrez Perez</cp:lastModifiedBy>
  <cp:revision>4</cp:revision>
  <dcterms:created xsi:type="dcterms:W3CDTF">2025-11-21T01:52:17Z</dcterms:created>
  <dcterms:modified xsi:type="dcterms:W3CDTF">2025-12-04T02:27:08Z</dcterms:modified>
</cp:coreProperties>
</file>