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8.jpg" ContentType="image/jpeg"/>
  <Override PartName="/ppt/media/image41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</p:sldIdLst>
  <p:sldSz cx="12192000" cy="6858000"/>
  <p:notesSz cx="12192000" cy="6858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8" y="5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549714" y="6131314"/>
            <a:ext cx="1251976" cy="4990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41066" y="182117"/>
            <a:ext cx="630986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549714" y="6131314"/>
            <a:ext cx="1251976" cy="4990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AF5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AF5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549714" y="6131314"/>
            <a:ext cx="1251976" cy="4990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AF5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5640705" cy="6858000"/>
          </a:xfrm>
          <a:custGeom>
            <a:avLst/>
            <a:gdLst/>
            <a:ahLst/>
            <a:cxnLst/>
            <a:rect l="l" t="t" r="r" b="b"/>
            <a:pathLst>
              <a:path w="5640705" h="6858000">
                <a:moveTo>
                  <a:pt x="5640324" y="0"/>
                </a:moveTo>
                <a:lnTo>
                  <a:pt x="0" y="0"/>
                </a:lnTo>
                <a:lnTo>
                  <a:pt x="0" y="6858000"/>
                </a:lnTo>
                <a:lnTo>
                  <a:pt x="5640324" y="6858000"/>
                </a:lnTo>
                <a:lnTo>
                  <a:pt x="5640324" y="0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79550" y="182117"/>
            <a:ext cx="9232900" cy="1123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AF5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94782" y="2843021"/>
            <a:ext cx="4942840" cy="2769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5" y="0"/>
            <a:ext cx="12190475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4183" y="2669951"/>
            <a:ext cx="3467735" cy="2167890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12065" marR="5080" indent="1905" algn="ctr">
              <a:lnSpc>
                <a:spcPct val="70000"/>
              </a:lnSpc>
              <a:spcBef>
                <a:spcPts val="1425"/>
              </a:spcBef>
            </a:pPr>
            <a:r>
              <a:rPr sz="3700" b="0" spc="-305" dirty="0">
                <a:solidFill>
                  <a:srgbClr val="385622"/>
                </a:solidFill>
                <a:latin typeface="Arial"/>
                <a:cs typeface="Arial"/>
              </a:rPr>
              <a:t>Calculadoras </a:t>
            </a:r>
            <a:r>
              <a:rPr sz="3700" b="0" spc="-225" dirty="0">
                <a:solidFill>
                  <a:srgbClr val="385622"/>
                </a:solidFill>
                <a:latin typeface="Arial"/>
                <a:cs typeface="Arial"/>
              </a:rPr>
              <a:t>en  </a:t>
            </a:r>
            <a:r>
              <a:rPr sz="3700" b="0" spc="-375" dirty="0">
                <a:solidFill>
                  <a:srgbClr val="385622"/>
                </a:solidFill>
                <a:latin typeface="Arial"/>
                <a:cs typeface="Arial"/>
              </a:rPr>
              <a:t>Excel </a:t>
            </a:r>
            <a:r>
              <a:rPr sz="3700" b="0" spc="-260" dirty="0">
                <a:solidFill>
                  <a:srgbClr val="385622"/>
                </a:solidFill>
                <a:latin typeface="Arial"/>
                <a:cs typeface="Arial"/>
              </a:rPr>
              <a:t>para  </a:t>
            </a:r>
            <a:r>
              <a:rPr sz="3700" b="0" spc="-265" dirty="0">
                <a:solidFill>
                  <a:srgbClr val="385622"/>
                </a:solidFill>
                <a:latin typeface="Arial"/>
                <a:cs typeface="Arial"/>
              </a:rPr>
              <a:t>aplicaciones  </a:t>
            </a:r>
            <a:r>
              <a:rPr sz="3700" b="0" spc="-260" dirty="0">
                <a:solidFill>
                  <a:srgbClr val="385622"/>
                </a:solidFill>
                <a:latin typeface="Arial"/>
                <a:cs typeface="Arial"/>
              </a:rPr>
              <a:t>fiscales,</a:t>
            </a:r>
            <a:r>
              <a:rPr sz="3700" b="0" spc="-405" dirty="0">
                <a:solidFill>
                  <a:srgbClr val="385622"/>
                </a:solidFill>
                <a:latin typeface="Arial"/>
                <a:cs typeface="Arial"/>
              </a:rPr>
              <a:t> </a:t>
            </a:r>
            <a:r>
              <a:rPr sz="3700" b="0" spc="-235" dirty="0">
                <a:solidFill>
                  <a:srgbClr val="385622"/>
                </a:solidFill>
                <a:latin typeface="Arial"/>
                <a:cs typeface="Arial"/>
              </a:rPr>
              <a:t>financieras  </a:t>
            </a:r>
            <a:r>
              <a:rPr sz="3700" b="0" spc="-225" dirty="0">
                <a:solidFill>
                  <a:srgbClr val="385622"/>
                </a:solidFill>
                <a:latin typeface="Arial"/>
                <a:cs typeface="Arial"/>
              </a:rPr>
              <a:t>y</a:t>
            </a:r>
            <a:r>
              <a:rPr sz="3700" b="0" spc="-340" dirty="0">
                <a:solidFill>
                  <a:srgbClr val="385622"/>
                </a:solidFill>
                <a:latin typeface="Arial"/>
                <a:cs typeface="Arial"/>
              </a:rPr>
              <a:t> </a:t>
            </a:r>
            <a:r>
              <a:rPr sz="3700" b="0" spc="-245" dirty="0">
                <a:solidFill>
                  <a:srgbClr val="385622"/>
                </a:solidFill>
                <a:latin typeface="Arial"/>
                <a:cs typeface="Arial"/>
              </a:rPr>
              <a:t>laborales.</a:t>
            </a:r>
            <a:endParaRPr sz="37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4326" y="5035722"/>
            <a:ext cx="245046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80" dirty="0">
                <a:solidFill>
                  <a:srgbClr val="FF0000"/>
                </a:solidFill>
                <a:latin typeface="Arial"/>
                <a:cs typeface="Arial"/>
              </a:rPr>
              <a:t>(Aplicaciones</a:t>
            </a:r>
            <a:r>
              <a:rPr sz="2200" spc="-3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165" dirty="0">
                <a:solidFill>
                  <a:srgbClr val="FF0000"/>
                </a:solidFill>
                <a:latin typeface="Arial"/>
                <a:cs typeface="Arial"/>
              </a:rPr>
              <a:t>prácticas)</a:t>
            </a:r>
            <a:endParaRPr sz="22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28700" y="5622035"/>
            <a:ext cx="3296285" cy="925194"/>
            <a:chOff x="1028700" y="5622035"/>
            <a:chExt cx="3296285" cy="925194"/>
          </a:xfrm>
        </p:grpSpPr>
        <p:sp>
          <p:nvSpPr>
            <p:cNvPr id="6" name="object 6"/>
            <p:cNvSpPr/>
            <p:nvPr/>
          </p:nvSpPr>
          <p:spPr>
            <a:xfrm>
              <a:off x="1962911" y="5622035"/>
              <a:ext cx="1369822" cy="5743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28700" y="5972555"/>
              <a:ext cx="3296285" cy="57437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91869" y="5632500"/>
            <a:ext cx="2976245" cy="72644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R="49530" algn="ctr">
              <a:lnSpc>
                <a:spcPct val="100000"/>
              </a:lnSpc>
              <a:spcBef>
                <a:spcPts val="459"/>
              </a:spcBef>
            </a:pPr>
            <a:r>
              <a:rPr sz="2000" b="1" spc="-20" dirty="0">
                <a:latin typeface="Carlito"/>
                <a:cs typeface="Carlito"/>
              </a:rPr>
              <a:t>IMPARTE:</a:t>
            </a:r>
            <a:endParaRPr sz="200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  <a:spcBef>
                <a:spcPts val="359"/>
              </a:spcBef>
            </a:pPr>
            <a:r>
              <a:rPr sz="2000" b="1" spc="-65" dirty="0">
                <a:latin typeface="Carlito"/>
                <a:cs typeface="Carlito"/>
              </a:rPr>
              <a:t>Dr. </a:t>
            </a:r>
            <a:r>
              <a:rPr sz="2000" b="1" spc="-5" dirty="0">
                <a:latin typeface="Carlito"/>
                <a:cs typeface="Carlito"/>
              </a:rPr>
              <a:t>Jaime </a:t>
            </a:r>
            <a:r>
              <a:rPr sz="2000" b="1" dirty="0">
                <a:latin typeface="Carlito"/>
                <a:cs typeface="Carlito"/>
              </a:rPr>
              <a:t>A. </a:t>
            </a:r>
            <a:r>
              <a:rPr sz="2000" b="1" spc="-5" dirty="0">
                <a:latin typeface="Carlito"/>
                <a:cs typeface="Carlito"/>
              </a:rPr>
              <a:t>Flores</a:t>
            </a:r>
            <a:r>
              <a:rPr sz="2000" b="1" spc="30" dirty="0">
                <a:latin typeface="Carlito"/>
                <a:cs typeface="Carlito"/>
              </a:rPr>
              <a:t> </a:t>
            </a:r>
            <a:r>
              <a:rPr sz="2000" b="1" spc="-5" dirty="0">
                <a:latin typeface="Carlito"/>
                <a:cs typeface="Carlito"/>
              </a:rPr>
              <a:t>Sandoval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28011" y="3802379"/>
            <a:ext cx="7463988" cy="30556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4904232" y="11175"/>
            <a:ext cx="7287895" cy="3683000"/>
            <a:chOff x="4904232" y="11175"/>
            <a:chExt cx="7287895" cy="3683000"/>
          </a:xfrm>
        </p:grpSpPr>
        <p:sp>
          <p:nvSpPr>
            <p:cNvPr id="11" name="object 11"/>
            <p:cNvSpPr/>
            <p:nvPr/>
          </p:nvSpPr>
          <p:spPr>
            <a:xfrm>
              <a:off x="4904232" y="11175"/>
              <a:ext cx="7287640" cy="36830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800088" y="2897124"/>
              <a:ext cx="411479" cy="38862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846337" y="6426809"/>
            <a:ext cx="9994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JAIME</a:t>
            </a:r>
            <a:r>
              <a:rPr sz="1200" spc="-6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ALBERTO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87519" y="6426809"/>
            <a:ext cx="641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ORES</a:t>
            </a:r>
            <a:r>
              <a:rPr sz="1200" spc="-6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SAN</a:t>
            </a:r>
            <a:endParaRPr sz="1200">
              <a:latin typeface="Carlito"/>
              <a:cs typeface="Carlito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265EE81-6714-4A70-A77F-2F0EAD38CB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311" y="771581"/>
            <a:ext cx="1650493" cy="16727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6040" y="63830"/>
            <a:ext cx="555815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spc="-20" dirty="0">
                <a:solidFill>
                  <a:srgbClr val="C00000"/>
                </a:solidFill>
                <a:latin typeface="Carlito"/>
                <a:cs typeface="Carlito"/>
              </a:rPr>
              <a:t>RECOMENDACIONES</a:t>
            </a:r>
            <a:r>
              <a:rPr sz="3200" b="0" spc="40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3200" b="0" spc="-10" dirty="0">
                <a:solidFill>
                  <a:srgbClr val="C00000"/>
                </a:solidFill>
                <a:latin typeface="Carlito"/>
                <a:cs typeface="Carlito"/>
              </a:rPr>
              <a:t>GENERALES.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1600" y="1711451"/>
            <a:ext cx="2121535" cy="1015365"/>
          </a:xfrm>
          <a:prstGeom prst="rect">
            <a:avLst/>
          </a:prstGeom>
          <a:ln w="9525">
            <a:solidFill>
              <a:srgbClr val="4471C4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158750" marR="150495" indent="-1270" algn="ctr">
              <a:lnSpc>
                <a:spcPct val="100000"/>
              </a:lnSpc>
              <a:spcBef>
                <a:spcPts val="285"/>
              </a:spcBef>
            </a:pPr>
            <a:r>
              <a:rPr sz="1200" dirty="0">
                <a:latin typeface="Carlito"/>
                <a:cs typeface="Carlito"/>
              </a:rPr>
              <a:t>Encienda </a:t>
            </a:r>
            <a:r>
              <a:rPr sz="1200" spc="-5" dirty="0">
                <a:latin typeface="Carlito"/>
                <a:cs typeface="Carlito"/>
              </a:rPr>
              <a:t>su </a:t>
            </a:r>
            <a:r>
              <a:rPr sz="1200" spc="-10" dirty="0">
                <a:latin typeface="Carlito"/>
                <a:cs typeface="Carlito"/>
              </a:rPr>
              <a:t>cámara,</a:t>
            </a:r>
            <a:r>
              <a:rPr sz="1200" spc="-80" dirty="0">
                <a:latin typeface="Carlito"/>
                <a:cs typeface="Carlito"/>
              </a:rPr>
              <a:t> </a:t>
            </a:r>
            <a:r>
              <a:rPr sz="1200" spc="-5" dirty="0">
                <a:latin typeface="Carlito"/>
                <a:cs typeface="Carlito"/>
              </a:rPr>
              <a:t>propicia  mejor intercambio </a:t>
            </a:r>
            <a:r>
              <a:rPr sz="1200" spc="-10" dirty="0">
                <a:latin typeface="Carlito"/>
                <a:cs typeface="Carlito"/>
              </a:rPr>
              <a:t>con </a:t>
            </a:r>
            <a:r>
              <a:rPr sz="1200" dirty="0">
                <a:latin typeface="Carlito"/>
                <a:cs typeface="Carlito"/>
              </a:rPr>
              <a:t>el  </a:t>
            </a:r>
            <a:r>
              <a:rPr sz="1200" spc="-5" dirty="0">
                <a:latin typeface="Carlito"/>
                <a:cs typeface="Carlito"/>
              </a:rPr>
              <a:t>expositor </a:t>
            </a:r>
            <a:r>
              <a:rPr sz="1200" dirty="0">
                <a:latin typeface="Carlito"/>
                <a:cs typeface="Carlito"/>
              </a:rPr>
              <a:t>y los demás  </a:t>
            </a:r>
            <a:r>
              <a:rPr sz="1200" spc="-5" dirty="0">
                <a:latin typeface="Carlito"/>
                <a:cs typeface="Carlito"/>
              </a:rPr>
              <a:t>participantes, </a:t>
            </a:r>
            <a:r>
              <a:rPr sz="1200" spc="-10" dirty="0">
                <a:latin typeface="Carlito"/>
                <a:cs typeface="Carlito"/>
              </a:rPr>
              <a:t>salvo </a:t>
            </a:r>
            <a:r>
              <a:rPr sz="1200" dirty="0">
                <a:latin typeface="Carlito"/>
                <a:cs typeface="Carlito"/>
              </a:rPr>
              <a:t>que ello  </a:t>
            </a:r>
            <a:r>
              <a:rPr sz="1200" spc="-10" dirty="0">
                <a:latin typeface="Carlito"/>
                <a:cs typeface="Carlito"/>
              </a:rPr>
              <a:t>afecte </a:t>
            </a:r>
            <a:r>
              <a:rPr sz="1200" spc="-5" dirty="0">
                <a:latin typeface="Carlito"/>
                <a:cs typeface="Carlito"/>
              </a:rPr>
              <a:t>su recepción </a:t>
            </a:r>
            <a:r>
              <a:rPr sz="1200" dirty="0">
                <a:latin typeface="Carlito"/>
                <a:cs typeface="Carlito"/>
              </a:rPr>
              <a:t>de</a:t>
            </a:r>
            <a:r>
              <a:rPr sz="1200" spc="-25" dirty="0">
                <a:latin typeface="Carlito"/>
                <a:cs typeface="Carlito"/>
              </a:rPr>
              <a:t> </a:t>
            </a:r>
            <a:r>
              <a:rPr sz="1200" spc="-10" dirty="0">
                <a:latin typeface="Carlito"/>
                <a:cs typeface="Carlito"/>
              </a:rPr>
              <a:t>datos.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985981" y="964486"/>
            <a:ext cx="755015" cy="584835"/>
            <a:chOff x="1985981" y="964486"/>
            <a:chExt cx="755015" cy="584835"/>
          </a:xfrm>
        </p:grpSpPr>
        <p:sp>
          <p:nvSpPr>
            <p:cNvPr id="5" name="object 5"/>
            <p:cNvSpPr/>
            <p:nvPr/>
          </p:nvSpPr>
          <p:spPr>
            <a:xfrm>
              <a:off x="1985975" y="964488"/>
              <a:ext cx="755015" cy="584835"/>
            </a:xfrm>
            <a:custGeom>
              <a:avLst/>
              <a:gdLst/>
              <a:ahLst/>
              <a:cxnLst/>
              <a:rect l="l" t="t" r="r" b="b"/>
              <a:pathLst>
                <a:path w="755014" h="584835">
                  <a:moveTo>
                    <a:pt x="537819" y="74828"/>
                  </a:moveTo>
                  <a:lnTo>
                    <a:pt x="536333" y="67487"/>
                  </a:lnTo>
                  <a:lnTo>
                    <a:pt x="532307" y="61506"/>
                  </a:lnTo>
                  <a:lnTo>
                    <a:pt x="526313" y="57467"/>
                  </a:lnTo>
                  <a:lnTo>
                    <a:pt x="518985" y="55981"/>
                  </a:lnTo>
                  <a:lnTo>
                    <a:pt x="511657" y="57467"/>
                  </a:lnTo>
                  <a:lnTo>
                    <a:pt x="505663" y="61506"/>
                  </a:lnTo>
                  <a:lnTo>
                    <a:pt x="501637" y="67487"/>
                  </a:lnTo>
                  <a:lnTo>
                    <a:pt x="500151" y="74828"/>
                  </a:lnTo>
                  <a:lnTo>
                    <a:pt x="501637" y="82156"/>
                  </a:lnTo>
                  <a:lnTo>
                    <a:pt x="505663" y="88150"/>
                  </a:lnTo>
                  <a:lnTo>
                    <a:pt x="511657" y="92189"/>
                  </a:lnTo>
                  <a:lnTo>
                    <a:pt x="518985" y="93675"/>
                  </a:lnTo>
                  <a:lnTo>
                    <a:pt x="526313" y="92189"/>
                  </a:lnTo>
                  <a:lnTo>
                    <a:pt x="532307" y="88150"/>
                  </a:lnTo>
                  <a:lnTo>
                    <a:pt x="536333" y="82156"/>
                  </a:lnTo>
                  <a:lnTo>
                    <a:pt x="537819" y="74828"/>
                  </a:lnTo>
                  <a:close/>
                </a:path>
                <a:path w="755014" h="584835">
                  <a:moveTo>
                    <a:pt x="603745" y="74828"/>
                  </a:moveTo>
                  <a:lnTo>
                    <a:pt x="602259" y="67487"/>
                  </a:lnTo>
                  <a:lnTo>
                    <a:pt x="598220" y="61506"/>
                  </a:lnTo>
                  <a:lnTo>
                    <a:pt x="592239" y="57467"/>
                  </a:lnTo>
                  <a:lnTo>
                    <a:pt x="584911" y="55981"/>
                  </a:lnTo>
                  <a:lnTo>
                    <a:pt x="577583" y="57467"/>
                  </a:lnTo>
                  <a:lnTo>
                    <a:pt x="571588" y="61506"/>
                  </a:lnTo>
                  <a:lnTo>
                    <a:pt x="567550" y="67487"/>
                  </a:lnTo>
                  <a:lnTo>
                    <a:pt x="566077" y="74828"/>
                  </a:lnTo>
                  <a:lnTo>
                    <a:pt x="567550" y="82156"/>
                  </a:lnTo>
                  <a:lnTo>
                    <a:pt x="571588" y="88150"/>
                  </a:lnTo>
                  <a:lnTo>
                    <a:pt x="577583" y="92189"/>
                  </a:lnTo>
                  <a:lnTo>
                    <a:pt x="584911" y="93675"/>
                  </a:lnTo>
                  <a:lnTo>
                    <a:pt x="592239" y="92189"/>
                  </a:lnTo>
                  <a:lnTo>
                    <a:pt x="598220" y="88150"/>
                  </a:lnTo>
                  <a:lnTo>
                    <a:pt x="602259" y="82156"/>
                  </a:lnTo>
                  <a:lnTo>
                    <a:pt x="603745" y="74828"/>
                  </a:lnTo>
                  <a:close/>
                </a:path>
                <a:path w="755014" h="584835">
                  <a:moveTo>
                    <a:pt x="669658" y="74828"/>
                  </a:moveTo>
                  <a:lnTo>
                    <a:pt x="668185" y="67487"/>
                  </a:lnTo>
                  <a:lnTo>
                    <a:pt x="664146" y="61506"/>
                  </a:lnTo>
                  <a:lnTo>
                    <a:pt x="658164" y="57467"/>
                  </a:lnTo>
                  <a:lnTo>
                    <a:pt x="650824" y="55981"/>
                  </a:lnTo>
                  <a:lnTo>
                    <a:pt x="643496" y="57467"/>
                  </a:lnTo>
                  <a:lnTo>
                    <a:pt x="637514" y="61506"/>
                  </a:lnTo>
                  <a:lnTo>
                    <a:pt x="633476" y="67487"/>
                  </a:lnTo>
                  <a:lnTo>
                    <a:pt x="631990" y="74828"/>
                  </a:lnTo>
                  <a:lnTo>
                    <a:pt x="633476" y="82156"/>
                  </a:lnTo>
                  <a:lnTo>
                    <a:pt x="637514" y="88150"/>
                  </a:lnTo>
                  <a:lnTo>
                    <a:pt x="643496" y="92189"/>
                  </a:lnTo>
                  <a:lnTo>
                    <a:pt x="650824" y="93675"/>
                  </a:lnTo>
                  <a:lnTo>
                    <a:pt x="658164" y="92189"/>
                  </a:lnTo>
                  <a:lnTo>
                    <a:pt x="664146" y="88150"/>
                  </a:lnTo>
                  <a:lnTo>
                    <a:pt x="668185" y="82156"/>
                  </a:lnTo>
                  <a:lnTo>
                    <a:pt x="669658" y="74828"/>
                  </a:lnTo>
                  <a:close/>
                </a:path>
                <a:path w="755014" h="584835">
                  <a:moveTo>
                    <a:pt x="754583" y="150202"/>
                  </a:moveTo>
                  <a:lnTo>
                    <a:pt x="735749" y="150202"/>
                  </a:lnTo>
                  <a:lnTo>
                    <a:pt x="735749" y="565035"/>
                  </a:lnTo>
                  <a:lnTo>
                    <a:pt x="754583" y="565035"/>
                  </a:lnTo>
                  <a:lnTo>
                    <a:pt x="754583" y="150202"/>
                  </a:lnTo>
                  <a:close/>
                </a:path>
                <a:path w="755014" h="584835">
                  <a:moveTo>
                    <a:pt x="754583" y="0"/>
                  </a:moveTo>
                  <a:lnTo>
                    <a:pt x="0" y="0"/>
                  </a:lnTo>
                  <a:lnTo>
                    <a:pt x="0" y="17792"/>
                  </a:lnTo>
                  <a:lnTo>
                    <a:pt x="0" y="130848"/>
                  </a:lnTo>
                  <a:lnTo>
                    <a:pt x="0" y="149910"/>
                  </a:lnTo>
                  <a:lnTo>
                    <a:pt x="0" y="565315"/>
                  </a:lnTo>
                  <a:lnTo>
                    <a:pt x="0" y="584365"/>
                  </a:lnTo>
                  <a:lnTo>
                    <a:pt x="754583" y="584365"/>
                  </a:lnTo>
                  <a:lnTo>
                    <a:pt x="754583" y="565315"/>
                  </a:lnTo>
                  <a:lnTo>
                    <a:pt x="18834" y="565315"/>
                  </a:lnTo>
                  <a:lnTo>
                    <a:pt x="18834" y="149910"/>
                  </a:lnTo>
                  <a:lnTo>
                    <a:pt x="754583" y="149910"/>
                  </a:lnTo>
                  <a:lnTo>
                    <a:pt x="754583" y="131356"/>
                  </a:lnTo>
                  <a:lnTo>
                    <a:pt x="754583" y="130848"/>
                  </a:lnTo>
                  <a:lnTo>
                    <a:pt x="754583" y="18288"/>
                  </a:lnTo>
                  <a:lnTo>
                    <a:pt x="735749" y="18288"/>
                  </a:lnTo>
                  <a:lnTo>
                    <a:pt x="735749" y="130848"/>
                  </a:lnTo>
                  <a:lnTo>
                    <a:pt x="18834" y="130848"/>
                  </a:lnTo>
                  <a:lnTo>
                    <a:pt x="18834" y="17792"/>
                  </a:lnTo>
                  <a:lnTo>
                    <a:pt x="754583" y="17792"/>
                  </a:lnTo>
                  <a:lnTo>
                    <a:pt x="7545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03610" y="1171223"/>
              <a:ext cx="141261" cy="14133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32979" y="1321985"/>
              <a:ext cx="282575" cy="160655"/>
            </a:xfrm>
            <a:custGeom>
              <a:avLst/>
              <a:gdLst/>
              <a:ahLst/>
              <a:cxnLst/>
              <a:rect l="l" t="t" r="r" b="b"/>
              <a:pathLst>
                <a:path w="282575" h="160655">
                  <a:moveTo>
                    <a:pt x="141104" y="0"/>
                  </a:moveTo>
                  <a:lnTo>
                    <a:pt x="98215" y="5049"/>
                  </a:lnTo>
                  <a:lnTo>
                    <a:pt x="49110" y="22228"/>
                  </a:lnTo>
                  <a:lnTo>
                    <a:pt x="9808" y="48454"/>
                  </a:lnTo>
                  <a:lnTo>
                    <a:pt x="0" y="160183"/>
                  </a:lnTo>
                  <a:lnTo>
                    <a:pt x="282522" y="160183"/>
                  </a:lnTo>
                  <a:lnTo>
                    <a:pt x="282522" y="141338"/>
                  </a:lnTo>
                  <a:lnTo>
                    <a:pt x="18834" y="141338"/>
                  </a:lnTo>
                  <a:lnTo>
                    <a:pt x="18952" y="68203"/>
                  </a:lnTo>
                  <a:lnTo>
                    <a:pt x="57529" y="39069"/>
                  </a:lnTo>
                  <a:lnTo>
                    <a:pt x="102232" y="23457"/>
                  </a:lnTo>
                  <a:lnTo>
                    <a:pt x="141261" y="18845"/>
                  </a:lnTo>
                  <a:lnTo>
                    <a:pt x="227020" y="18845"/>
                  </a:lnTo>
                  <a:lnTo>
                    <a:pt x="216385" y="14296"/>
                  </a:lnTo>
                  <a:lnTo>
                    <a:pt x="198393" y="8660"/>
                  </a:lnTo>
                  <a:lnTo>
                    <a:pt x="184338" y="4912"/>
                  </a:lnTo>
                  <a:lnTo>
                    <a:pt x="170066" y="2213"/>
                  </a:lnTo>
                  <a:lnTo>
                    <a:pt x="155635" y="572"/>
                  </a:lnTo>
                  <a:lnTo>
                    <a:pt x="141104" y="0"/>
                  </a:lnTo>
                  <a:close/>
                </a:path>
                <a:path w="282575" h="160655">
                  <a:moveTo>
                    <a:pt x="227020" y="18845"/>
                  </a:moveTo>
                  <a:lnTo>
                    <a:pt x="141261" y="18845"/>
                  </a:lnTo>
                  <a:lnTo>
                    <a:pt x="154469" y="19385"/>
                  </a:lnTo>
                  <a:lnTo>
                    <a:pt x="167583" y="20895"/>
                  </a:lnTo>
                  <a:lnTo>
                    <a:pt x="209591" y="31864"/>
                  </a:lnTo>
                  <a:lnTo>
                    <a:pt x="254180" y="56438"/>
                  </a:lnTo>
                  <a:lnTo>
                    <a:pt x="263687" y="141338"/>
                  </a:lnTo>
                  <a:lnTo>
                    <a:pt x="282522" y="141338"/>
                  </a:lnTo>
                  <a:lnTo>
                    <a:pt x="282522" y="75184"/>
                  </a:lnTo>
                  <a:lnTo>
                    <a:pt x="281241" y="65494"/>
                  </a:lnTo>
                  <a:lnTo>
                    <a:pt x="250142" y="30785"/>
                  </a:lnTo>
                  <a:lnTo>
                    <a:pt x="233678" y="21692"/>
                  </a:lnTo>
                  <a:lnTo>
                    <a:pt x="227020" y="188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93598" y="1161801"/>
              <a:ext cx="194485" cy="19256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4550084" y="879123"/>
            <a:ext cx="668655" cy="754380"/>
            <a:chOff x="4550084" y="879123"/>
            <a:chExt cx="668655" cy="754380"/>
          </a:xfrm>
        </p:grpSpPr>
        <p:sp>
          <p:nvSpPr>
            <p:cNvPr id="10" name="object 10"/>
            <p:cNvSpPr/>
            <p:nvPr/>
          </p:nvSpPr>
          <p:spPr>
            <a:xfrm>
              <a:off x="4634840" y="1139186"/>
              <a:ext cx="169513" cy="16960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776102" y="1463323"/>
              <a:ext cx="339090" cy="170180"/>
            </a:xfrm>
            <a:custGeom>
              <a:avLst/>
              <a:gdLst/>
              <a:ahLst/>
              <a:cxnLst/>
              <a:rect l="l" t="t" r="r" b="b"/>
              <a:pathLst>
                <a:path w="339089" h="170180">
                  <a:moveTo>
                    <a:pt x="169513" y="0"/>
                  </a:moveTo>
                  <a:lnTo>
                    <a:pt x="99824" y="11307"/>
                  </a:lnTo>
                  <a:lnTo>
                    <a:pt x="56630" y="27413"/>
                  </a:lnTo>
                  <a:lnTo>
                    <a:pt x="16951" y="50881"/>
                  </a:lnTo>
                  <a:lnTo>
                    <a:pt x="0" y="84803"/>
                  </a:lnTo>
                  <a:lnTo>
                    <a:pt x="0" y="169606"/>
                  </a:lnTo>
                  <a:lnTo>
                    <a:pt x="339026" y="169606"/>
                  </a:lnTo>
                  <a:lnTo>
                    <a:pt x="339026" y="84803"/>
                  </a:lnTo>
                  <a:lnTo>
                    <a:pt x="303085" y="37609"/>
                  </a:lnTo>
                  <a:lnTo>
                    <a:pt x="261458" y="17733"/>
                  </a:lnTo>
                  <a:lnTo>
                    <a:pt x="222086" y="6762"/>
                  </a:lnTo>
                  <a:lnTo>
                    <a:pt x="1695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60858" y="1271103"/>
              <a:ext cx="169513" cy="16960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50080" y="879131"/>
              <a:ext cx="668655" cy="622300"/>
            </a:xfrm>
            <a:custGeom>
              <a:avLst/>
              <a:gdLst/>
              <a:ahLst/>
              <a:cxnLst/>
              <a:rect l="l" t="t" r="r" b="b"/>
              <a:pathLst>
                <a:path w="668654" h="622300">
                  <a:moveTo>
                    <a:pt x="307009" y="561581"/>
                  </a:moveTo>
                  <a:lnTo>
                    <a:pt x="292760" y="543547"/>
                  </a:lnTo>
                  <a:lnTo>
                    <a:pt x="282206" y="523341"/>
                  </a:lnTo>
                  <a:lnTo>
                    <a:pt x="275577" y="501523"/>
                  </a:lnTo>
                  <a:lnTo>
                    <a:pt x="273100" y="474891"/>
                  </a:lnTo>
                  <a:lnTo>
                    <a:pt x="222084" y="459041"/>
                  </a:lnTo>
                  <a:lnTo>
                    <a:pt x="187185" y="453377"/>
                  </a:lnTo>
                  <a:lnTo>
                    <a:pt x="169506" y="452285"/>
                  </a:lnTo>
                  <a:lnTo>
                    <a:pt x="134226" y="455180"/>
                  </a:lnTo>
                  <a:lnTo>
                    <a:pt x="78041" y="471131"/>
                  </a:lnTo>
                  <a:lnTo>
                    <a:pt x="36512" y="490956"/>
                  </a:lnTo>
                  <a:lnTo>
                    <a:pt x="4254" y="518007"/>
                  </a:lnTo>
                  <a:lnTo>
                    <a:pt x="0" y="537083"/>
                  </a:lnTo>
                  <a:lnTo>
                    <a:pt x="0" y="621893"/>
                  </a:lnTo>
                  <a:lnTo>
                    <a:pt x="203415" y="621893"/>
                  </a:lnTo>
                  <a:lnTo>
                    <a:pt x="213817" y="609600"/>
                  </a:lnTo>
                  <a:lnTo>
                    <a:pt x="240703" y="591566"/>
                  </a:lnTo>
                  <a:lnTo>
                    <a:pt x="261988" y="579869"/>
                  </a:lnTo>
                  <a:lnTo>
                    <a:pt x="284124" y="569849"/>
                  </a:lnTo>
                  <a:lnTo>
                    <a:pt x="307009" y="561581"/>
                  </a:lnTo>
                  <a:close/>
                </a:path>
                <a:path w="668654" h="622300">
                  <a:moveTo>
                    <a:pt x="668083" y="35331"/>
                  </a:moveTo>
                  <a:lnTo>
                    <a:pt x="648385" y="0"/>
                  </a:lnTo>
                  <a:lnTo>
                    <a:pt x="534187" y="0"/>
                  </a:lnTo>
                  <a:lnTo>
                    <a:pt x="534187" y="98475"/>
                  </a:lnTo>
                  <a:lnTo>
                    <a:pt x="534060" y="102984"/>
                  </a:lnTo>
                  <a:lnTo>
                    <a:pt x="507225" y="102984"/>
                  </a:lnTo>
                  <a:lnTo>
                    <a:pt x="507225" y="100622"/>
                  </a:lnTo>
                  <a:lnTo>
                    <a:pt x="507352" y="99123"/>
                  </a:lnTo>
                  <a:lnTo>
                    <a:pt x="507365" y="95783"/>
                  </a:lnTo>
                  <a:lnTo>
                    <a:pt x="507225" y="94132"/>
                  </a:lnTo>
                  <a:lnTo>
                    <a:pt x="503199" y="80721"/>
                  </a:lnTo>
                  <a:lnTo>
                    <a:pt x="494652" y="70269"/>
                  </a:lnTo>
                  <a:lnTo>
                    <a:pt x="489800" y="67614"/>
                  </a:lnTo>
                  <a:lnTo>
                    <a:pt x="489800" y="226136"/>
                  </a:lnTo>
                  <a:lnTo>
                    <a:pt x="488315" y="234276"/>
                  </a:lnTo>
                  <a:lnTo>
                    <a:pt x="483971" y="240969"/>
                  </a:lnTo>
                  <a:lnTo>
                    <a:pt x="477443" y="245567"/>
                  </a:lnTo>
                  <a:lnTo>
                    <a:pt x="469366" y="247345"/>
                  </a:lnTo>
                  <a:lnTo>
                    <a:pt x="468896" y="247345"/>
                  </a:lnTo>
                  <a:lnTo>
                    <a:pt x="460756" y="245694"/>
                  </a:lnTo>
                  <a:lnTo>
                    <a:pt x="454113" y="241211"/>
                  </a:lnTo>
                  <a:lnTo>
                    <a:pt x="449630" y="234569"/>
                  </a:lnTo>
                  <a:lnTo>
                    <a:pt x="447979" y="226428"/>
                  </a:lnTo>
                  <a:lnTo>
                    <a:pt x="449630" y="218274"/>
                  </a:lnTo>
                  <a:lnTo>
                    <a:pt x="454113" y="211632"/>
                  </a:lnTo>
                  <a:lnTo>
                    <a:pt x="460756" y="207149"/>
                  </a:lnTo>
                  <a:lnTo>
                    <a:pt x="468896" y="205498"/>
                  </a:lnTo>
                  <a:lnTo>
                    <a:pt x="476961" y="207124"/>
                  </a:lnTo>
                  <a:lnTo>
                    <a:pt x="483577" y="211531"/>
                  </a:lnTo>
                  <a:lnTo>
                    <a:pt x="488073" y="218084"/>
                  </a:lnTo>
                  <a:lnTo>
                    <a:pt x="489800" y="226136"/>
                  </a:lnTo>
                  <a:lnTo>
                    <a:pt x="489800" y="67614"/>
                  </a:lnTo>
                  <a:lnTo>
                    <a:pt x="482815" y="63779"/>
                  </a:lnTo>
                  <a:lnTo>
                    <a:pt x="468909" y="62280"/>
                  </a:lnTo>
                  <a:lnTo>
                    <a:pt x="467474" y="62280"/>
                  </a:lnTo>
                  <a:lnTo>
                    <a:pt x="452869" y="65493"/>
                  </a:lnTo>
                  <a:lnTo>
                    <a:pt x="441032" y="73787"/>
                  </a:lnTo>
                  <a:lnTo>
                    <a:pt x="433171" y="85902"/>
                  </a:lnTo>
                  <a:lnTo>
                    <a:pt x="430466" y="100634"/>
                  </a:lnTo>
                  <a:lnTo>
                    <a:pt x="433184" y="114909"/>
                  </a:lnTo>
                  <a:lnTo>
                    <a:pt x="440918" y="125844"/>
                  </a:lnTo>
                  <a:lnTo>
                    <a:pt x="453034" y="132842"/>
                  </a:lnTo>
                  <a:lnTo>
                    <a:pt x="468896" y="135305"/>
                  </a:lnTo>
                  <a:lnTo>
                    <a:pt x="482257" y="135305"/>
                  </a:lnTo>
                  <a:lnTo>
                    <a:pt x="482257" y="190804"/>
                  </a:lnTo>
                  <a:lnTo>
                    <a:pt x="455422" y="190804"/>
                  </a:lnTo>
                  <a:lnTo>
                    <a:pt x="455422" y="161124"/>
                  </a:lnTo>
                  <a:lnTo>
                    <a:pt x="434428" y="154368"/>
                  </a:lnTo>
                  <a:lnTo>
                    <a:pt x="417830" y="140906"/>
                  </a:lnTo>
                  <a:lnTo>
                    <a:pt x="407073" y="122428"/>
                  </a:lnTo>
                  <a:lnTo>
                    <a:pt x="403631" y="100634"/>
                  </a:lnTo>
                  <a:lnTo>
                    <a:pt x="403631" y="99123"/>
                  </a:lnTo>
                  <a:lnTo>
                    <a:pt x="409016" y="74066"/>
                  </a:lnTo>
                  <a:lnTo>
                    <a:pt x="423075" y="53721"/>
                  </a:lnTo>
                  <a:lnTo>
                    <a:pt x="443738" y="40119"/>
                  </a:lnTo>
                  <a:lnTo>
                    <a:pt x="468896" y="35331"/>
                  </a:lnTo>
                  <a:lnTo>
                    <a:pt x="493141" y="38785"/>
                  </a:lnTo>
                  <a:lnTo>
                    <a:pt x="513486" y="50838"/>
                  </a:lnTo>
                  <a:lnTo>
                    <a:pt x="527824" y="69659"/>
                  </a:lnTo>
                  <a:lnTo>
                    <a:pt x="534073" y="93357"/>
                  </a:lnTo>
                  <a:lnTo>
                    <a:pt x="534187" y="98475"/>
                  </a:lnTo>
                  <a:lnTo>
                    <a:pt x="534187" y="0"/>
                  </a:lnTo>
                  <a:lnTo>
                    <a:pt x="292696" y="0"/>
                  </a:lnTo>
                  <a:lnTo>
                    <a:pt x="285013" y="1600"/>
                  </a:lnTo>
                  <a:lnTo>
                    <a:pt x="278803" y="5829"/>
                  </a:lnTo>
                  <a:lnTo>
                    <a:pt x="274612" y="12103"/>
                  </a:lnTo>
                  <a:lnTo>
                    <a:pt x="273100" y="19786"/>
                  </a:lnTo>
                  <a:lnTo>
                    <a:pt x="273151" y="262788"/>
                  </a:lnTo>
                  <a:lnTo>
                    <a:pt x="274510" y="270243"/>
                  </a:lnTo>
                  <a:lnTo>
                    <a:pt x="278625" y="276618"/>
                  </a:lnTo>
                  <a:lnTo>
                    <a:pt x="284835" y="280974"/>
                  </a:lnTo>
                  <a:lnTo>
                    <a:pt x="292493" y="282676"/>
                  </a:lnTo>
                  <a:lnTo>
                    <a:pt x="349008" y="282676"/>
                  </a:lnTo>
                  <a:lnTo>
                    <a:pt x="349008" y="362204"/>
                  </a:lnTo>
                  <a:lnTo>
                    <a:pt x="427266" y="282676"/>
                  </a:lnTo>
                  <a:lnTo>
                    <a:pt x="648385" y="282676"/>
                  </a:lnTo>
                  <a:lnTo>
                    <a:pt x="656069" y="281063"/>
                  </a:lnTo>
                  <a:lnTo>
                    <a:pt x="662317" y="276783"/>
                  </a:lnTo>
                  <a:lnTo>
                    <a:pt x="666534" y="270484"/>
                  </a:lnTo>
                  <a:lnTo>
                    <a:pt x="668083" y="262788"/>
                  </a:lnTo>
                  <a:lnTo>
                    <a:pt x="668083" y="247345"/>
                  </a:lnTo>
                  <a:lnTo>
                    <a:pt x="668083" y="205498"/>
                  </a:lnTo>
                  <a:lnTo>
                    <a:pt x="668083" y="190804"/>
                  </a:lnTo>
                  <a:lnTo>
                    <a:pt x="668083" y="102984"/>
                  </a:lnTo>
                  <a:lnTo>
                    <a:pt x="668083" y="353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727703" y="1711451"/>
            <a:ext cx="2121535" cy="1015365"/>
          </a:xfrm>
          <a:prstGeom prst="rect">
            <a:avLst/>
          </a:prstGeom>
          <a:ln w="9525">
            <a:solidFill>
              <a:srgbClr val="4471C4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114935" marR="107950" indent="-635" algn="ctr">
              <a:lnSpc>
                <a:spcPct val="100000"/>
              </a:lnSpc>
              <a:spcBef>
                <a:spcPts val="285"/>
              </a:spcBef>
            </a:pPr>
            <a:r>
              <a:rPr sz="1200" spc="-5" dirty="0">
                <a:latin typeface="Carlito"/>
                <a:cs typeface="Carlito"/>
              </a:rPr>
              <a:t>Participe, </a:t>
            </a:r>
            <a:r>
              <a:rPr sz="1200" spc="-10" dirty="0">
                <a:latin typeface="Carlito"/>
                <a:cs typeface="Carlito"/>
              </a:rPr>
              <a:t>exponga </a:t>
            </a:r>
            <a:r>
              <a:rPr sz="1200" spc="-5" dirty="0">
                <a:latin typeface="Carlito"/>
                <a:cs typeface="Carlito"/>
              </a:rPr>
              <a:t>sus </a:t>
            </a:r>
            <a:r>
              <a:rPr sz="1200" dirty="0">
                <a:latin typeface="Carlito"/>
                <a:cs typeface="Carlito"/>
              </a:rPr>
              <a:t>dudas,  el </a:t>
            </a:r>
            <a:r>
              <a:rPr sz="1200" spc="-5" dirty="0">
                <a:latin typeface="Carlito"/>
                <a:cs typeface="Carlito"/>
              </a:rPr>
              <a:t>objetivo </a:t>
            </a:r>
            <a:r>
              <a:rPr sz="1200" dirty="0">
                <a:latin typeface="Carlito"/>
                <a:cs typeface="Carlito"/>
              </a:rPr>
              <a:t>del </a:t>
            </a:r>
            <a:r>
              <a:rPr sz="1200" spc="-5" dirty="0">
                <a:latin typeface="Carlito"/>
                <a:cs typeface="Carlito"/>
              </a:rPr>
              <a:t>evento </a:t>
            </a:r>
            <a:r>
              <a:rPr sz="1200" dirty="0">
                <a:latin typeface="Carlito"/>
                <a:cs typeface="Carlito"/>
              </a:rPr>
              <a:t>es  </a:t>
            </a:r>
            <a:r>
              <a:rPr sz="1200" spc="-5" dirty="0">
                <a:latin typeface="Carlito"/>
                <a:cs typeface="Carlito"/>
              </a:rPr>
              <a:t>adquirir </a:t>
            </a:r>
            <a:r>
              <a:rPr sz="1200" spc="-10" dirty="0">
                <a:latin typeface="Carlito"/>
                <a:cs typeface="Carlito"/>
              </a:rPr>
              <a:t>conocimientos (chat </a:t>
            </a:r>
            <a:r>
              <a:rPr sz="1200" dirty="0">
                <a:latin typeface="Carlito"/>
                <a:cs typeface="Carlito"/>
              </a:rPr>
              <a:t>o  </a:t>
            </a:r>
            <a:r>
              <a:rPr sz="1200" spc="-5" dirty="0">
                <a:latin typeface="Carlito"/>
                <a:cs typeface="Carlito"/>
              </a:rPr>
              <a:t>micrófono) </a:t>
            </a:r>
            <a:r>
              <a:rPr sz="1200" dirty="0">
                <a:latin typeface="Carlito"/>
                <a:cs typeface="Carlito"/>
              </a:rPr>
              <a:t>y ello </a:t>
            </a:r>
            <a:r>
              <a:rPr sz="1200" spc="-5" dirty="0">
                <a:latin typeface="Carlito"/>
                <a:cs typeface="Carlito"/>
              </a:rPr>
              <a:t>se  perfecciona </a:t>
            </a:r>
            <a:r>
              <a:rPr sz="1200" spc="-10" dirty="0">
                <a:latin typeface="Carlito"/>
                <a:cs typeface="Carlito"/>
              </a:rPr>
              <a:t>con </a:t>
            </a:r>
            <a:r>
              <a:rPr sz="1200" dirty="0">
                <a:latin typeface="Carlito"/>
                <a:cs typeface="Carlito"/>
              </a:rPr>
              <a:t>la</a:t>
            </a:r>
            <a:r>
              <a:rPr sz="1200" spc="-45" dirty="0">
                <a:latin typeface="Carlito"/>
                <a:cs typeface="Carlito"/>
              </a:rPr>
              <a:t> </a:t>
            </a:r>
            <a:r>
              <a:rPr sz="1200" spc="-5" dirty="0">
                <a:latin typeface="Carlito"/>
                <a:cs typeface="Carlito"/>
              </a:rPr>
              <a:t>interacción.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5435" y="1729739"/>
            <a:ext cx="1932939" cy="830580"/>
          </a:xfrm>
          <a:prstGeom prst="rect">
            <a:avLst/>
          </a:prstGeom>
          <a:ln w="9525">
            <a:solidFill>
              <a:srgbClr val="4471C4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53670" marR="144780" indent="-1905" algn="ctr">
              <a:lnSpc>
                <a:spcPct val="100000"/>
              </a:lnSpc>
              <a:spcBef>
                <a:spcPts val="290"/>
              </a:spcBef>
            </a:pPr>
            <a:r>
              <a:rPr sz="1200" spc="-5" dirty="0">
                <a:latin typeface="Carlito"/>
                <a:cs typeface="Carlito"/>
              </a:rPr>
              <a:t>Mantenga su micrófono  </a:t>
            </a:r>
            <a:r>
              <a:rPr sz="1200" spc="-10" dirty="0">
                <a:latin typeface="Carlito"/>
                <a:cs typeface="Carlito"/>
              </a:rPr>
              <a:t>cerrado, </a:t>
            </a:r>
            <a:r>
              <a:rPr sz="1200" dirty="0">
                <a:latin typeface="Carlito"/>
                <a:cs typeface="Carlito"/>
              </a:rPr>
              <a:t>en aquellos</a:t>
            </a:r>
            <a:r>
              <a:rPr sz="1200" spc="-80" dirty="0">
                <a:latin typeface="Carlito"/>
                <a:cs typeface="Carlito"/>
              </a:rPr>
              <a:t> </a:t>
            </a:r>
            <a:r>
              <a:rPr sz="1200" spc="-5" dirty="0">
                <a:latin typeface="Carlito"/>
                <a:cs typeface="Carlito"/>
              </a:rPr>
              <a:t>casos  </a:t>
            </a:r>
            <a:r>
              <a:rPr sz="1200" dirty="0">
                <a:latin typeface="Carlito"/>
                <a:cs typeface="Carlito"/>
              </a:rPr>
              <a:t>en que decida </a:t>
            </a:r>
            <a:r>
              <a:rPr sz="1200" spc="-15" dirty="0">
                <a:latin typeface="Carlito"/>
                <a:cs typeface="Carlito"/>
              </a:rPr>
              <a:t>opinar,</a:t>
            </a:r>
            <a:r>
              <a:rPr sz="1200" spc="-145" dirty="0">
                <a:latin typeface="Carlito"/>
                <a:cs typeface="Carlito"/>
              </a:rPr>
              <a:t> </a:t>
            </a:r>
            <a:r>
              <a:rPr sz="1200" spc="-5" dirty="0">
                <a:latin typeface="Carlito"/>
                <a:cs typeface="Carlito"/>
              </a:rPr>
              <a:t>solo  </a:t>
            </a:r>
            <a:r>
              <a:rPr sz="1200" spc="-10" dirty="0">
                <a:latin typeface="Carlito"/>
                <a:cs typeface="Carlito"/>
              </a:rPr>
              <a:t>avise </a:t>
            </a:r>
            <a:r>
              <a:rPr sz="1200" dirty="0">
                <a:latin typeface="Carlito"/>
                <a:cs typeface="Carlito"/>
              </a:rPr>
              <a:t>al</a:t>
            </a:r>
            <a:r>
              <a:rPr sz="1200" spc="-5" dirty="0">
                <a:latin typeface="Carlito"/>
                <a:cs typeface="Carlito"/>
              </a:rPr>
              <a:t> expositor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599681" y="686562"/>
            <a:ext cx="1117600" cy="937260"/>
            <a:chOff x="6599681" y="686562"/>
            <a:chExt cx="1117600" cy="937260"/>
          </a:xfrm>
        </p:grpSpPr>
        <p:sp>
          <p:nvSpPr>
            <p:cNvPr id="17" name="object 17"/>
            <p:cNvSpPr/>
            <p:nvPr/>
          </p:nvSpPr>
          <p:spPr>
            <a:xfrm>
              <a:off x="6599681" y="686562"/>
              <a:ext cx="1117600" cy="937260"/>
            </a:xfrm>
            <a:custGeom>
              <a:avLst/>
              <a:gdLst/>
              <a:ahLst/>
              <a:cxnLst/>
              <a:rect l="l" t="t" r="r" b="b"/>
              <a:pathLst>
                <a:path w="1117600" h="937260">
                  <a:moveTo>
                    <a:pt x="558546" y="0"/>
                  </a:moveTo>
                  <a:lnTo>
                    <a:pt x="507705" y="1915"/>
                  </a:lnTo>
                  <a:lnTo>
                    <a:pt x="458144" y="7549"/>
                  </a:lnTo>
                  <a:lnTo>
                    <a:pt x="410060" y="16739"/>
                  </a:lnTo>
                  <a:lnTo>
                    <a:pt x="363648" y="29317"/>
                  </a:lnTo>
                  <a:lnTo>
                    <a:pt x="319107" y="45119"/>
                  </a:lnTo>
                  <a:lnTo>
                    <a:pt x="276634" y="63979"/>
                  </a:lnTo>
                  <a:lnTo>
                    <a:pt x="236425" y="85732"/>
                  </a:lnTo>
                  <a:lnTo>
                    <a:pt x="198679" y="110213"/>
                  </a:lnTo>
                  <a:lnTo>
                    <a:pt x="163591" y="137255"/>
                  </a:lnTo>
                  <a:lnTo>
                    <a:pt x="131360" y="166694"/>
                  </a:lnTo>
                  <a:lnTo>
                    <a:pt x="102183" y="198363"/>
                  </a:lnTo>
                  <a:lnTo>
                    <a:pt x="76256" y="232099"/>
                  </a:lnTo>
                  <a:lnTo>
                    <a:pt x="53777" y="267735"/>
                  </a:lnTo>
                  <a:lnTo>
                    <a:pt x="34943" y="305106"/>
                  </a:lnTo>
                  <a:lnTo>
                    <a:pt x="19951" y="344046"/>
                  </a:lnTo>
                  <a:lnTo>
                    <a:pt x="8998" y="384390"/>
                  </a:lnTo>
                  <a:lnTo>
                    <a:pt x="2282" y="425973"/>
                  </a:lnTo>
                  <a:lnTo>
                    <a:pt x="0" y="468629"/>
                  </a:lnTo>
                  <a:lnTo>
                    <a:pt x="2282" y="511286"/>
                  </a:lnTo>
                  <a:lnTo>
                    <a:pt x="8998" y="552869"/>
                  </a:lnTo>
                  <a:lnTo>
                    <a:pt x="19951" y="593213"/>
                  </a:lnTo>
                  <a:lnTo>
                    <a:pt x="34943" y="632153"/>
                  </a:lnTo>
                  <a:lnTo>
                    <a:pt x="53777" y="669524"/>
                  </a:lnTo>
                  <a:lnTo>
                    <a:pt x="76256" y="705160"/>
                  </a:lnTo>
                  <a:lnTo>
                    <a:pt x="102183" y="738896"/>
                  </a:lnTo>
                  <a:lnTo>
                    <a:pt x="131360" y="770565"/>
                  </a:lnTo>
                  <a:lnTo>
                    <a:pt x="163591" y="800004"/>
                  </a:lnTo>
                  <a:lnTo>
                    <a:pt x="198679" y="827046"/>
                  </a:lnTo>
                  <a:lnTo>
                    <a:pt x="236425" y="851527"/>
                  </a:lnTo>
                  <a:lnTo>
                    <a:pt x="276634" y="873280"/>
                  </a:lnTo>
                  <a:lnTo>
                    <a:pt x="319107" y="892140"/>
                  </a:lnTo>
                  <a:lnTo>
                    <a:pt x="363648" y="907942"/>
                  </a:lnTo>
                  <a:lnTo>
                    <a:pt x="410060" y="920520"/>
                  </a:lnTo>
                  <a:lnTo>
                    <a:pt x="458144" y="929710"/>
                  </a:lnTo>
                  <a:lnTo>
                    <a:pt x="507705" y="935344"/>
                  </a:lnTo>
                  <a:lnTo>
                    <a:pt x="558546" y="937260"/>
                  </a:lnTo>
                  <a:lnTo>
                    <a:pt x="609386" y="935344"/>
                  </a:lnTo>
                  <a:lnTo>
                    <a:pt x="658947" y="929710"/>
                  </a:lnTo>
                  <a:lnTo>
                    <a:pt x="707031" y="920520"/>
                  </a:lnTo>
                  <a:lnTo>
                    <a:pt x="753443" y="907942"/>
                  </a:lnTo>
                  <a:lnTo>
                    <a:pt x="797984" y="892140"/>
                  </a:lnTo>
                  <a:lnTo>
                    <a:pt x="840457" y="873280"/>
                  </a:lnTo>
                  <a:lnTo>
                    <a:pt x="880666" y="851527"/>
                  </a:lnTo>
                  <a:lnTo>
                    <a:pt x="918412" y="827046"/>
                  </a:lnTo>
                  <a:lnTo>
                    <a:pt x="953500" y="800004"/>
                  </a:lnTo>
                  <a:lnTo>
                    <a:pt x="985731" y="770565"/>
                  </a:lnTo>
                  <a:lnTo>
                    <a:pt x="994149" y="761428"/>
                  </a:lnTo>
                  <a:lnTo>
                    <a:pt x="547608" y="761428"/>
                  </a:lnTo>
                  <a:lnTo>
                    <a:pt x="498005" y="757858"/>
                  </a:lnTo>
                  <a:lnTo>
                    <a:pt x="449244" y="749347"/>
                  </a:lnTo>
                  <a:lnTo>
                    <a:pt x="401980" y="735907"/>
                  </a:lnTo>
                  <a:lnTo>
                    <a:pt x="356870" y="717550"/>
                  </a:lnTo>
                  <a:lnTo>
                    <a:pt x="310974" y="692051"/>
                  </a:lnTo>
                  <a:lnTo>
                    <a:pt x="271434" y="662452"/>
                  </a:lnTo>
                  <a:lnTo>
                    <a:pt x="238442" y="629375"/>
                  </a:lnTo>
                  <a:lnTo>
                    <a:pt x="212189" y="593444"/>
                  </a:lnTo>
                  <a:lnTo>
                    <a:pt x="192867" y="555282"/>
                  </a:lnTo>
                  <a:lnTo>
                    <a:pt x="180665" y="515511"/>
                  </a:lnTo>
                  <a:lnTo>
                    <a:pt x="175777" y="474754"/>
                  </a:lnTo>
                  <a:lnTo>
                    <a:pt x="178392" y="433634"/>
                  </a:lnTo>
                  <a:lnTo>
                    <a:pt x="188702" y="392773"/>
                  </a:lnTo>
                  <a:lnTo>
                    <a:pt x="206898" y="352796"/>
                  </a:lnTo>
                  <a:lnTo>
                    <a:pt x="233172" y="314325"/>
                  </a:lnTo>
                  <a:lnTo>
                    <a:pt x="503059" y="314325"/>
                  </a:lnTo>
                  <a:lnTo>
                    <a:pt x="375793" y="211200"/>
                  </a:lnTo>
                  <a:lnTo>
                    <a:pt x="422195" y="194887"/>
                  </a:lnTo>
                  <a:lnTo>
                    <a:pt x="470382" y="183562"/>
                  </a:lnTo>
                  <a:lnTo>
                    <a:pt x="519697" y="177214"/>
                  </a:lnTo>
                  <a:lnTo>
                    <a:pt x="569483" y="175831"/>
                  </a:lnTo>
                  <a:lnTo>
                    <a:pt x="994149" y="175831"/>
                  </a:lnTo>
                  <a:lnTo>
                    <a:pt x="985731" y="166694"/>
                  </a:lnTo>
                  <a:lnTo>
                    <a:pt x="953500" y="137255"/>
                  </a:lnTo>
                  <a:lnTo>
                    <a:pt x="918412" y="110213"/>
                  </a:lnTo>
                  <a:lnTo>
                    <a:pt x="880666" y="85732"/>
                  </a:lnTo>
                  <a:lnTo>
                    <a:pt x="840457" y="63979"/>
                  </a:lnTo>
                  <a:lnTo>
                    <a:pt x="797984" y="45119"/>
                  </a:lnTo>
                  <a:lnTo>
                    <a:pt x="753443" y="29317"/>
                  </a:lnTo>
                  <a:lnTo>
                    <a:pt x="707031" y="16739"/>
                  </a:lnTo>
                  <a:lnTo>
                    <a:pt x="658947" y="7549"/>
                  </a:lnTo>
                  <a:lnTo>
                    <a:pt x="609386" y="1915"/>
                  </a:lnTo>
                  <a:lnTo>
                    <a:pt x="558546" y="0"/>
                  </a:lnTo>
                  <a:close/>
                </a:path>
                <a:path w="1117600" h="937260">
                  <a:moveTo>
                    <a:pt x="503059" y="314325"/>
                  </a:moveTo>
                  <a:lnTo>
                    <a:pt x="233172" y="314325"/>
                  </a:lnTo>
                  <a:lnTo>
                    <a:pt x="741299" y="726059"/>
                  </a:lnTo>
                  <a:lnTo>
                    <a:pt x="694896" y="742372"/>
                  </a:lnTo>
                  <a:lnTo>
                    <a:pt x="646709" y="753697"/>
                  </a:lnTo>
                  <a:lnTo>
                    <a:pt x="597394" y="760045"/>
                  </a:lnTo>
                  <a:lnTo>
                    <a:pt x="547608" y="761428"/>
                  </a:lnTo>
                  <a:lnTo>
                    <a:pt x="994149" y="761428"/>
                  </a:lnTo>
                  <a:lnTo>
                    <a:pt x="1040835" y="705160"/>
                  </a:lnTo>
                  <a:lnTo>
                    <a:pt x="1063314" y="669524"/>
                  </a:lnTo>
                  <a:lnTo>
                    <a:pt x="1082148" y="632153"/>
                  </a:lnTo>
                  <a:lnTo>
                    <a:pt x="1085697" y="622935"/>
                  </a:lnTo>
                  <a:lnTo>
                    <a:pt x="883920" y="622935"/>
                  </a:lnTo>
                  <a:lnTo>
                    <a:pt x="503059" y="314325"/>
                  </a:lnTo>
                  <a:close/>
                </a:path>
                <a:path w="1117600" h="937260">
                  <a:moveTo>
                    <a:pt x="994149" y="175831"/>
                  </a:moveTo>
                  <a:lnTo>
                    <a:pt x="569483" y="175831"/>
                  </a:lnTo>
                  <a:lnTo>
                    <a:pt x="619086" y="179401"/>
                  </a:lnTo>
                  <a:lnTo>
                    <a:pt x="667847" y="187912"/>
                  </a:lnTo>
                  <a:lnTo>
                    <a:pt x="715111" y="201352"/>
                  </a:lnTo>
                  <a:lnTo>
                    <a:pt x="760222" y="219710"/>
                  </a:lnTo>
                  <a:lnTo>
                    <a:pt x="806117" y="245208"/>
                  </a:lnTo>
                  <a:lnTo>
                    <a:pt x="845657" y="274807"/>
                  </a:lnTo>
                  <a:lnTo>
                    <a:pt x="878649" y="307884"/>
                  </a:lnTo>
                  <a:lnTo>
                    <a:pt x="904902" y="343815"/>
                  </a:lnTo>
                  <a:lnTo>
                    <a:pt x="924224" y="381977"/>
                  </a:lnTo>
                  <a:lnTo>
                    <a:pt x="936426" y="421748"/>
                  </a:lnTo>
                  <a:lnTo>
                    <a:pt x="941314" y="462505"/>
                  </a:lnTo>
                  <a:lnTo>
                    <a:pt x="938699" y="503625"/>
                  </a:lnTo>
                  <a:lnTo>
                    <a:pt x="928389" y="544486"/>
                  </a:lnTo>
                  <a:lnTo>
                    <a:pt x="910193" y="584463"/>
                  </a:lnTo>
                  <a:lnTo>
                    <a:pt x="883920" y="622935"/>
                  </a:lnTo>
                  <a:lnTo>
                    <a:pt x="1085697" y="622935"/>
                  </a:lnTo>
                  <a:lnTo>
                    <a:pt x="1097140" y="593213"/>
                  </a:lnTo>
                  <a:lnTo>
                    <a:pt x="1108093" y="552869"/>
                  </a:lnTo>
                  <a:lnTo>
                    <a:pt x="1114809" y="511286"/>
                  </a:lnTo>
                  <a:lnTo>
                    <a:pt x="1117092" y="468629"/>
                  </a:lnTo>
                  <a:lnTo>
                    <a:pt x="1114809" y="425973"/>
                  </a:lnTo>
                  <a:lnTo>
                    <a:pt x="1108093" y="384390"/>
                  </a:lnTo>
                  <a:lnTo>
                    <a:pt x="1097140" y="344046"/>
                  </a:lnTo>
                  <a:lnTo>
                    <a:pt x="1082148" y="305106"/>
                  </a:lnTo>
                  <a:lnTo>
                    <a:pt x="1063314" y="267735"/>
                  </a:lnTo>
                  <a:lnTo>
                    <a:pt x="1040835" y="232099"/>
                  </a:lnTo>
                  <a:lnTo>
                    <a:pt x="1014908" y="198363"/>
                  </a:lnTo>
                  <a:lnTo>
                    <a:pt x="994149" y="175831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5458" y="862393"/>
              <a:ext cx="765810" cy="586105"/>
            </a:xfrm>
            <a:custGeom>
              <a:avLst/>
              <a:gdLst/>
              <a:ahLst/>
              <a:cxnLst/>
              <a:rect l="l" t="t" r="r" b="b"/>
              <a:pathLst>
                <a:path w="765809" h="586105">
                  <a:moveTo>
                    <a:pt x="708142" y="447103"/>
                  </a:moveTo>
                  <a:lnTo>
                    <a:pt x="734416" y="408631"/>
                  </a:lnTo>
                  <a:lnTo>
                    <a:pt x="752612" y="368654"/>
                  </a:lnTo>
                  <a:lnTo>
                    <a:pt x="762922" y="327794"/>
                  </a:lnTo>
                  <a:lnTo>
                    <a:pt x="765537" y="286674"/>
                  </a:lnTo>
                  <a:lnTo>
                    <a:pt x="760648" y="245917"/>
                  </a:lnTo>
                  <a:lnTo>
                    <a:pt x="748447" y="206146"/>
                  </a:lnTo>
                  <a:lnTo>
                    <a:pt x="729124" y="167983"/>
                  </a:lnTo>
                  <a:lnTo>
                    <a:pt x="702872" y="132052"/>
                  </a:lnTo>
                  <a:lnTo>
                    <a:pt x="669880" y="98976"/>
                  </a:lnTo>
                  <a:lnTo>
                    <a:pt x="630340" y="69377"/>
                  </a:lnTo>
                  <a:lnTo>
                    <a:pt x="584444" y="43878"/>
                  </a:lnTo>
                  <a:lnTo>
                    <a:pt x="539334" y="25521"/>
                  </a:lnTo>
                  <a:lnTo>
                    <a:pt x="492070" y="12080"/>
                  </a:lnTo>
                  <a:lnTo>
                    <a:pt x="443308" y="3569"/>
                  </a:lnTo>
                  <a:lnTo>
                    <a:pt x="393706" y="0"/>
                  </a:lnTo>
                  <a:lnTo>
                    <a:pt x="343919" y="1383"/>
                  </a:lnTo>
                  <a:lnTo>
                    <a:pt x="294605" y="7731"/>
                  </a:lnTo>
                  <a:lnTo>
                    <a:pt x="246418" y="19055"/>
                  </a:lnTo>
                  <a:lnTo>
                    <a:pt x="200015" y="35369"/>
                  </a:lnTo>
                  <a:lnTo>
                    <a:pt x="708142" y="447103"/>
                  </a:lnTo>
                  <a:close/>
                </a:path>
                <a:path w="765809" h="586105">
                  <a:moveTo>
                    <a:pt x="57394" y="138493"/>
                  </a:moveTo>
                  <a:lnTo>
                    <a:pt x="31121" y="176965"/>
                  </a:lnTo>
                  <a:lnTo>
                    <a:pt x="12924" y="216942"/>
                  </a:lnTo>
                  <a:lnTo>
                    <a:pt x="2614" y="257802"/>
                  </a:lnTo>
                  <a:lnTo>
                    <a:pt x="0" y="298922"/>
                  </a:lnTo>
                  <a:lnTo>
                    <a:pt x="4888" y="339679"/>
                  </a:lnTo>
                  <a:lnTo>
                    <a:pt x="17090" y="379450"/>
                  </a:lnTo>
                  <a:lnTo>
                    <a:pt x="36412" y="417613"/>
                  </a:lnTo>
                  <a:lnTo>
                    <a:pt x="62665" y="453544"/>
                  </a:lnTo>
                  <a:lnTo>
                    <a:pt x="95657" y="486620"/>
                  </a:lnTo>
                  <a:lnTo>
                    <a:pt x="135196" y="516219"/>
                  </a:lnTo>
                  <a:lnTo>
                    <a:pt x="181092" y="541718"/>
                  </a:lnTo>
                  <a:lnTo>
                    <a:pt x="226203" y="560075"/>
                  </a:lnTo>
                  <a:lnTo>
                    <a:pt x="273467" y="573516"/>
                  </a:lnTo>
                  <a:lnTo>
                    <a:pt x="322228" y="582027"/>
                  </a:lnTo>
                  <a:lnTo>
                    <a:pt x="371830" y="585596"/>
                  </a:lnTo>
                  <a:lnTo>
                    <a:pt x="421617" y="584213"/>
                  </a:lnTo>
                  <a:lnTo>
                    <a:pt x="470932" y="577865"/>
                  </a:lnTo>
                  <a:lnTo>
                    <a:pt x="519119" y="566541"/>
                  </a:lnTo>
                  <a:lnTo>
                    <a:pt x="565521" y="550227"/>
                  </a:lnTo>
                  <a:lnTo>
                    <a:pt x="57394" y="138493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953084" y="804709"/>
              <a:ext cx="403860" cy="741045"/>
            </a:xfrm>
            <a:custGeom>
              <a:avLst/>
              <a:gdLst/>
              <a:ahLst/>
              <a:cxnLst/>
              <a:rect l="l" t="t" r="r" b="b"/>
              <a:pathLst>
                <a:path w="403859" h="741044">
                  <a:moveTo>
                    <a:pt x="311277" y="109423"/>
                  </a:moveTo>
                  <a:lnTo>
                    <a:pt x="302704" y="66751"/>
                  </a:lnTo>
                  <a:lnTo>
                    <a:pt x="279311" y="31978"/>
                  </a:lnTo>
                  <a:lnTo>
                    <a:pt x="244551" y="8572"/>
                  </a:lnTo>
                  <a:lnTo>
                    <a:pt x="201904" y="0"/>
                  </a:lnTo>
                  <a:lnTo>
                    <a:pt x="159270" y="8572"/>
                  </a:lnTo>
                  <a:lnTo>
                    <a:pt x="124510" y="31978"/>
                  </a:lnTo>
                  <a:lnTo>
                    <a:pt x="101117" y="66751"/>
                  </a:lnTo>
                  <a:lnTo>
                    <a:pt x="92544" y="109423"/>
                  </a:lnTo>
                  <a:lnTo>
                    <a:pt x="92544" y="395617"/>
                  </a:lnTo>
                  <a:lnTo>
                    <a:pt x="101117" y="438277"/>
                  </a:lnTo>
                  <a:lnTo>
                    <a:pt x="124510" y="473062"/>
                  </a:lnTo>
                  <a:lnTo>
                    <a:pt x="159270" y="496468"/>
                  </a:lnTo>
                  <a:lnTo>
                    <a:pt x="201904" y="505040"/>
                  </a:lnTo>
                  <a:lnTo>
                    <a:pt x="244551" y="496468"/>
                  </a:lnTo>
                  <a:lnTo>
                    <a:pt x="279311" y="473062"/>
                  </a:lnTo>
                  <a:lnTo>
                    <a:pt x="302704" y="438277"/>
                  </a:lnTo>
                  <a:lnTo>
                    <a:pt x="311277" y="395617"/>
                  </a:lnTo>
                  <a:lnTo>
                    <a:pt x="227152" y="395617"/>
                  </a:lnTo>
                  <a:lnTo>
                    <a:pt x="227152" y="361950"/>
                  </a:lnTo>
                  <a:lnTo>
                    <a:pt x="311277" y="361950"/>
                  </a:lnTo>
                  <a:lnTo>
                    <a:pt x="311277" y="311442"/>
                  </a:lnTo>
                  <a:lnTo>
                    <a:pt x="227152" y="311442"/>
                  </a:lnTo>
                  <a:lnTo>
                    <a:pt x="227152" y="277774"/>
                  </a:lnTo>
                  <a:lnTo>
                    <a:pt x="311277" y="277774"/>
                  </a:lnTo>
                  <a:lnTo>
                    <a:pt x="311277" y="227266"/>
                  </a:lnTo>
                  <a:lnTo>
                    <a:pt x="227152" y="227266"/>
                  </a:lnTo>
                  <a:lnTo>
                    <a:pt x="227152" y="193598"/>
                  </a:lnTo>
                  <a:lnTo>
                    <a:pt x="311277" y="193598"/>
                  </a:lnTo>
                  <a:lnTo>
                    <a:pt x="311277" y="143090"/>
                  </a:lnTo>
                  <a:lnTo>
                    <a:pt x="227152" y="143090"/>
                  </a:lnTo>
                  <a:lnTo>
                    <a:pt x="227152" y="109423"/>
                  </a:lnTo>
                  <a:lnTo>
                    <a:pt x="311277" y="109423"/>
                  </a:lnTo>
                  <a:close/>
                </a:path>
                <a:path w="403859" h="741044">
                  <a:moveTo>
                    <a:pt x="403821" y="690232"/>
                  </a:moveTo>
                  <a:lnTo>
                    <a:pt x="227152" y="690232"/>
                  </a:lnTo>
                  <a:lnTo>
                    <a:pt x="227152" y="587540"/>
                  </a:lnTo>
                  <a:lnTo>
                    <a:pt x="272618" y="575767"/>
                  </a:lnTo>
                  <a:lnTo>
                    <a:pt x="313016" y="554050"/>
                  </a:lnTo>
                  <a:lnTo>
                    <a:pt x="346925" y="523773"/>
                  </a:lnTo>
                  <a:lnTo>
                    <a:pt x="372910" y="486333"/>
                  </a:lnTo>
                  <a:lnTo>
                    <a:pt x="389547" y="443153"/>
                  </a:lnTo>
                  <a:lnTo>
                    <a:pt x="395401" y="395617"/>
                  </a:lnTo>
                  <a:lnTo>
                    <a:pt x="395401" y="311442"/>
                  </a:lnTo>
                  <a:lnTo>
                    <a:pt x="344932" y="311442"/>
                  </a:lnTo>
                  <a:lnTo>
                    <a:pt x="344932" y="395617"/>
                  </a:lnTo>
                  <a:lnTo>
                    <a:pt x="337642" y="440880"/>
                  </a:lnTo>
                  <a:lnTo>
                    <a:pt x="317360" y="480161"/>
                  </a:lnTo>
                  <a:lnTo>
                    <a:pt x="286410" y="511136"/>
                  </a:lnTo>
                  <a:lnTo>
                    <a:pt x="247154" y="531431"/>
                  </a:lnTo>
                  <a:lnTo>
                    <a:pt x="201904" y="538708"/>
                  </a:lnTo>
                  <a:lnTo>
                    <a:pt x="156667" y="531431"/>
                  </a:lnTo>
                  <a:lnTo>
                    <a:pt x="117398" y="511136"/>
                  </a:lnTo>
                  <a:lnTo>
                    <a:pt x="86461" y="480161"/>
                  </a:lnTo>
                  <a:lnTo>
                    <a:pt x="66167" y="440880"/>
                  </a:lnTo>
                  <a:lnTo>
                    <a:pt x="58889" y="395617"/>
                  </a:lnTo>
                  <a:lnTo>
                    <a:pt x="58889" y="311442"/>
                  </a:lnTo>
                  <a:lnTo>
                    <a:pt x="8407" y="311442"/>
                  </a:lnTo>
                  <a:lnTo>
                    <a:pt x="8407" y="395617"/>
                  </a:lnTo>
                  <a:lnTo>
                    <a:pt x="14274" y="443153"/>
                  </a:lnTo>
                  <a:lnTo>
                    <a:pt x="30911" y="486333"/>
                  </a:lnTo>
                  <a:lnTo>
                    <a:pt x="56896" y="523773"/>
                  </a:lnTo>
                  <a:lnTo>
                    <a:pt x="90792" y="554050"/>
                  </a:lnTo>
                  <a:lnTo>
                    <a:pt x="131203" y="575767"/>
                  </a:lnTo>
                  <a:lnTo>
                    <a:pt x="176669" y="587540"/>
                  </a:lnTo>
                  <a:lnTo>
                    <a:pt x="176669" y="690232"/>
                  </a:lnTo>
                  <a:lnTo>
                    <a:pt x="0" y="690232"/>
                  </a:lnTo>
                  <a:lnTo>
                    <a:pt x="0" y="740727"/>
                  </a:lnTo>
                  <a:lnTo>
                    <a:pt x="403821" y="740727"/>
                  </a:lnTo>
                  <a:lnTo>
                    <a:pt x="403821" y="6902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8903468" y="823292"/>
            <a:ext cx="716280" cy="716280"/>
            <a:chOff x="8903468" y="823292"/>
            <a:chExt cx="716280" cy="716280"/>
          </a:xfrm>
        </p:grpSpPr>
        <p:sp>
          <p:nvSpPr>
            <p:cNvPr id="21" name="object 21"/>
            <p:cNvSpPr/>
            <p:nvPr/>
          </p:nvSpPr>
          <p:spPr>
            <a:xfrm>
              <a:off x="8903468" y="823292"/>
              <a:ext cx="716280" cy="716280"/>
            </a:xfrm>
            <a:custGeom>
              <a:avLst/>
              <a:gdLst/>
              <a:ahLst/>
              <a:cxnLst/>
              <a:rect l="l" t="t" r="r" b="b"/>
              <a:pathLst>
                <a:path w="716279" h="716280">
                  <a:moveTo>
                    <a:pt x="357861" y="0"/>
                  </a:moveTo>
                  <a:lnTo>
                    <a:pt x="309275" y="3266"/>
                  </a:lnTo>
                  <a:lnTo>
                    <a:pt x="262684" y="12781"/>
                  </a:lnTo>
                  <a:lnTo>
                    <a:pt x="218513" y="28120"/>
                  </a:lnTo>
                  <a:lnTo>
                    <a:pt x="177186" y="48857"/>
                  </a:lnTo>
                  <a:lnTo>
                    <a:pt x="139130" y="74568"/>
                  </a:lnTo>
                  <a:lnTo>
                    <a:pt x="104768" y="104826"/>
                  </a:lnTo>
                  <a:lnTo>
                    <a:pt x="74527" y="139206"/>
                  </a:lnTo>
                  <a:lnTo>
                    <a:pt x="48830" y="177284"/>
                  </a:lnTo>
                  <a:lnTo>
                    <a:pt x="28105" y="218633"/>
                  </a:lnTo>
                  <a:lnTo>
                    <a:pt x="12774" y="262829"/>
                  </a:lnTo>
                  <a:lnTo>
                    <a:pt x="3264" y="309445"/>
                  </a:lnTo>
                  <a:lnTo>
                    <a:pt x="0" y="358058"/>
                  </a:lnTo>
                  <a:lnTo>
                    <a:pt x="3264" y="406670"/>
                  </a:lnTo>
                  <a:lnTo>
                    <a:pt x="12774" y="453287"/>
                  </a:lnTo>
                  <a:lnTo>
                    <a:pt x="28105" y="497483"/>
                  </a:lnTo>
                  <a:lnTo>
                    <a:pt x="48830" y="538832"/>
                  </a:lnTo>
                  <a:lnTo>
                    <a:pt x="74527" y="576909"/>
                  </a:lnTo>
                  <a:lnTo>
                    <a:pt x="104768" y="611290"/>
                  </a:lnTo>
                  <a:lnTo>
                    <a:pt x="139130" y="641548"/>
                  </a:lnTo>
                  <a:lnTo>
                    <a:pt x="177186" y="667258"/>
                  </a:lnTo>
                  <a:lnTo>
                    <a:pt x="218513" y="687996"/>
                  </a:lnTo>
                  <a:lnTo>
                    <a:pt x="262684" y="703335"/>
                  </a:lnTo>
                  <a:lnTo>
                    <a:pt x="309275" y="712850"/>
                  </a:lnTo>
                  <a:lnTo>
                    <a:pt x="357861" y="716116"/>
                  </a:lnTo>
                  <a:lnTo>
                    <a:pt x="406447" y="712850"/>
                  </a:lnTo>
                  <a:lnTo>
                    <a:pt x="453038" y="703335"/>
                  </a:lnTo>
                  <a:lnTo>
                    <a:pt x="497209" y="687996"/>
                  </a:lnTo>
                  <a:lnTo>
                    <a:pt x="516280" y="678426"/>
                  </a:lnTo>
                  <a:lnTo>
                    <a:pt x="357861" y="678426"/>
                  </a:lnTo>
                  <a:lnTo>
                    <a:pt x="310710" y="674936"/>
                  </a:lnTo>
                  <a:lnTo>
                    <a:pt x="265652" y="664802"/>
                  </a:lnTo>
                  <a:lnTo>
                    <a:pt x="223193" y="648531"/>
                  </a:lnTo>
                  <a:lnTo>
                    <a:pt x="183836" y="626628"/>
                  </a:lnTo>
                  <a:lnTo>
                    <a:pt x="148088" y="599597"/>
                  </a:lnTo>
                  <a:lnTo>
                    <a:pt x="116454" y="567946"/>
                  </a:lnTo>
                  <a:lnTo>
                    <a:pt x="89439" y="532178"/>
                  </a:lnTo>
                  <a:lnTo>
                    <a:pt x="67547" y="492800"/>
                  </a:lnTo>
                  <a:lnTo>
                    <a:pt x="51285" y="450317"/>
                  </a:lnTo>
                  <a:lnTo>
                    <a:pt x="41157" y="405234"/>
                  </a:lnTo>
                  <a:lnTo>
                    <a:pt x="37669" y="358058"/>
                  </a:lnTo>
                  <a:lnTo>
                    <a:pt x="41157" y="310881"/>
                  </a:lnTo>
                  <a:lnTo>
                    <a:pt x="51285" y="265799"/>
                  </a:lnTo>
                  <a:lnTo>
                    <a:pt x="67547" y="223316"/>
                  </a:lnTo>
                  <a:lnTo>
                    <a:pt x="89439" y="183937"/>
                  </a:lnTo>
                  <a:lnTo>
                    <a:pt x="116454" y="148170"/>
                  </a:lnTo>
                  <a:lnTo>
                    <a:pt x="148088" y="116518"/>
                  </a:lnTo>
                  <a:lnTo>
                    <a:pt x="183836" y="89488"/>
                  </a:lnTo>
                  <a:lnTo>
                    <a:pt x="223193" y="67584"/>
                  </a:lnTo>
                  <a:lnTo>
                    <a:pt x="265652" y="51313"/>
                  </a:lnTo>
                  <a:lnTo>
                    <a:pt x="310710" y="41180"/>
                  </a:lnTo>
                  <a:lnTo>
                    <a:pt x="357861" y="37690"/>
                  </a:lnTo>
                  <a:lnTo>
                    <a:pt x="516280" y="37690"/>
                  </a:lnTo>
                  <a:lnTo>
                    <a:pt x="497209" y="28120"/>
                  </a:lnTo>
                  <a:lnTo>
                    <a:pt x="453038" y="12781"/>
                  </a:lnTo>
                  <a:lnTo>
                    <a:pt x="406447" y="3266"/>
                  </a:lnTo>
                  <a:lnTo>
                    <a:pt x="357861" y="0"/>
                  </a:lnTo>
                  <a:close/>
                </a:path>
                <a:path w="716279" h="716280">
                  <a:moveTo>
                    <a:pt x="516280" y="37690"/>
                  </a:moveTo>
                  <a:lnTo>
                    <a:pt x="357861" y="37690"/>
                  </a:lnTo>
                  <a:lnTo>
                    <a:pt x="405012" y="41180"/>
                  </a:lnTo>
                  <a:lnTo>
                    <a:pt x="450069" y="51313"/>
                  </a:lnTo>
                  <a:lnTo>
                    <a:pt x="492529" y="67584"/>
                  </a:lnTo>
                  <a:lnTo>
                    <a:pt x="531886" y="89488"/>
                  </a:lnTo>
                  <a:lnTo>
                    <a:pt x="567633" y="116518"/>
                  </a:lnTo>
                  <a:lnTo>
                    <a:pt x="599268" y="148170"/>
                  </a:lnTo>
                  <a:lnTo>
                    <a:pt x="626283" y="183937"/>
                  </a:lnTo>
                  <a:lnTo>
                    <a:pt x="648175" y="223316"/>
                  </a:lnTo>
                  <a:lnTo>
                    <a:pt x="664437" y="265799"/>
                  </a:lnTo>
                  <a:lnTo>
                    <a:pt x="674565" y="310881"/>
                  </a:lnTo>
                  <a:lnTo>
                    <a:pt x="678053" y="358058"/>
                  </a:lnTo>
                  <a:lnTo>
                    <a:pt x="674565" y="405234"/>
                  </a:lnTo>
                  <a:lnTo>
                    <a:pt x="664437" y="450317"/>
                  </a:lnTo>
                  <a:lnTo>
                    <a:pt x="648175" y="492800"/>
                  </a:lnTo>
                  <a:lnTo>
                    <a:pt x="626283" y="532178"/>
                  </a:lnTo>
                  <a:lnTo>
                    <a:pt x="599268" y="567946"/>
                  </a:lnTo>
                  <a:lnTo>
                    <a:pt x="567633" y="599597"/>
                  </a:lnTo>
                  <a:lnTo>
                    <a:pt x="531886" y="626628"/>
                  </a:lnTo>
                  <a:lnTo>
                    <a:pt x="492529" y="648531"/>
                  </a:lnTo>
                  <a:lnTo>
                    <a:pt x="450069" y="664802"/>
                  </a:lnTo>
                  <a:lnTo>
                    <a:pt x="405012" y="674936"/>
                  </a:lnTo>
                  <a:lnTo>
                    <a:pt x="357861" y="678426"/>
                  </a:lnTo>
                  <a:lnTo>
                    <a:pt x="516280" y="678426"/>
                  </a:lnTo>
                  <a:lnTo>
                    <a:pt x="576592" y="641548"/>
                  </a:lnTo>
                  <a:lnTo>
                    <a:pt x="610954" y="611290"/>
                  </a:lnTo>
                  <a:lnTo>
                    <a:pt x="641195" y="576909"/>
                  </a:lnTo>
                  <a:lnTo>
                    <a:pt x="666891" y="538832"/>
                  </a:lnTo>
                  <a:lnTo>
                    <a:pt x="687617" y="497483"/>
                  </a:lnTo>
                  <a:lnTo>
                    <a:pt x="702948" y="453287"/>
                  </a:lnTo>
                  <a:lnTo>
                    <a:pt x="712458" y="406670"/>
                  </a:lnTo>
                  <a:lnTo>
                    <a:pt x="715722" y="358058"/>
                  </a:lnTo>
                  <a:lnTo>
                    <a:pt x="712458" y="309445"/>
                  </a:lnTo>
                  <a:lnTo>
                    <a:pt x="702948" y="262829"/>
                  </a:lnTo>
                  <a:lnTo>
                    <a:pt x="687617" y="218633"/>
                  </a:lnTo>
                  <a:lnTo>
                    <a:pt x="666891" y="177284"/>
                  </a:lnTo>
                  <a:lnTo>
                    <a:pt x="641195" y="139206"/>
                  </a:lnTo>
                  <a:lnTo>
                    <a:pt x="610954" y="104826"/>
                  </a:lnTo>
                  <a:lnTo>
                    <a:pt x="576592" y="74568"/>
                  </a:lnTo>
                  <a:lnTo>
                    <a:pt x="538536" y="48857"/>
                  </a:lnTo>
                  <a:lnTo>
                    <a:pt x="516280" y="376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149263" y="1303844"/>
              <a:ext cx="224134" cy="9893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044538" y="1000437"/>
              <a:ext cx="159934" cy="20635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318187" y="1000437"/>
              <a:ext cx="159404" cy="20635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322564" y="1737360"/>
            <a:ext cx="1931035" cy="832485"/>
          </a:xfrm>
          <a:prstGeom prst="rect">
            <a:avLst/>
          </a:prstGeom>
          <a:ln w="9525">
            <a:solidFill>
              <a:srgbClr val="4471C4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10489" marR="103505" indent="635" algn="ctr">
              <a:lnSpc>
                <a:spcPct val="100000"/>
              </a:lnSpc>
              <a:spcBef>
                <a:spcPts val="295"/>
              </a:spcBef>
            </a:pPr>
            <a:r>
              <a:rPr sz="1200" spc="-30" dirty="0">
                <a:latin typeface="Carlito"/>
                <a:cs typeface="Carlito"/>
              </a:rPr>
              <a:t>Toda </a:t>
            </a:r>
            <a:r>
              <a:rPr sz="1200" dirty="0">
                <a:latin typeface="Carlito"/>
                <a:cs typeface="Carlito"/>
              </a:rPr>
              <a:t>opinión y </a:t>
            </a:r>
            <a:r>
              <a:rPr sz="1200" spc="-10" dirty="0">
                <a:latin typeface="Carlito"/>
                <a:cs typeface="Carlito"/>
              </a:rPr>
              <a:t>pregunta </a:t>
            </a:r>
            <a:r>
              <a:rPr sz="1200" dirty="0">
                <a:latin typeface="Carlito"/>
                <a:cs typeface="Carlito"/>
              </a:rPr>
              <a:t>es  </a:t>
            </a:r>
            <a:r>
              <a:rPr sz="1200" spc="-5" dirty="0">
                <a:latin typeface="Carlito"/>
                <a:cs typeface="Carlito"/>
              </a:rPr>
              <a:t>válida, evitemos  confrontaciones por</a:t>
            </a:r>
            <a:r>
              <a:rPr sz="1200" spc="-85" dirty="0">
                <a:latin typeface="Carlito"/>
                <a:cs typeface="Carlito"/>
              </a:rPr>
              <a:t> </a:t>
            </a:r>
            <a:r>
              <a:rPr sz="1200" spc="-10" dirty="0">
                <a:latin typeface="Carlito"/>
                <a:cs typeface="Carlito"/>
              </a:rPr>
              <a:t>puntos  </a:t>
            </a:r>
            <a:r>
              <a:rPr sz="1200" dirty="0">
                <a:latin typeface="Carlito"/>
                <a:cs typeface="Carlito"/>
              </a:rPr>
              <a:t>de </a:t>
            </a:r>
            <a:r>
              <a:rPr sz="1200" spc="-10" dirty="0">
                <a:latin typeface="Carlito"/>
                <a:cs typeface="Carlito"/>
              </a:rPr>
              <a:t>vista</a:t>
            </a:r>
            <a:r>
              <a:rPr sz="1200" spc="-25" dirty="0">
                <a:latin typeface="Carlito"/>
                <a:cs typeface="Carlito"/>
              </a:rPr>
              <a:t> </a:t>
            </a:r>
            <a:r>
              <a:rPr sz="1200" spc="-10" dirty="0">
                <a:latin typeface="Carlito"/>
                <a:cs typeface="Carlito"/>
              </a:rPr>
              <a:t>diferentes.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294437" y="2901779"/>
            <a:ext cx="832485" cy="631825"/>
            <a:chOff x="3294437" y="2901779"/>
            <a:chExt cx="832485" cy="631825"/>
          </a:xfrm>
        </p:grpSpPr>
        <p:sp>
          <p:nvSpPr>
            <p:cNvPr id="27" name="object 27"/>
            <p:cNvSpPr/>
            <p:nvPr/>
          </p:nvSpPr>
          <p:spPr>
            <a:xfrm>
              <a:off x="3294430" y="3123336"/>
              <a:ext cx="120014" cy="254635"/>
            </a:xfrm>
            <a:custGeom>
              <a:avLst/>
              <a:gdLst/>
              <a:ahLst/>
              <a:cxnLst/>
              <a:rect l="l" t="t" r="r" b="b"/>
              <a:pathLst>
                <a:path w="120014" h="254635">
                  <a:moveTo>
                    <a:pt x="66154" y="13195"/>
                  </a:moveTo>
                  <a:lnTo>
                    <a:pt x="52971" y="0"/>
                  </a:lnTo>
                  <a:lnTo>
                    <a:pt x="23545" y="38544"/>
                  </a:lnTo>
                  <a:lnTo>
                    <a:pt x="5880" y="81864"/>
                  </a:lnTo>
                  <a:lnTo>
                    <a:pt x="0" y="127558"/>
                  </a:lnTo>
                  <a:lnTo>
                    <a:pt x="5880" y="173164"/>
                  </a:lnTo>
                  <a:lnTo>
                    <a:pt x="23545" y="216255"/>
                  </a:lnTo>
                  <a:lnTo>
                    <a:pt x="52971" y="254406"/>
                  </a:lnTo>
                  <a:lnTo>
                    <a:pt x="66154" y="241211"/>
                  </a:lnTo>
                  <a:lnTo>
                    <a:pt x="39865" y="206794"/>
                  </a:lnTo>
                  <a:lnTo>
                    <a:pt x="24091" y="168071"/>
                  </a:lnTo>
                  <a:lnTo>
                    <a:pt x="18834" y="127203"/>
                  </a:lnTo>
                  <a:lnTo>
                    <a:pt x="24091" y="86334"/>
                  </a:lnTo>
                  <a:lnTo>
                    <a:pt x="39865" y="47612"/>
                  </a:lnTo>
                  <a:lnTo>
                    <a:pt x="66154" y="13195"/>
                  </a:lnTo>
                  <a:close/>
                </a:path>
                <a:path w="120014" h="254635">
                  <a:moveTo>
                    <a:pt x="119837" y="65951"/>
                  </a:moveTo>
                  <a:lnTo>
                    <a:pt x="105714" y="52768"/>
                  </a:lnTo>
                  <a:lnTo>
                    <a:pt x="82397" y="87820"/>
                  </a:lnTo>
                  <a:lnTo>
                    <a:pt x="74637" y="127558"/>
                  </a:lnTo>
                  <a:lnTo>
                    <a:pt x="82397" y="167119"/>
                  </a:lnTo>
                  <a:lnTo>
                    <a:pt x="105714" y="201637"/>
                  </a:lnTo>
                  <a:lnTo>
                    <a:pt x="119837" y="188455"/>
                  </a:lnTo>
                  <a:lnTo>
                    <a:pt x="100761" y="159766"/>
                  </a:lnTo>
                  <a:lnTo>
                    <a:pt x="94411" y="127203"/>
                  </a:lnTo>
                  <a:lnTo>
                    <a:pt x="100761" y="94640"/>
                  </a:lnTo>
                  <a:lnTo>
                    <a:pt x="119837" y="659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395321" y="2901779"/>
              <a:ext cx="325018" cy="35817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07561" y="3123336"/>
              <a:ext cx="119380" cy="254635"/>
            </a:xfrm>
            <a:custGeom>
              <a:avLst/>
              <a:gdLst/>
              <a:ahLst/>
              <a:cxnLst/>
              <a:rect l="l" t="t" r="r" b="b"/>
              <a:pathLst>
                <a:path w="119379" h="254635">
                  <a:moveTo>
                    <a:pt x="44259" y="126847"/>
                  </a:moveTo>
                  <a:lnTo>
                    <a:pt x="36499" y="87287"/>
                  </a:lnTo>
                  <a:lnTo>
                    <a:pt x="13182" y="52768"/>
                  </a:lnTo>
                  <a:lnTo>
                    <a:pt x="0" y="65951"/>
                  </a:lnTo>
                  <a:lnTo>
                    <a:pt x="19075" y="94640"/>
                  </a:lnTo>
                  <a:lnTo>
                    <a:pt x="25425" y="127203"/>
                  </a:lnTo>
                  <a:lnTo>
                    <a:pt x="19075" y="159766"/>
                  </a:lnTo>
                  <a:lnTo>
                    <a:pt x="0" y="188455"/>
                  </a:lnTo>
                  <a:lnTo>
                    <a:pt x="13182" y="201637"/>
                  </a:lnTo>
                  <a:lnTo>
                    <a:pt x="36499" y="166585"/>
                  </a:lnTo>
                  <a:lnTo>
                    <a:pt x="44259" y="126847"/>
                  </a:lnTo>
                  <a:close/>
                </a:path>
                <a:path w="119379" h="254635">
                  <a:moveTo>
                    <a:pt x="119138" y="127203"/>
                  </a:moveTo>
                  <a:lnTo>
                    <a:pt x="113322" y="81445"/>
                  </a:lnTo>
                  <a:lnTo>
                    <a:pt x="95897" y="38214"/>
                  </a:lnTo>
                  <a:lnTo>
                    <a:pt x="66865" y="0"/>
                  </a:lnTo>
                  <a:lnTo>
                    <a:pt x="53682" y="13195"/>
                  </a:lnTo>
                  <a:lnTo>
                    <a:pt x="79971" y="47612"/>
                  </a:lnTo>
                  <a:lnTo>
                    <a:pt x="95745" y="86334"/>
                  </a:lnTo>
                  <a:lnTo>
                    <a:pt x="101003" y="127203"/>
                  </a:lnTo>
                  <a:lnTo>
                    <a:pt x="95745" y="168071"/>
                  </a:lnTo>
                  <a:lnTo>
                    <a:pt x="79971" y="206794"/>
                  </a:lnTo>
                  <a:lnTo>
                    <a:pt x="53682" y="241211"/>
                  </a:lnTo>
                  <a:lnTo>
                    <a:pt x="66865" y="254406"/>
                  </a:lnTo>
                  <a:lnTo>
                    <a:pt x="95897" y="216192"/>
                  </a:lnTo>
                  <a:lnTo>
                    <a:pt x="113322" y="172961"/>
                  </a:lnTo>
                  <a:lnTo>
                    <a:pt x="119138" y="1272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34290" y="2901779"/>
              <a:ext cx="192232" cy="19233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466069" y="2930165"/>
              <a:ext cx="490220" cy="603250"/>
            </a:xfrm>
            <a:custGeom>
              <a:avLst/>
              <a:gdLst/>
              <a:ahLst/>
              <a:cxnLst/>
              <a:rect l="l" t="t" r="r" b="b"/>
              <a:pathLst>
                <a:path w="490220" h="603250">
                  <a:moveTo>
                    <a:pt x="254269" y="18845"/>
                  </a:moveTo>
                  <a:lnTo>
                    <a:pt x="235435" y="18845"/>
                  </a:lnTo>
                  <a:lnTo>
                    <a:pt x="235435" y="75380"/>
                  </a:lnTo>
                  <a:lnTo>
                    <a:pt x="186460" y="82099"/>
                  </a:lnTo>
                  <a:lnTo>
                    <a:pt x="141172" y="98039"/>
                  </a:lnTo>
                  <a:lnTo>
                    <a:pt x="100519" y="122171"/>
                  </a:lnTo>
                  <a:lnTo>
                    <a:pt x="65450" y="153470"/>
                  </a:lnTo>
                  <a:lnTo>
                    <a:pt x="36915" y="190908"/>
                  </a:lnTo>
                  <a:lnTo>
                    <a:pt x="15862" y="233459"/>
                  </a:lnTo>
                  <a:lnTo>
                    <a:pt x="3240" y="280095"/>
                  </a:lnTo>
                  <a:lnTo>
                    <a:pt x="0" y="329790"/>
                  </a:lnTo>
                  <a:lnTo>
                    <a:pt x="5400" y="373075"/>
                  </a:lnTo>
                  <a:lnTo>
                    <a:pt x="18481" y="414593"/>
                  </a:lnTo>
                  <a:lnTo>
                    <a:pt x="38802" y="453285"/>
                  </a:lnTo>
                  <a:lnTo>
                    <a:pt x="65921" y="488089"/>
                  </a:lnTo>
                  <a:lnTo>
                    <a:pt x="19776" y="589853"/>
                  </a:lnTo>
                  <a:lnTo>
                    <a:pt x="17893" y="594565"/>
                  </a:lnTo>
                  <a:lnTo>
                    <a:pt x="19776" y="600218"/>
                  </a:lnTo>
                  <a:lnTo>
                    <a:pt x="24485" y="602103"/>
                  </a:lnTo>
                  <a:lnTo>
                    <a:pt x="25426" y="603045"/>
                  </a:lnTo>
                  <a:lnTo>
                    <a:pt x="32019" y="603045"/>
                  </a:lnTo>
                  <a:lnTo>
                    <a:pt x="34844" y="601161"/>
                  </a:lnTo>
                  <a:lnTo>
                    <a:pt x="36727" y="597392"/>
                  </a:lnTo>
                  <a:lnTo>
                    <a:pt x="80047" y="501281"/>
                  </a:lnTo>
                  <a:lnTo>
                    <a:pt x="110150" y="501281"/>
                  </a:lnTo>
                  <a:lnTo>
                    <a:pt x="57322" y="446993"/>
                  </a:lnTo>
                  <a:lnTo>
                    <a:pt x="36536" y="408572"/>
                  </a:lnTo>
                  <a:lnTo>
                    <a:pt x="23409" y="366065"/>
                  </a:lnTo>
                  <a:lnTo>
                    <a:pt x="18834" y="320367"/>
                  </a:lnTo>
                  <a:lnTo>
                    <a:pt x="23409" y="274670"/>
                  </a:lnTo>
                  <a:lnTo>
                    <a:pt x="36536" y="232163"/>
                  </a:lnTo>
                  <a:lnTo>
                    <a:pt x="57322" y="193742"/>
                  </a:lnTo>
                  <a:lnTo>
                    <a:pt x="84874" y="160301"/>
                  </a:lnTo>
                  <a:lnTo>
                    <a:pt x="118296" y="132735"/>
                  </a:lnTo>
                  <a:lnTo>
                    <a:pt x="156696" y="111937"/>
                  </a:lnTo>
                  <a:lnTo>
                    <a:pt x="199179" y="98802"/>
                  </a:lnTo>
                  <a:lnTo>
                    <a:pt x="244852" y="94225"/>
                  </a:lnTo>
                  <a:lnTo>
                    <a:pt x="338654" y="94225"/>
                  </a:lnTo>
                  <a:lnTo>
                    <a:pt x="297531" y="81196"/>
                  </a:lnTo>
                  <a:lnTo>
                    <a:pt x="254269" y="75380"/>
                  </a:lnTo>
                  <a:lnTo>
                    <a:pt x="254269" y="18845"/>
                  </a:lnTo>
                  <a:close/>
                </a:path>
                <a:path w="490220" h="603250">
                  <a:moveTo>
                    <a:pt x="429642" y="501281"/>
                  </a:moveTo>
                  <a:lnTo>
                    <a:pt x="408715" y="501281"/>
                  </a:lnTo>
                  <a:lnTo>
                    <a:pt x="452035" y="597392"/>
                  </a:lnTo>
                  <a:lnTo>
                    <a:pt x="453918" y="601161"/>
                  </a:lnTo>
                  <a:lnTo>
                    <a:pt x="456744" y="603045"/>
                  </a:lnTo>
                  <a:lnTo>
                    <a:pt x="463336" y="603045"/>
                  </a:lnTo>
                  <a:lnTo>
                    <a:pt x="464278" y="602103"/>
                  </a:lnTo>
                  <a:lnTo>
                    <a:pt x="468986" y="600218"/>
                  </a:lnTo>
                  <a:lnTo>
                    <a:pt x="470870" y="594565"/>
                  </a:lnTo>
                  <a:lnTo>
                    <a:pt x="468986" y="589853"/>
                  </a:lnTo>
                  <a:lnTo>
                    <a:pt x="429642" y="501281"/>
                  </a:lnTo>
                  <a:close/>
                </a:path>
                <a:path w="490220" h="603250">
                  <a:moveTo>
                    <a:pt x="110150" y="501281"/>
                  </a:moveTo>
                  <a:lnTo>
                    <a:pt x="80047" y="501281"/>
                  </a:lnTo>
                  <a:lnTo>
                    <a:pt x="117114" y="529107"/>
                  </a:lnTo>
                  <a:lnTo>
                    <a:pt x="157623" y="548983"/>
                  </a:lnTo>
                  <a:lnTo>
                    <a:pt x="200428" y="560908"/>
                  </a:lnTo>
                  <a:lnTo>
                    <a:pt x="244381" y="564884"/>
                  </a:lnTo>
                  <a:lnTo>
                    <a:pt x="288334" y="560908"/>
                  </a:lnTo>
                  <a:lnTo>
                    <a:pt x="331139" y="548983"/>
                  </a:lnTo>
                  <a:lnTo>
                    <a:pt x="336180" y="546510"/>
                  </a:lnTo>
                  <a:lnTo>
                    <a:pt x="244852" y="546510"/>
                  </a:lnTo>
                  <a:lnTo>
                    <a:pt x="199179" y="541933"/>
                  </a:lnTo>
                  <a:lnTo>
                    <a:pt x="156696" y="528798"/>
                  </a:lnTo>
                  <a:lnTo>
                    <a:pt x="118296" y="508000"/>
                  </a:lnTo>
                  <a:lnTo>
                    <a:pt x="110150" y="501281"/>
                  </a:lnTo>
                  <a:close/>
                </a:path>
                <a:path w="490220" h="603250">
                  <a:moveTo>
                    <a:pt x="338654" y="94225"/>
                  </a:moveTo>
                  <a:lnTo>
                    <a:pt x="244852" y="94225"/>
                  </a:lnTo>
                  <a:lnTo>
                    <a:pt x="290525" y="98802"/>
                  </a:lnTo>
                  <a:lnTo>
                    <a:pt x="333008" y="111937"/>
                  </a:lnTo>
                  <a:lnTo>
                    <a:pt x="371408" y="132735"/>
                  </a:lnTo>
                  <a:lnTo>
                    <a:pt x="404830" y="160301"/>
                  </a:lnTo>
                  <a:lnTo>
                    <a:pt x="432382" y="193742"/>
                  </a:lnTo>
                  <a:lnTo>
                    <a:pt x="453168" y="232163"/>
                  </a:lnTo>
                  <a:lnTo>
                    <a:pt x="466295" y="274670"/>
                  </a:lnTo>
                  <a:lnTo>
                    <a:pt x="470870" y="320367"/>
                  </a:lnTo>
                  <a:lnTo>
                    <a:pt x="466257" y="365795"/>
                  </a:lnTo>
                  <a:lnTo>
                    <a:pt x="453036" y="408174"/>
                  </a:lnTo>
                  <a:lnTo>
                    <a:pt x="432133" y="446579"/>
                  </a:lnTo>
                  <a:lnTo>
                    <a:pt x="404477" y="480080"/>
                  </a:lnTo>
                  <a:lnTo>
                    <a:pt x="370994" y="507752"/>
                  </a:lnTo>
                  <a:lnTo>
                    <a:pt x="332610" y="528666"/>
                  </a:lnTo>
                  <a:lnTo>
                    <a:pt x="290254" y="541894"/>
                  </a:lnTo>
                  <a:lnTo>
                    <a:pt x="244852" y="546510"/>
                  </a:lnTo>
                  <a:lnTo>
                    <a:pt x="336180" y="546510"/>
                  </a:lnTo>
                  <a:lnTo>
                    <a:pt x="371649" y="529107"/>
                  </a:lnTo>
                  <a:lnTo>
                    <a:pt x="408715" y="501281"/>
                  </a:lnTo>
                  <a:lnTo>
                    <a:pt x="429642" y="501281"/>
                  </a:lnTo>
                  <a:lnTo>
                    <a:pt x="423783" y="488089"/>
                  </a:lnTo>
                  <a:lnTo>
                    <a:pt x="453850" y="448612"/>
                  </a:lnTo>
                  <a:lnTo>
                    <a:pt x="474857" y="405303"/>
                  </a:lnTo>
                  <a:lnTo>
                    <a:pt x="486837" y="359543"/>
                  </a:lnTo>
                  <a:lnTo>
                    <a:pt x="489822" y="312712"/>
                  </a:lnTo>
                  <a:lnTo>
                    <a:pt x="483846" y="266189"/>
                  </a:lnTo>
                  <a:lnTo>
                    <a:pt x="468942" y="221357"/>
                  </a:lnTo>
                  <a:lnTo>
                    <a:pt x="445143" y="179594"/>
                  </a:lnTo>
                  <a:lnTo>
                    <a:pt x="412482" y="142281"/>
                  </a:lnTo>
                  <a:lnTo>
                    <a:pt x="377696" y="114734"/>
                  </a:lnTo>
                  <a:lnTo>
                    <a:pt x="339026" y="94343"/>
                  </a:lnTo>
                  <a:lnTo>
                    <a:pt x="338654" y="94225"/>
                  </a:lnTo>
                  <a:close/>
                </a:path>
                <a:path w="490220" h="603250">
                  <a:moveTo>
                    <a:pt x="307007" y="0"/>
                  </a:moveTo>
                  <a:lnTo>
                    <a:pt x="182697" y="0"/>
                  </a:lnTo>
                  <a:lnTo>
                    <a:pt x="178930" y="3769"/>
                  </a:lnTo>
                  <a:lnTo>
                    <a:pt x="178930" y="15076"/>
                  </a:lnTo>
                  <a:lnTo>
                    <a:pt x="182697" y="18845"/>
                  </a:lnTo>
                  <a:lnTo>
                    <a:pt x="307007" y="18845"/>
                  </a:lnTo>
                  <a:lnTo>
                    <a:pt x="310774" y="15076"/>
                  </a:lnTo>
                  <a:lnTo>
                    <a:pt x="310774" y="3769"/>
                  </a:lnTo>
                  <a:lnTo>
                    <a:pt x="3070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2679192" y="3668267"/>
            <a:ext cx="1932939" cy="1015365"/>
          </a:xfrm>
          <a:prstGeom prst="rect">
            <a:avLst/>
          </a:prstGeom>
          <a:ln w="9525">
            <a:solidFill>
              <a:srgbClr val="4471C4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64465" marR="156210" indent="-1905" algn="ctr">
              <a:lnSpc>
                <a:spcPct val="100000"/>
              </a:lnSpc>
              <a:spcBef>
                <a:spcPts val="290"/>
              </a:spcBef>
            </a:pPr>
            <a:r>
              <a:rPr sz="1200" spc="-15" dirty="0">
                <a:latin typeface="Carlito"/>
                <a:cs typeface="Carlito"/>
              </a:rPr>
              <a:t>Para </a:t>
            </a:r>
            <a:r>
              <a:rPr sz="1200" spc="-5" dirty="0">
                <a:latin typeface="Carlito"/>
                <a:cs typeface="Carlito"/>
              </a:rPr>
              <a:t>propiciar </a:t>
            </a:r>
            <a:r>
              <a:rPr sz="1200" dirty="0">
                <a:latin typeface="Carlito"/>
                <a:cs typeface="Carlito"/>
              </a:rPr>
              <a:t>un </a:t>
            </a:r>
            <a:r>
              <a:rPr sz="1200" spc="-5" dirty="0">
                <a:latin typeface="Carlito"/>
                <a:cs typeface="Carlito"/>
              </a:rPr>
              <a:t>mejor  </a:t>
            </a:r>
            <a:r>
              <a:rPr sz="1200" spc="-10" dirty="0">
                <a:latin typeface="Carlito"/>
                <a:cs typeface="Carlito"/>
              </a:rPr>
              <a:t>proceso </a:t>
            </a:r>
            <a:r>
              <a:rPr sz="1200" dirty="0">
                <a:latin typeface="Carlito"/>
                <a:cs typeface="Carlito"/>
              </a:rPr>
              <a:t>de </a:t>
            </a:r>
            <a:r>
              <a:rPr sz="1200" spc="-5" dirty="0">
                <a:latin typeface="Carlito"/>
                <a:cs typeface="Carlito"/>
              </a:rPr>
              <a:t>aprendizaje</a:t>
            </a:r>
            <a:r>
              <a:rPr sz="1200" spc="-75" dirty="0">
                <a:latin typeface="Carlito"/>
                <a:cs typeface="Carlito"/>
              </a:rPr>
              <a:t> </a:t>
            </a:r>
            <a:r>
              <a:rPr sz="1200" spc="-5" dirty="0">
                <a:latin typeface="Carlito"/>
                <a:cs typeface="Carlito"/>
              </a:rPr>
              <a:t>se  recomienda </a:t>
            </a:r>
            <a:r>
              <a:rPr sz="1200" dirty="0">
                <a:latin typeface="Carlito"/>
                <a:cs typeface="Carlito"/>
              </a:rPr>
              <a:t>un </a:t>
            </a:r>
            <a:r>
              <a:rPr sz="1200" spc="-5" dirty="0">
                <a:latin typeface="Carlito"/>
                <a:cs typeface="Carlito"/>
              </a:rPr>
              <a:t>receso </a:t>
            </a:r>
            <a:r>
              <a:rPr sz="1200" dirty="0">
                <a:latin typeface="Carlito"/>
                <a:cs typeface="Carlito"/>
              </a:rPr>
              <a:t>de  20 </a:t>
            </a:r>
            <a:r>
              <a:rPr sz="1200" spc="-5" dirty="0">
                <a:latin typeface="Carlito"/>
                <a:cs typeface="Carlito"/>
              </a:rPr>
              <a:t>minutos </a:t>
            </a:r>
            <a:r>
              <a:rPr sz="1200" dirty="0">
                <a:latin typeface="Carlito"/>
                <a:cs typeface="Carlito"/>
              </a:rPr>
              <a:t>a la </a:t>
            </a:r>
            <a:r>
              <a:rPr sz="1200" spc="-5" dirty="0">
                <a:latin typeface="Carlito"/>
                <a:cs typeface="Carlito"/>
              </a:rPr>
              <a:t>mitad </a:t>
            </a:r>
            <a:r>
              <a:rPr sz="1200" dirty="0">
                <a:latin typeface="Carlito"/>
                <a:cs typeface="Carlito"/>
              </a:rPr>
              <a:t>del  </a:t>
            </a:r>
            <a:r>
              <a:rPr sz="1200" spc="-10" dirty="0">
                <a:latin typeface="Carlito"/>
                <a:cs typeface="Carlito"/>
              </a:rPr>
              <a:t>evento.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682826" y="2892474"/>
            <a:ext cx="226060" cy="641350"/>
          </a:xfrm>
          <a:custGeom>
            <a:avLst/>
            <a:gdLst/>
            <a:ahLst/>
            <a:cxnLst/>
            <a:rect l="l" t="t" r="r" b="b"/>
            <a:pathLst>
              <a:path w="226060" h="641350">
                <a:moveTo>
                  <a:pt x="188348" y="0"/>
                </a:moveTo>
                <a:lnTo>
                  <a:pt x="139642" y="12322"/>
                </a:lnTo>
                <a:lnTo>
                  <a:pt x="75339" y="75380"/>
                </a:lnTo>
                <a:lnTo>
                  <a:pt x="75339" y="37690"/>
                </a:lnTo>
                <a:lnTo>
                  <a:pt x="72366" y="23055"/>
                </a:lnTo>
                <a:lnTo>
                  <a:pt x="64273" y="11071"/>
                </a:lnTo>
                <a:lnTo>
                  <a:pt x="52296" y="2974"/>
                </a:lnTo>
                <a:lnTo>
                  <a:pt x="37669" y="0"/>
                </a:lnTo>
                <a:lnTo>
                  <a:pt x="23043" y="2974"/>
                </a:lnTo>
                <a:lnTo>
                  <a:pt x="11065" y="11071"/>
                </a:lnTo>
                <a:lnTo>
                  <a:pt x="2972" y="23055"/>
                </a:lnTo>
                <a:lnTo>
                  <a:pt x="0" y="37690"/>
                </a:lnTo>
                <a:lnTo>
                  <a:pt x="0" y="339213"/>
                </a:lnTo>
                <a:lnTo>
                  <a:pt x="1353" y="349386"/>
                </a:lnTo>
                <a:lnTo>
                  <a:pt x="5179" y="358411"/>
                </a:lnTo>
                <a:lnTo>
                  <a:pt x="11124" y="365846"/>
                </a:lnTo>
                <a:lnTo>
                  <a:pt x="18834" y="371249"/>
                </a:lnTo>
                <a:lnTo>
                  <a:pt x="18834" y="433438"/>
                </a:lnTo>
                <a:lnTo>
                  <a:pt x="24779" y="462707"/>
                </a:lnTo>
                <a:lnTo>
                  <a:pt x="40965" y="486676"/>
                </a:lnTo>
                <a:lnTo>
                  <a:pt x="64921" y="502871"/>
                </a:lnTo>
                <a:lnTo>
                  <a:pt x="108800" y="511793"/>
                </a:lnTo>
                <a:lnTo>
                  <a:pt x="120778" y="519891"/>
                </a:lnTo>
                <a:lnTo>
                  <a:pt x="128871" y="531875"/>
                </a:lnTo>
                <a:lnTo>
                  <a:pt x="131843" y="546510"/>
                </a:lnTo>
                <a:lnTo>
                  <a:pt x="131843" y="640735"/>
                </a:lnTo>
                <a:lnTo>
                  <a:pt x="169513" y="640735"/>
                </a:lnTo>
                <a:lnTo>
                  <a:pt x="169513" y="546510"/>
                </a:lnTo>
                <a:lnTo>
                  <a:pt x="163568" y="517241"/>
                </a:lnTo>
                <a:lnTo>
                  <a:pt x="147382" y="493272"/>
                </a:lnTo>
                <a:lnTo>
                  <a:pt x="123426" y="477077"/>
                </a:lnTo>
                <a:lnTo>
                  <a:pt x="79547" y="468155"/>
                </a:lnTo>
                <a:lnTo>
                  <a:pt x="67569" y="460057"/>
                </a:lnTo>
                <a:lnTo>
                  <a:pt x="59476" y="448073"/>
                </a:lnTo>
                <a:lnTo>
                  <a:pt x="56504" y="433438"/>
                </a:lnTo>
                <a:lnTo>
                  <a:pt x="56504" y="371249"/>
                </a:lnTo>
                <a:lnTo>
                  <a:pt x="64214" y="365316"/>
                </a:lnTo>
                <a:lnTo>
                  <a:pt x="70159" y="357704"/>
                </a:lnTo>
                <a:lnTo>
                  <a:pt x="73985" y="348856"/>
                </a:lnTo>
                <a:lnTo>
                  <a:pt x="75339" y="339213"/>
                </a:lnTo>
                <a:lnTo>
                  <a:pt x="75339" y="207296"/>
                </a:lnTo>
                <a:lnTo>
                  <a:pt x="129018" y="261005"/>
                </a:lnTo>
                <a:lnTo>
                  <a:pt x="140451" y="270354"/>
                </a:lnTo>
                <a:lnTo>
                  <a:pt x="153385" y="277141"/>
                </a:lnTo>
                <a:lnTo>
                  <a:pt x="167556" y="281278"/>
                </a:lnTo>
                <a:lnTo>
                  <a:pt x="188348" y="282677"/>
                </a:lnTo>
                <a:lnTo>
                  <a:pt x="202974" y="279703"/>
                </a:lnTo>
                <a:lnTo>
                  <a:pt x="214952" y="271606"/>
                </a:lnTo>
                <a:lnTo>
                  <a:pt x="223045" y="259621"/>
                </a:lnTo>
                <a:lnTo>
                  <a:pt x="226017" y="244987"/>
                </a:lnTo>
                <a:lnTo>
                  <a:pt x="226017" y="37690"/>
                </a:lnTo>
                <a:lnTo>
                  <a:pt x="223045" y="23055"/>
                </a:lnTo>
                <a:lnTo>
                  <a:pt x="214952" y="11071"/>
                </a:lnTo>
                <a:lnTo>
                  <a:pt x="202974" y="2974"/>
                </a:lnTo>
                <a:lnTo>
                  <a:pt x="1883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097192" y="2892474"/>
            <a:ext cx="226060" cy="641350"/>
          </a:xfrm>
          <a:custGeom>
            <a:avLst/>
            <a:gdLst/>
            <a:ahLst/>
            <a:cxnLst/>
            <a:rect l="l" t="t" r="r" b="b"/>
            <a:pathLst>
              <a:path w="226060" h="641350">
                <a:moveTo>
                  <a:pt x="188348" y="0"/>
                </a:moveTo>
                <a:lnTo>
                  <a:pt x="173721" y="2974"/>
                </a:lnTo>
                <a:lnTo>
                  <a:pt x="161743" y="11071"/>
                </a:lnTo>
                <a:lnTo>
                  <a:pt x="153650" y="23055"/>
                </a:lnTo>
                <a:lnTo>
                  <a:pt x="150678" y="37690"/>
                </a:lnTo>
                <a:lnTo>
                  <a:pt x="150678" y="75380"/>
                </a:lnTo>
                <a:lnTo>
                  <a:pt x="96999" y="21671"/>
                </a:lnTo>
                <a:lnTo>
                  <a:pt x="85565" y="12322"/>
                </a:lnTo>
                <a:lnTo>
                  <a:pt x="72631" y="5535"/>
                </a:lnTo>
                <a:lnTo>
                  <a:pt x="58461" y="1398"/>
                </a:lnTo>
                <a:lnTo>
                  <a:pt x="37669" y="0"/>
                </a:lnTo>
                <a:lnTo>
                  <a:pt x="23043" y="2974"/>
                </a:lnTo>
                <a:lnTo>
                  <a:pt x="11065" y="11071"/>
                </a:lnTo>
                <a:lnTo>
                  <a:pt x="2972" y="23055"/>
                </a:lnTo>
                <a:lnTo>
                  <a:pt x="0" y="37690"/>
                </a:lnTo>
                <a:lnTo>
                  <a:pt x="0" y="244987"/>
                </a:lnTo>
                <a:lnTo>
                  <a:pt x="2972" y="259621"/>
                </a:lnTo>
                <a:lnTo>
                  <a:pt x="11065" y="271606"/>
                </a:lnTo>
                <a:lnTo>
                  <a:pt x="23043" y="279703"/>
                </a:lnTo>
                <a:lnTo>
                  <a:pt x="37669" y="282677"/>
                </a:lnTo>
                <a:lnTo>
                  <a:pt x="59005" y="281278"/>
                </a:lnTo>
                <a:lnTo>
                  <a:pt x="73220" y="277141"/>
                </a:lnTo>
                <a:lnTo>
                  <a:pt x="86375" y="270354"/>
                </a:lnTo>
                <a:lnTo>
                  <a:pt x="97941" y="261005"/>
                </a:lnTo>
                <a:lnTo>
                  <a:pt x="150678" y="207296"/>
                </a:lnTo>
                <a:lnTo>
                  <a:pt x="150678" y="339213"/>
                </a:lnTo>
                <a:lnTo>
                  <a:pt x="152032" y="349386"/>
                </a:lnTo>
                <a:lnTo>
                  <a:pt x="155858" y="358411"/>
                </a:lnTo>
                <a:lnTo>
                  <a:pt x="161802" y="365846"/>
                </a:lnTo>
                <a:lnTo>
                  <a:pt x="169513" y="371249"/>
                </a:lnTo>
                <a:lnTo>
                  <a:pt x="169513" y="433438"/>
                </a:lnTo>
                <a:lnTo>
                  <a:pt x="166540" y="448073"/>
                </a:lnTo>
                <a:lnTo>
                  <a:pt x="158447" y="460057"/>
                </a:lnTo>
                <a:lnTo>
                  <a:pt x="146470" y="468155"/>
                </a:lnTo>
                <a:lnTo>
                  <a:pt x="102590" y="477077"/>
                </a:lnTo>
                <a:lnTo>
                  <a:pt x="78635" y="493272"/>
                </a:lnTo>
                <a:lnTo>
                  <a:pt x="62449" y="517241"/>
                </a:lnTo>
                <a:lnTo>
                  <a:pt x="56504" y="546510"/>
                </a:lnTo>
                <a:lnTo>
                  <a:pt x="56504" y="640735"/>
                </a:lnTo>
                <a:lnTo>
                  <a:pt x="94174" y="640735"/>
                </a:lnTo>
                <a:lnTo>
                  <a:pt x="94174" y="546510"/>
                </a:lnTo>
                <a:lnTo>
                  <a:pt x="97146" y="531875"/>
                </a:lnTo>
                <a:lnTo>
                  <a:pt x="105239" y="519891"/>
                </a:lnTo>
                <a:lnTo>
                  <a:pt x="117217" y="511793"/>
                </a:lnTo>
                <a:lnTo>
                  <a:pt x="161096" y="502871"/>
                </a:lnTo>
                <a:lnTo>
                  <a:pt x="185052" y="486676"/>
                </a:lnTo>
                <a:lnTo>
                  <a:pt x="201238" y="462707"/>
                </a:lnTo>
                <a:lnTo>
                  <a:pt x="207182" y="433438"/>
                </a:lnTo>
                <a:lnTo>
                  <a:pt x="207182" y="371249"/>
                </a:lnTo>
                <a:lnTo>
                  <a:pt x="214893" y="365316"/>
                </a:lnTo>
                <a:lnTo>
                  <a:pt x="220838" y="357704"/>
                </a:lnTo>
                <a:lnTo>
                  <a:pt x="224663" y="348856"/>
                </a:lnTo>
                <a:lnTo>
                  <a:pt x="226017" y="339213"/>
                </a:lnTo>
                <a:lnTo>
                  <a:pt x="226017" y="37690"/>
                </a:lnTo>
                <a:lnTo>
                  <a:pt x="223045" y="23055"/>
                </a:lnTo>
                <a:lnTo>
                  <a:pt x="214952" y="11071"/>
                </a:lnTo>
                <a:lnTo>
                  <a:pt x="202974" y="2974"/>
                </a:lnTo>
                <a:lnTo>
                  <a:pt x="1883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4959096" y="3677411"/>
            <a:ext cx="1931035" cy="1199515"/>
          </a:xfrm>
          <a:prstGeom prst="rect">
            <a:avLst/>
          </a:prstGeom>
          <a:ln w="9525">
            <a:solidFill>
              <a:srgbClr val="4471C4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104139" marR="97790" indent="1270" algn="ctr">
              <a:lnSpc>
                <a:spcPct val="100000"/>
              </a:lnSpc>
              <a:spcBef>
                <a:spcPts val="285"/>
              </a:spcBef>
            </a:pPr>
            <a:r>
              <a:rPr sz="1200" spc="-5" dirty="0">
                <a:latin typeface="Carlito"/>
                <a:cs typeface="Carlito"/>
              </a:rPr>
              <a:t>Se recomienda </a:t>
            </a:r>
            <a:r>
              <a:rPr sz="1200" dirty="0">
                <a:latin typeface="Carlito"/>
                <a:cs typeface="Carlito"/>
              </a:rPr>
              <a:t>el </a:t>
            </a:r>
            <a:r>
              <a:rPr sz="1200" spc="-5" dirty="0">
                <a:latin typeface="Carlito"/>
                <a:cs typeface="Carlito"/>
              </a:rPr>
              <a:t>uso </a:t>
            </a:r>
            <a:r>
              <a:rPr sz="1200" dirty="0">
                <a:latin typeface="Carlito"/>
                <a:cs typeface="Carlito"/>
              </a:rPr>
              <a:t>de  </a:t>
            </a:r>
            <a:r>
              <a:rPr sz="1200" spc="-5" dirty="0">
                <a:latin typeface="Carlito"/>
                <a:cs typeface="Carlito"/>
              </a:rPr>
              <a:t>audífonos </a:t>
            </a:r>
            <a:r>
              <a:rPr sz="1200" spc="-10" dirty="0">
                <a:latin typeface="Carlito"/>
                <a:cs typeface="Carlito"/>
              </a:rPr>
              <a:t>para </a:t>
            </a:r>
            <a:r>
              <a:rPr sz="1200" dirty="0">
                <a:latin typeface="Carlito"/>
                <a:cs typeface="Carlito"/>
              </a:rPr>
              <a:t>aislar  cualquier sonido que</a:t>
            </a:r>
            <a:r>
              <a:rPr sz="1200" spc="-150" dirty="0">
                <a:latin typeface="Carlito"/>
                <a:cs typeface="Carlito"/>
              </a:rPr>
              <a:t> </a:t>
            </a:r>
            <a:r>
              <a:rPr sz="1200" dirty="0">
                <a:latin typeface="Carlito"/>
                <a:cs typeface="Carlito"/>
              </a:rPr>
              <a:t>pueda  </a:t>
            </a:r>
            <a:r>
              <a:rPr sz="1200" spc="-5" dirty="0">
                <a:latin typeface="Carlito"/>
                <a:cs typeface="Carlito"/>
              </a:rPr>
              <a:t>distraer su atención </a:t>
            </a:r>
            <a:r>
              <a:rPr sz="1200" dirty="0">
                <a:latin typeface="Carlito"/>
                <a:cs typeface="Carlito"/>
              </a:rPr>
              <a:t>y  </a:t>
            </a:r>
            <a:r>
              <a:rPr sz="1200" spc="-5" dirty="0">
                <a:latin typeface="Carlito"/>
                <a:cs typeface="Carlito"/>
              </a:rPr>
              <a:t>mejorar </a:t>
            </a:r>
            <a:r>
              <a:rPr sz="1200" dirty="0">
                <a:latin typeface="Carlito"/>
                <a:cs typeface="Carlito"/>
              </a:rPr>
              <a:t>el </a:t>
            </a:r>
            <a:r>
              <a:rPr sz="1200" spc="-10" dirty="0">
                <a:latin typeface="Carlito"/>
                <a:cs typeface="Carlito"/>
              </a:rPr>
              <a:t>proceso </a:t>
            </a:r>
            <a:r>
              <a:rPr sz="1200" dirty="0">
                <a:latin typeface="Carlito"/>
                <a:cs typeface="Carlito"/>
              </a:rPr>
              <a:t>de  </a:t>
            </a:r>
            <a:r>
              <a:rPr sz="1200" spc="-5" dirty="0">
                <a:latin typeface="Carlito"/>
                <a:cs typeface="Carlito"/>
              </a:rPr>
              <a:t>aprendizaje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807438" y="2779830"/>
            <a:ext cx="734695" cy="744855"/>
          </a:xfrm>
          <a:custGeom>
            <a:avLst/>
            <a:gdLst/>
            <a:ahLst/>
            <a:cxnLst/>
            <a:rect l="l" t="t" r="r" b="b"/>
            <a:pathLst>
              <a:path w="734695" h="744854">
                <a:moveTo>
                  <a:pt x="150678" y="537087"/>
                </a:moveTo>
                <a:lnTo>
                  <a:pt x="131843" y="537087"/>
                </a:lnTo>
                <a:lnTo>
                  <a:pt x="131843" y="744384"/>
                </a:lnTo>
                <a:lnTo>
                  <a:pt x="150678" y="744384"/>
                </a:lnTo>
                <a:lnTo>
                  <a:pt x="150678" y="537087"/>
                </a:lnTo>
                <a:close/>
              </a:path>
              <a:path w="734695" h="744854">
                <a:moveTo>
                  <a:pt x="602713" y="537087"/>
                </a:moveTo>
                <a:lnTo>
                  <a:pt x="583879" y="537087"/>
                </a:lnTo>
                <a:lnTo>
                  <a:pt x="583879" y="744384"/>
                </a:lnTo>
                <a:lnTo>
                  <a:pt x="602713" y="744384"/>
                </a:lnTo>
                <a:lnTo>
                  <a:pt x="602713" y="537087"/>
                </a:lnTo>
                <a:close/>
              </a:path>
              <a:path w="734695" h="744854">
                <a:moveTo>
                  <a:pt x="730319" y="518242"/>
                </a:moveTo>
                <a:lnTo>
                  <a:pt x="4214" y="518242"/>
                </a:lnTo>
                <a:lnTo>
                  <a:pt x="0" y="522458"/>
                </a:lnTo>
                <a:lnTo>
                  <a:pt x="0" y="532870"/>
                </a:lnTo>
                <a:lnTo>
                  <a:pt x="4214" y="537087"/>
                </a:lnTo>
                <a:lnTo>
                  <a:pt x="730319" y="537087"/>
                </a:lnTo>
                <a:lnTo>
                  <a:pt x="734557" y="532870"/>
                </a:lnTo>
                <a:lnTo>
                  <a:pt x="734557" y="522458"/>
                </a:lnTo>
                <a:lnTo>
                  <a:pt x="730319" y="518242"/>
                </a:lnTo>
                <a:close/>
              </a:path>
              <a:path w="734695" h="744854">
                <a:moveTo>
                  <a:pt x="37669" y="461706"/>
                </a:moveTo>
                <a:lnTo>
                  <a:pt x="18834" y="461706"/>
                </a:lnTo>
                <a:lnTo>
                  <a:pt x="18834" y="518242"/>
                </a:lnTo>
                <a:lnTo>
                  <a:pt x="37669" y="518242"/>
                </a:lnTo>
                <a:lnTo>
                  <a:pt x="37669" y="461706"/>
                </a:lnTo>
                <a:close/>
              </a:path>
              <a:path w="734695" h="744854">
                <a:moveTo>
                  <a:pt x="126326" y="461706"/>
                </a:moveTo>
                <a:lnTo>
                  <a:pt x="99691" y="461706"/>
                </a:lnTo>
                <a:lnTo>
                  <a:pt x="43186" y="518242"/>
                </a:lnTo>
                <a:lnTo>
                  <a:pt x="69822" y="518242"/>
                </a:lnTo>
                <a:lnTo>
                  <a:pt x="126326" y="461706"/>
                </a:lnTo>
                <a:close/>
              </a:path>
              <a:path w="734695" h="744854">
                <a:moveTo>
                  <a:pt x="150678" y="461706"/>
                </a:moveTo>
                <a:lnTo>
                  <a:pt x="131843" y="461706"/>
                </a:lnTo>
                <a:lnTo>
                  <a:pt x="131843" y="518242"/>
                </a:lnTo>
                <a:lnTo>
                  <a:pt x="150678" y="518242"/>
                </a:lnTo>
                <a:lnTo>
                  <a:pt x="150678" y="461706"/>
                </a:lnTo>
                <a:close/>
              </a:path>
              <a:path w="734695" h="744854">
                <a:moveTo>
                  <a:pt x="239335" y="461706"/>
                </a:moveTo>
                <a:lnTo>
                  <a:pt x="212699" y="461706"/>
                </a:lnTo>
                <a:lnTo>
                  <a:pt x="156195" y="518242"/>
                </a:lnTo>
                <a:lnTo>
                  <a:pt x="182831" y="518242"/>
                </a:lnTo>
                <a:lnTo>
                  <a:pt x="239335" y="461706"/>
                </a:lnTo>
                <a:close/>
              </a:path>
              <a:path w="734695" h="744854">
                <a:moveTo>
                  <a:pt x="263687" y="461706"/>
                </a:moveTo>
                <a:lnTo>
                  <a:pt x="244852" y="461706"/>
                </a:lnTo>
                <a:lnTo>
                  <a:pt x="244852" y="518242"/>
                </a:lnTo>
                <a:lnTo>
                  <a:pt x="263687" y="518242"/>
                </a:lnTo>
                <a:lnTo>
                  <a:pt x="263687" y="461706"/>
                </a:lnTo>
                <a:close/>
              </a:path>
              <a:path w="734695" h="744854">
                <a:moveTo>
                  <a:pt x="352344" y="461706"/>
                </a:moveTo>
                <a:lnTo>
                  <a:pt x="325708" y="461706"/>
                </a:lnTo>
                <a:lnTo>
                  <a:pt x="269204" y="518242"/>
                </a:lnTo>
                <a:lnTo>
                  <a:pt x="295839" y="518242"/>
                </a:lnTo>
                <a:lnTo>
                  <a:pt x="352344" y="461706"/>
                </a:lnTo>
                <a:close/>
              </a:path>
              <a:path w="734695" h="744854">
                <a:moveTo>
                  <a:pt x="376696" y="461706"/>
                </a:moveTo>
                <a:lnTo>
                  <a:pt x="357861" y="461706"/>
                </a:lnTo>
                <a:lnTo>
                  <a:pt x="357861" y="518242"/>
                </a:lnTo>
                <a:lnTo>
                  <a:pt x="376696" y="518242"/>
                </a:lnTo>
                <a:lnTo>
                  <a:pt x="376696" y="461706"/>
                </a:lnTo>
                <a:close/>
              </a:path>
              <a:path w="734695" h="744854">
                <a:moveTo>
                  <a:pt x="465353" y="461706"/>
                </a:moveTo>
                <a:lnTo>
                  <a:pt x="438717" y="461706"/>
                </a:lnTo>
                <a:lnTo>
                  <a:pt x="382213" y="518242"/>
                </a:lnTo>
                <a:lnTo>
                  <a:pt x="408848" y="518242"/>
                </a:lnTo>
                <a:lnTo>
                  <a:pt x="465353" y="461706"/>
                </a:lnTo>
                <a:close/>
              </a:path>
              <a:path w="734695" h="744854">
                <a:moveTo>
                  <a:pt x="489705" y="461706"/>
                </a:moveTo>
                <a:lnTo>
                  <a:pt x="470870" y="461706"/>
                </a:lnTo>
                <a:lnTo>
                  <a:pt x="470870" y="518242"/>
                </a:lnTo>
                <a:lnTo>
                  <a:pt x="489705" y="518242"/>
                </a:lnTo>
                <a:lnTo>
                  <a:pt x="489705" y="461706"/>
                </a:lnTo>
                <a:close/>
              </a:path>
              <a:path w="734695" h="744854">
                <a:moveTo>
                  <a:pt x="578362" y="461706"/>
                </a:moveTo>
                <a:lnTo>
                  <a:pt x="551726" y="461706"/>
                </a:lnTo>
                <a:lnTo>
                  <a:pt x="495222" y="518242"/>
                </a:lnTo>
                <a:lnTo>
                  <a:pt x="521857" y="518242"/>
                </a:lnTo>
                <a:lnTo>
                  <a:pt x="578362" y="461706"/>
                </a:lnTo>
                <a:close/>
              </a:path>
              <a:path w="734695" h="744854">
                <a:moveTo>
                  <a:pt x="602713" y="461706"/>
                </a:moveTo>
                <a:lnTo>
                  <a:pt x="583879" y="461706"/>
                </a:lnTo>
                <a:lnTo>
                  <a:pt x="583879" y="518242"/>
                </a:lnTo>
                <a:lnTo>
                  <a:pt x="602713" y="518242"/>
                </a:lnTo>
                <a:lnTo>
                  <a:pt x="602713" y="461706"/>
                </a:lnTo>
                <a:close/>
              </a:path>
              <a:path w="734695" h="744854">
                <a:moveTo>
                  <a:pt x="691370" y="461706"/>
                </a:moveTo>
                <a:lnTo>
                  <a:pt x="664735" y="461706"/>
                </a:lnTo>
                <a:lnTo>
                  <a:pt x="608230" y="518242"/>
                </a:lnTo>
                <a:lnTo>
                  <a:pt x="634866" y="518242"/>
                </a:lnTo>
                <a:lnTo>
                  <a:pt x="691370" y="461706"/>
                </a:lnTo>
                <a:close/>
              </a:path>
              <a:path w="734695" h="744854">
                <a:moveTo>
                  <a:pt x="715722" y="461706"/>
                </a:moveTo>
                <a:lnTo>
                  <a:pt x="696888" y="461706"/>
                </a:lnTo>
                <a:lnTo>
                  <a:pt x="696888" y="518242"/>
                </a:lnTo>
                <a:lnTo>
                  <a:pt x="715722" y="518242"/>
                </a:lnTo>
                <a:lnTo>
                  <a:pt x="715722" y="461706"/>
                </a:lnTo>
                <a:close/>
              </a:path>
              <a:path w="734695" h="744854">
                <a:moveTo>
                  <a:pt x="734557" y="65958"/>
                </a:moveTo>
                <a:lnTo>
                  <a:pt x="0" y="65958"/>
                </a:lnTo>
                <a:lnTo>
                  <a:pt x="0" y="461706"/>
                </a:lnTo>
                <a:lnTo>
                  <a:pt x="734557" y="461706"/>
                </a:lnTo>
                <a:lnTo>
                  <a:pt x="734557" y="442861"/>
                </a:lnTo>
                <a:lnTo>
                  <a:pt x="18834" y="442861"/>
                </a:lnTo>
                <a:lnTo>
                  <a:pt x="18834" y="84803"/>
                </a:lnTo>
                <a:lnTo>
                  <a:pt x="734557" y="84803"/>
                </a:lnTo>
                <a:lnTo>
                  <a:pt x="734557" y="65958"/>
                </a:lnTo>
                <a:close/>
              </a:path>
              <a:path w="734695" h="744854">
                <a:moveTo>
                  <a:pt x="734557" y="84803"/>
                </a:moveTo>
                <a:lnTo>
                  <a:pt x="715722" y="84803"/>
                </a:lnTo>
                <a:lnTo>
                  <a:pt x="715722" y="442861"/>
                </a:lnTo>
                <a:lnTo>
                  <a:pt x="734557" y="442861"/>
                </a:lnTo>
                <a:lnTo>
                  <a:pt x="734557" y="84803"/>
                </a:lnTo>
                <a:close/>
              </a:path>
              <a:path w="734695" h="744854">
                <a:moveTo>
                  <a:pt x="150678" y="18845"/>
                </a:moveTo>
                <a:lnTo>
                  <a:pt x="131843" y="18845"/>
                </a:lnTo>
                <a:lnTo>
                  <a:pt x="131843" y="65958"/>
                </a:lnTo>
                <a:lnTo>
                  <a:pt x="150678" y="65958"/>
                </a:lnTo>
                <a:lnTo>
                  <a:pt x="150678" y="18845"/>
                </a:lnTo>
                <a:close/>
              </a:path>
              <a:path w="734695" h="744854">
                <a:moveTo>
                  <a:pt x="376696" y="18845"/>
                </a:moveTo>
                <a:lnTo>
                  <a:pt x="357861" y="18845"/>
                </a:lnTo>
                <a:lnTo>
                  <a:pt x="357861" y="65958"/>
                </a:lnTo>
                <a:lnTo>
                  <a:pt x="376696" y="65958"/>
                </a:lnTo>
                <a:lnTo>
                  <a:pt x="376696" y="18845"/>
                </a:lnTo>
                <a:close/>
              </a:path>
              <a:path w="734695" h="744854">
                <a:moveTo>
                  <a:pt x="602713" y="18845"/>
                </a:moveTo>
                <a:lnTo>
                  <a:pt x="583879" y="18845"/>
                </a:lnTo>
                <a:lnTo>
                  <a:pt x="583879" y="65958"/>
                </a:lnTo>
                <a:lnTo>
                  <a:pt x="602713" y="65958"/>
                </a:lnTo>
                <a:lnTo>
                  <a:pt x="602713" y="18845"/>
                </a:lnTo>
                <a:close/>
              </a:path>
              <a:path w="734695" h="744854">
                <a:moveTo>
                  <a:pt x="174716" y="0"/>
                </a:moveTo>
                <a:lnTo>
                  <a:pt x="107805" y="0"/>
                </a:lnTo>
                <a:lnTo>
                  <a:pt x="103591" y="4240"/>
                </a:lnTo>
                <a:lnTo>
                  <a:pt x="103591" y="14605"/>
                </a:lnTo>
                <a:lnTo>
                  <a:pt x="107805" y="18845"/>
                </a:lnTo>
                <a:lnTo>
                  <a:pt x="174716" y="18845"/>
                </a:lnTo>
                <a:lnTo>
                  <a:pt x="178930" y="14605"/>
                </a:lnTo>
                <a:lnTo>
                  <a:pt x="178930" y="4240"/>
                </a:lnTo>
                <a:lnTo>
                  <a:pt x="174716" y="0"/>
                </a:lnTo>
                <a:close/>
              </a:path>
              <a:path w="734695" h="744854">
                <a:moveTo>
                  <a:pt x="400734" y="0"/>
                </a:moveTo>
                <a:lnTo>
                  <a:pt x="333823" y="0"/>
                </a:lnTo>
                <a:lnTo>
                  <a:pt x="329609" y="4240"/>
                </a:lnTo>
                <a:lnTo>
                  <a:pt x="329609" y="14605"/>
                </a:lnTo>
                <a:lnTo>
                  <a:pt x="333823" y="18845"/>
                </a:lnTo>
                <a:lnTo>
                  <a:pt x="400734" y="18845"/>
                </a:lnTo>
                <a:lnTo>
                  <a:pt x="404948" y="14605"/>
                </a:lnTo>
                <a:lnTo>
                  <a:pt x="404948" y="4240"/>
                </a:lnTo>
                <a:lnTo>
                  <a:pt x="400734" y="0"/>
                </a:lnTo>
                <a:close/>
              </a:path>
              <a:path w="734695" h="744854">
                <a:moveTo>
                  <a:pt x="626751" y="0"/>
                </a:moveTo>
                <a:lnTo>
                  <a:pt x="559841" y="0"/>
                </a:lnTo>
                <a:lnTo>
                  <a:pt x="555626" y="4240"/>
                </a:lnTo>
                <a:lnTo>
                  <a:pt x="555626" y="14605"/>
                </a:lnTo>
                <a:lnTo>
                  <a:pt x="559841" y="18845"/>
                </a:lnTo>
                <a:lnTo>
                  <a:pt x="626751" y="18845"/>
                </a:lnTo>
                <a:lnTo>
                  <a:pt x="630966" y="14605"/>
                </a:lnTo>
                <a:lnTo>
                  <a:pt x="630966" y="4240"/>
                </a:lnTo>
                <a:lnTo>
                  <a:pt x="6267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7351776" y="3685032"/>
            <a:ext cx="1931035" cy="1016635"/>
          </a:xfrm>
          <a:prstGeom prst="rect">
            <a:avLst/>
          </a:prstGeom>
          <a:ln w="9525">
            <a:solidFill>
              <a:srgbClr val="4471C4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23825" marR="115570" algn="ctr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Carlito"/>
                <a:cs typeface="Carlito"/>
              </a:rPr>
              <a:t>El </a:t>
            </a:r>
            <a:r>
              <a:rPr sz="1200" spc="-10" dirty="0">
                <a:latin typeface="Carlito"/>
                <a:cs typeface="Carlito"/>
              </a:rPr>
              <a:t>curso </a:t>
            </a:r>
            <a:r>
              <a:rPr sz="1200" spc="-5" dirty="0">
                <a:latin typeface="Carlito"/>
                <a:cs typeface="Carlito"/>
              </a:rPr>
              <a:t>incluye casos  prácticos, </a:t>
            </a:r>
            <a:r>
              <a:rPr sz="1200" dirty="0">
                <a:latin typeface="Carlito"/>
                <a:cs typeface="Carlito"/>
              </a:rPr>
              <a:t>los que </a:t>
            </a:r>
            <a:r>
              <a:rPr sz="1200" spc="-5" dirty="0">
                <a:latin typeface="Carlito"/>
                <a:cs typeface="Carlito"/>
              </a:rPr>
              <a:t>realice </a:t>
            </a:r>
            <a:r>
              <a:rPr sz="1200" dirty="0">
                <a:latin typeface="Carlito"/>
                <a:cs typeface="Carlito"/>
              </a:rPr>
              <a:t>el  </a:t>
            </a:r>
            <a:r>
              <a:rPr sz="1200" spc="-5" dirty="0">
                <a:latin typeface="Carlito"/>
                <a:cs typeface="Carlito"/>
              </a:rPr>
              <a:t>expositor </a:t>
            </a:r>
            <a:r>
              <a:rPr sz="1200" dirty="0">
                <a:latin typeface="Carlito"/>
                <a:cs typeface="Carlito"/>
              </a:rPr>
              <a:t>le </a:t>
            </a:r>
            <a:r>
              <a:rPr sz="1200" spc="-10" dirty="0">
                <a:latin typeface="Carlito"/>
                <a:cs typeface="Carlito"/>
              </a:rPr>
              <a:t>serán</a:t>
            </a:r>
            <a:r>
              <a:rPr sz="1200" spc="-80" dirty="0">
                <a:latin typeface="Carlito"/>
                <a:cs typeface="Carlito"/>
              </a:rPr>
              <a:t> </a:t>
            </a:r>
            <a:r>
              <a:rPr sz="1200" spc="-5" dirty="0">
                <a:latin typeface="Carlito"/>
                <a:cs typeface="Carlito"/>
              </a:rPr>
              <a:t>enviados  </a:t>
            </a:r>
            <a:r>
              <a:rPr sz="1200" dirty="0">
                <a:latin typeface="Carlito"/>
                <a:cs typeface="Carlito"/>
              </a:rPr>
              <a:t>a </a:t>
            </a:r>
            <a:r>
              <a:rPr sz="1200" spc="-15" dirty="0">
                <a:latin typeface="Carlito"/>
                <a:cs typeface="Carlito"/>
              </a:rPr>
              <a:t>través </a:t>
            </a:r>
            <a:r>
              <a:rPr sz="1200" dirty="0">
                <a:latin typeface="Carlito"/>
                <a:cs typeface="Carlito"/>
              </a:rPr>
              <a:t>de </a:t>
            </a:r>
            <a:r>
              <a:rPr sz="1200" spc="-5" dirty="0">
                <a:latin typeface="Carlito"/>
                <a:cs typeface="Carlito"/>
              </a:rPr>
              <a:t>su ejecutivo </a:t>
            </a:r>
            <a:r>
              <a:rPr sz="1200" dirty="0">
                <a:latin typeface="Carlito"/>
                <a:cs typeface="Carlito"/>
              </a:rPr>
              <a:t>de  </a:t>
            </a:r>
            <a:r>
              <a:rPr sz="1200" spc="-5" dirty="0">
                <a:latin typeface="Carlito"/>
                <a:cs typeface="Carlito"/>
              </a:rPr>
              <a:t>forma</a:t>
            </a:r>
            <a:r>
              <a:rPr sz="1200" spc="-15" dirty="0">
                <a:latin typeface="Carlito"/>
                <a:cs typeface="Carlito"/>
              </a:rPr>
              <a:t> </a:t>
            </a:r>
            <a:r>
              <a:rPr sz="1200" spc="-5" dirty="0">
                <a:latin typeface="Carlito"/>
                <a:cs typeface="Carlito"/>
              </a:rPr>
              <a:t>electrónica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580271" y="5296204"/>
            <a:ext cx="829310" cy="612775"/>
          </a:xfrm>
          <a:custGeom>
            <a:avLst/>
            <a:gdLst/>
            <a:ahLst/>
            <a:cxnLst/>
            <a:rect l="l" t="t" r="r" b="b"/>
            <a:pathLst>
              <a:path w="829310" h="612775">
                <a:moveTo>
                  <a:pt x="581050" y="264020"/>
                </a:moveTo>
                <a:lnTo>
                  <a:pt x="489699" y="264020"/>
                </a:lnTo>
                <a:lnTo>
                  <a:pt x="489699" y="292277"/>
                </a:lnTo>
                <a:lnTo>
                  <a:pt x="581050" y="292277"/>
                </a:lnTo>
                <a:lnTo>
                  <a:pt x="581050" y="264020"/>
                </a:lnTo>
                <a:close/>
              </a:path>
              <a:path w="829310" h="612775">
                <a:moveTo>
                  <a:pt x="621550" y="207479"/>
                </a:moveTo>
                <a:lnTo>
                  <a:pt x="489699" y="207479"/>
                </a:lnTo>
                <a:lnTo>
                  <a:pt x="489699" y="235750"/>
                </a:lnTo>
                <a:lnTo>
                  <a:pt x="621550" y="235750"/>
                </a:lnTo>
                <a:lnTo>
                  <a:pt x="621550" y="207479"/>
                </a:lnTo>
                <a:close/>
              </a:path>
              <a:path w="829310" h="612775">
                <a:moveTo>
                  <a:pt x="621550" y="150939"/>
                </a:moveTo>
                <a:lnTo>
                  <a:pt x="489699" y="150939"/>
                </a:lnTo>
                <a:lnTo>
                  <a:pt x="489699" y="179209"/>
                </a:lnTo>
                <a:lnTo>
                  <a:pt x="621550" y="179209"/>
                </a:lnTo>
                <a:lnTo>
                  <a:pt x="621550" y="150939"/>
                </a:lnTo>
                <a:close/>
              </a:path>
              <a:path w="829310" h="612775">
                <a:moveTo>
                  <a:pt x="734555" y="0"/>
                </a:moveTo>
                <a:lnTo>
                  <a:pt x="94170" y="0"/>
                </a:lnTo>
                <a:lnTo>
                  <a:pt x="94170" y="57162"/>
                </a:lnTo>
                <a:lnTo>
                  <a:pt x="94170" y="424294"/>
                </a:lnTo>
                <a:lnTo>
                  <a:pt x="94170" y="480199"/>
                </a:lnTo>
                <a:lnTo>
                  <a:pt x="734555" y="480199"/>
                </a:lnTo>
                <a:lnTo>
                  <a:pt x="734555" y="424294"/>
                </a:lnTo>
                <a:lnTo>
                  <a:pt x="150672" y="424294"/>
                </a:lnTo>
                <a:lnTo>
                  <a:pt x="150672" y="57162"/>
                </a:lnTo>
                <a:lnTo>
                  <a:pt x="395528" y="57162"/>
                </a:lnTo>
                <a:lnTo>
                  <a:pt x="395528" y="424192"/>
                </a:lnTo>
                <a:lnTo>
                  <a:pt x="433197" y="424192"/>
                </a:lnTo>
                <a:lnTo>
                  <a:pt x="433197" y="57162"/>
                </a:lnTo>
                <a:lnTo>
                  <a:pt x="678053" y="57162"/>
                </a:lnTo>
                <a:lnTo>
                  <a:pt x="678053" y="424192"/>
                </a:lnTo>
                <a:lnTo>
                  <a:pt x="734555" y="424192"/>
                </a:lnTo>
                <a:lnTo>
                  <a:pt x="734555" y="57162"/>
                </a:lnTo>
                <a:lnTo>
                  <a:pt x="734555" y="56718"/>
                </a:lnTo>
                <a:lnTo>
                  <a:pt x="734555" y="0"/>
                </a:lnTo>
                <a:close/>
              </a:path>
              <a:path w="829310" h="612775">
                <a:moveTo>
                  <a:pt x="828725" y="56718"/>
                </a:moveTo>
                <a:lnTo>
                  <a:pt x="772223" y="56718"/>
                </a:lnTo>
                <a:lnTo>
                  <a:pt x="772223" y="518426"/>
                </a:lnTo>
                <a:lnTo>
                  <a:pt x="56502" y="518426"/>
                </a:lnTo>
                <a:lnTo>
                  <a:pt x="56502" y="56718"/>
                </a:lnTo>
                <a:lnTo>
                  <a:pt x="0" y="56718"/>
                </a:lnTo>
                <a:lnTo>
                  <a:pt x="0" y="584377"/>
                </a:lnTo>
                <a:lnTo>
                  <a:pt x="329603" y="584377"/>
                </a:lnTo>
                <a:lnTo>
                  <a:pt x="331774" y="595553"/>
                </a:lnTo>
                <a:lnTo>
                  <a:pt x="337731" y="604520"/>
                </a:lnTo>
                <a:lnTo>
                  <a:pt x="346697" y="610489"/>
                </a:lnTo>
                <a:lnTo>
                  <a:pt x="357860" y="612648"/>
                </a:lnTo>
                <a:lnTo>
                  <a:pt x="470865" y="612648"/>
                </a:lnTo>
                <a:lnTo>
                  <a:pt x="482041" y="610489"/>
                </a:lnTo>
                <a:lnTo>
                  <a:pt x="490994" y="604520"/>
                </a:lnTo>
                <a:lnTo>
                  <a:pt x="496963" y="595553"/>
                </a:lnTo>
                <a:lnTo>
                  <a:pt x="499122" y="584377"/>
                </a:lnTo>
                <a:lnTo>
                  <a:pt x="828725" y="584377"/>
                </a:lnTo>
                <a:lnTo>
                  <a:pt x="828725" y="567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3691128" y="5058155"/>
            <a:ext cx="2152015" cy="1108075"/>
          </a:xfrm>
          <a:prstGeom prst="rect">
            <a:avLst/>
          </a:prstGeom>
          <a:ln w="9525">
            <a:solidFill>
              <a:srgbClr val="4471C4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44780" marR="135890" indent="635" algn="ctr">
              <a:lnSpc>
                <a:spcPct val="100000"/>
              </a:lnSpc>
              <a:spcBef>
                <a:spcPts val="295"/>
              </a:spcBef>
            </a:pPr>
            <a:r>
              <a:rPr sz="1100" dirty="0">
                <a:latin typeface="Carlito"/>
                <a:cs typeface="Carlito"/>
              </a:rPr>
              <a:t>Dispones </a:t>
            </a:r>
            <a:r>
              <a:rPr sz="1100" spc="-5" dirty="0">
                <a:latin typeface="Carlito"/>
                <a:cs typeface="Carlito"/>
              </a:rPr>
              <a:t>de un </a:t>
            </a:r>
            <a:r>
              <a:rPr sz="1100" dirty="0">
                <a:latin typeface="Carlito"/>
                <a:cs typeface="Carlito"/>
              </a:rPr>
              <a:t>material en  formato electrónico, procura </a:t>
            </a:r>
            <a:r>
              <a:rPr sz="1100" spc="-5" dirty="0">
                <a:latin typeface="Carlito"/>
                <a:cs typeface="Carlito"/>
              </a:rPr>
              <a:t>no  </a:t>
            </a:r>
            <a:r>
              <a:rPr sz="1100" dirty="0">
                <a:latin typeface="Carlito"/>
                <a:cs typeface="Carlito"/>
              </a:rPr>
              <a:t>imprimirlo, puedes hacer  anotaciones y </a:t>
            </a:r>
            <a:r>
              <a:rPr sz="1100" spc="-5" dirty="0">
                <a:latin typeface="Carlito"/>
                <a:cs typeface="Carlito"/>
              </a:rPr>
              <a:t>comentarios </a:t>
            </a:r>
            <a:r>
              <a:rPr sz="1100" dirty="0">
                <a:latin typeface="Carlito"/>
                <a:cs typeface="Carlito"/>
              </a:rPr>
              <a:t>en</a:t>
            </a:r>
            <a:r>
              <a:rPr sz="1100" spc="-125" dirty="0">
                <a:latin typeface="Carlito"/>
                <a:cs typeface="Carlito"/>
              </a:rPr>
              <a:t> </a:t>
            </a:r>
            <a:r>
              <a:rPr sz="1100" dirty="0">
                <a:latin typeface="Carlito"/>
                <a:cs typeface="Carlito"/>
              </a:rPr>
              <a:t>el,  seamos amigables con el medio  ambiente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7093748" y="5261049"/>
            <a:ext cx="791210" cy="658495"/>
            <a:chOff x="7093748" y="5261049"/>
            <a:chExt cx="791210" cy="658495"/>
          </a:xfrm>
        </p:grpSpPr>
        <p:sp>
          <p:nvSpPr>
            <p:cNvPr id="41" name="object 41"/>
            <p:cNvSpPr/>
            <p:nvPr/>
          </p:nvSpPr>
          <p:spPr>
            <a:xfrm>
              <a:off x="7101862" y="5418877"/>
              <a:ext cx="782955" cy="500380"/>
            </a:xfrm>
            <a:custGeom>
              <a:avLst/>
              <a:gdLst/>
              <a:ahLst/>
              <a:cxnLst/>
              <a:rect l="l" t="t" r="r" b="b"/>
              <a:pathLst>
                <a:path w="782954" h="500379">
                  <a:moveTo>
                    <a:pt x="782586" y="0"/>
                  </a:moveTo>
                  <a:lnTo>
                    <a:pt x="631907" y="0"/>
                  </a:lnTo>
                  <a:lnTo>
                    <a:pt x="687470" y="55593"/>
                  </a:lnTo>
                  <a:lnTo>
                    <a:pt x="434142" y="309060"/>
                  </a:lnTo>
                  <a:lnTo>
                    <a:pt x="292881" y="167722"/>
                  </a:lnTo>
                  <a:lnTo>
                    <a:pt x="0" y="460764"/>
                  </a:lnTo>
                  <a:lnTo>
                    <a:pt x="39553" y="500339"/>
                  </a:lnTo>
                  <a:lnTo>
                    <a:pt x="292881" y="246871"/>
                  </a:lnTo>
                  <a:lnTo>
                    <a:pt x="434142" y="388210"/>
                  </a:lnTo>
                  <a:lnTo>
                    <a:pt x="727023" y="95168"/>
                  </a:lnTo>
                  <a:lnTo>
                    <a:pt x="782586" y="150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159308" y="5261049"/>
              <a:ext cx="94174" cy="9422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093748" y="5364697"/>
              <a:ext cx="597535" cy="404495"/>
            </a:xfrm>
            <a:custGeom>
              <a:avLst/>
              <a:gdLst/>
              <a:ahLst/>
              <a:cxnLst/>
              <a:rect l="l" t="t" r="r" b="b"/>
              <a:pathLst>
                <a:path w="597534" h="404495">
                  <a:moveTo>
                    <a:pt x="103230" y="263832"/>
                  </a:moveTo>
                  <a:lnTo>
                    <a:pt x="65560" y="263832"/>
                  </a:lnTo>
                  <a:lnTo>
                    <a:pt x="65560" y="404134"/>
                  </a:lnTo>
                  <a:lnTo>
                    <a:pt x="103230" y="366444"/>
                  </a:lnTo>
                  <a:lnTo>
                    <a:pt x="103230" y="263832"/>
                  </a:lnTo>
                  <a:close/>
                </a:path>
                <a:path w="597534" h="404495">
                  <a:moveTo>
                    <a:pt x="159734" y="263832"/>
                  </a:moveTo>
                  <a:lnTo>
                    <a:pt x="122065" y="263832"/>
                  </a:lnTo>
                  <a:lnTo>
                    <a:pt x="122065" y="347599"/>
                  </a:lnTo>
                  <a:lnTo>
                    <a:pt x="159734" y="309908"/>
                  </a:lnTo>
                  <a:lnTo>
                    <a:pt x="159734" y="263832"/>
                  </a:lnTo>
                  <a:close/>
                </a:path>
                <a:path w="597534" h="404495">
                  <a:moveTo>
                    <a:pt x="575799" y="58137"/>
                  </a:moveTo>
                  <a:lnTo>
                    <a:pt x="441785" y="58137"/>
                  </a:lnTo>
                  <a:lnTo>
                    <a:pt x="441785" y="309720"/>
                  </a:lnTo>
                  <a:lnTo>
                    <a:pt x="479455" y="272030"/>
                  </a:lnTo>
                  <a:lnTo>
                    <a:pt x="479455" y="207296"/>
                  </a:lnTo>
                  <a:lnTo>
                    <a:pt x="535960" y="207296"/>
                  </a:lnTo>
                  <a:lnTo>
                    <a:pt x="535960" y="58231"/>
                  </a:lnTo>
                  <a:lnTo>
                    <a:pt x="575820" y="58231"/>
                  </a:lnTo>
                  <a:close/>
                </a:path>
                <a:path w="597534" h="404495">
                  <a:moveTo>
                    <a:pt x="199077" y="56535"/>
                  </a:moveTo>
                  <a:lnTo>
                    <a:pt x="65560" y="56535"/>
                  </a:lnTo>
                  <a:lnTo>
                    <a:pt x="65541" y="123530"/>
                  </a:lnTo>
                  <a:lnTo>
                    <a:pt x="37308" y="263832"/>
                  </a:lnTo>
                  <a:lnTo>
                    <a:pt x="187986" y="263832"/>
                  </a:lnTo>
                  <a:lnTo>
                    <a:pt x="159734" y="123530"/>
                  </a:lnTo>
                  <a:lnTo>
                    <a:pt x="159734" y="57572"/>
                  </a:lnTo>
                  <a:lnTo>
                    <a:pt x="199314" y="57572"/>
                  </a:lnTo>
                  <a:lnTo>
                    <a:pt x="199077" y="56535"/>
                  </a:lnTo>
                  <a:close/>
                </a:path>
                <a:path w="597534" h="404495">
                  <a:moveTo>
                    <a:pt x="535960" y="207296"/>
                  </a:moveTo>
                  <a:lnTo>
                    <a:pt x="498290" y="207296"/>
                  </a:lnTo>
                  <a:lnTo>
                    <a:pt x="498290" y="253561"/>
                  </a:lnTo>
                  <a:lnTo>
                    <a:pt x="535960" y="215871"/>
                  </a:lnTo>
                  <a:lnTo>
                    <a:pt x="535960" y="207296"/>
                  </a:lnTo>
                  <a:close/>
                </a:path>
                <a:path w="597534" h="404495">
                  <a:moveTo>
                    <a:pt x="387569" y="58137"/>
                  </a:moveTo>
                  <a:lnTo>
                    <a:pt x="253155" y="58137"/>
                  </a:lnTo>
                  <a:lnTo>
                    <a:pt x="253155" y="216154"/>
                  </a:lnTo>
                  <a:lnTo>
                    <a:pt x="273967" y="195235"/>
                  </a:lnTo>
                  <a:lnTo>
                    <a:pt x="286423" y="186948"/>
                  </a:lnTo>
                  <a:lnTo>
                    <a:pt x="300597" y="184181"/>
                  </a:lnTo>
                  <a:lnTo>
                    <a:pt x="348082" y="184181"/>
                  </a:lnTo>
                  <a:lnTo>
                    <a:pt x="348082" y="58231"/>
                  </a:lnTo>
                  <a:lnTo>
                    <a:pt x="387590" y="58231"/>
                  </a:lnTo>
                  <a:close/>
                </a:path>
                <a:path w="597534" h="404495">
                  <a:moveTo>
                    <a:pt x="348082" y="184181"/>
                  </a:moveTo>
                  <a:lnTo>
                    <a:pt x="300597" y="184181"/>
                  </a:lnTo>
                  <a:lnTo>
                    <a:pt x="314797" y="186948"/>
                  </a:lnTo>
                  <a:lnTo>
                    <a:pt x="327270" y="195235"/>
                  </a:lnTo>
                  <a:lnTo>
                    <a:pt x="348082" y="215306"/>
                  </a:lnTo>
                  <a:lnTo>
                    <a:pt x="348082" y="184181"/>
                  </a:lnTo>
                  <a:close/>
                </a:path>
                <a:path w="597534" h="404495">
                  <a:moveTo>
                    <a:pt x="387590" y="58231"/>
                  </a:moveTo>
                  <a:lnTo>
                    <a:pt x="348082" y="58231"/>
                  </a:lnTo>
                  <a:lnTo>
                    <a:pt x="378304" y="191938"/>
                  </a:lnTo>
                  <a:lnTo>
                    <a:pt x="386191" y="198094"/>
                  </a:lnTo>
                  <a:lnTo>
                    <a:pt x="395169" y="197874"/>
                  </a:lnTo>
                  <a:lnTo>
                    <a:pt x="403998" y="197858"/>
                  </a:lnTo>
                  <a:lnTo>
                    <a:pt x="411634" y="191710"/>
                  </a:lnTo>
                  <a:lnTo>
                    <a:pt x="413533" y="183080"/>
                  </a:lnTo>
                  <a:lnTo>
                    <a:pt x="434094" y="92152"/>
                  </a:lnTo>
                  <a:lnTo>
                    <a:pt x="395169" y="92152"/>
                  </a:lnTo>
                  <a:lnTo>
                    <a:pt x="387590" y="58231"/>
                  </a:lnTo>
                  <a:close/>
                </a:path>
                <a:path w="597534" h="404495">
                  <a:moveTo>
                    <a:pt x="27752" y="197874"/>
                  </a:moveTo>
                  <a:lnTo>
                    <a:pt x="18473" y="197874"/>
                  </a:lnTo>
                  <a:lnTo>
                    <a:pt x="27482" y="198086"/>
                  </a:lnTo>
                  <a:lnTo>
                    <a:pt x="27752" y="197874"/>
                  </a:lnTo>
                  <a:close/>
                </a:path>
                <a:path w="597534" h="404495">
                  <a:moveTo>
                    <a:pt x="112365" y="0"/>
                  </a:moveTo>
                  <a:lnTo>
                    <a:pt x="74412" y="6313"/>
                  </a:lnTo>
                  <a:lnTo>
                    <a:pt x="36743" y="26383"/>
                  </a:lnTo>
                  <a:lnTo>
                    <a:pt x="30339" y="36936"/>
                  </a:lnTo>
                  <a:lnTo>
                    <a:pt x="392" y="173752"/>
                  </a:lnTo>
                  <a:lnTo>
                    <a:pt x="16401" y="197968"/>
                  </a:lnTo>
                  <a:lnTo>
                    <a:pt x="17437" y="197968"/>
                  </a:lnTo>
                  <a:lnTo>
                    <a:pt x="18473" y="197874"/>
                  </a:lnTo>
                  <a:lnTo>
                    <a:pt x="27752" y="197874"/>
                  </a:lnTo>
                  <a:lnTo>
                    <a:pt x="35307" y="191938"/>
                  </a:lnTo>
                  <a:lnTo>
                    <a:pt x="35422" y="191678"/>
                  </a:lnTo>
                  <a:lnTo>
                    <a:pt x="37308" y="183080"/>
                  </a:lnTo>
                  <a:lnTo>
                    <a:pt x="65560" y="56535"/>
                  </a:lnTo>
                  <a:lnTo>
                    <a:pt x="199077" y="56535"/>
                  </a:lnTo>
                  <a:lnTo>
                    <a:pt x="193632" y="32767"/>
                  </a:lnTo>
                  <a:lnTo>
                    <a:pt x="160352" y="10068"/>
                  </a:lnTo>
                  <a:lnTo>
                    <a:pt x="131537" y="1578"/>
                  </a:lnTo>
                  <a:lnTo>
                    <a:pt x="112365" y="0"/>
                  </a:lnTo>
                  <a:close/>
                </a:path>
                <a:path w="597534" h="404495">
                  <a:moveTo>
                    <a:pt x="199314" y="57572"/>
                  </a:moveTo>
                  <a:lnTo>
                    <a:pt x="159734" y="57572"/>
                  </a:lnTo>
                  <a:lnTo>
                    <a:pt x="187986" y="180630"/>
                  </a:lnTo>
                  <a:lnTo>
                    <a:pt x="189901" y="187455"/>
                  </a:lnTo>
                  <a:lnTo>
                    <a:pt x="194037" y="192933"/>
                  </a:lnTo>
                  <a:lnTo>
                    <a:pt x="199857" y="196571"/>
                  </a:lnTo>
                  <a:lnTo>
                    <a:pt x="206821" y="197874"/>
                  </a:lnTo>
                  <a:lnTo>
                    <a:pt x="215619" y="197819"/>
                  </a:lnTo>
                  <a:lnTo>
                    <a:pt x="223200" y="191678"/>
                  </a:lnTo>
                  <a:lnTo>
                    <a:pt x="225091" y="183080"/>
                  </a:lnTo>
                  <a:lnTo>
                    <a:pt x="225656" y="179029"/>
                  </a:lnTo>
                  <a:lnTo>
                    <a:pt x="245825" y="90362"/>
                  </a:lnTo>
                  <a:lnTo>
                    <a:pt x="206821" y="90362"/>
                  </a:lnTo>
                  <a:lnTo>
                    <a:pt x="199314" y="57572"/>
                  </a:lnTo>
                  <a:close/>
                </a:path>
                <a:path w="597534" h="404495">
                  <a:moveTo>
                    <a:pt x="575820" y="58231"/>
                  </a:moveTo>
                  <a:lnTo>
                    <a:pt x="535960" y="58231"/>
                  </a:lnTo>
                  <a:lnTo>
                    <a:pt x="565624" y="185813"/>
                  </a:lnTo>
                  <a:lnTo>
                    <a:pt x="566284" y="185719"/>
                  </a:lnTo>
                  <a:lnTo>
                    <a:pt x="597267" y="154718"/>
                  </a:lnTo>
                  <a:lnTo>
                    <a:pt x="575820" y="58231"/>
                  </a:lnTo>
                  <a:close/>
                </a:path>
                <a:path w="597534" h="404495">
                  <a:moveTo>
                    <a:pt x="489061" y="0"/>
                  </a:moveTo>
                  <a:lnTo>
                    <a:pt x="451109" y="6313"/>
                  </a:lnTo>
                  <a:lnTo>
                    <a:pt x="413439" y="26383"/>
                  </a:lnTo>
                  <a:lnTo>
                    <a:pt x="395169" y="92152"/>
                  </a:lnTo>
                  <a:lnTo>
                    <a:pt x="434094" y="92152"/>
                  </a:lnTo>
                  <a:lnTo>
                    <a:pt x="441785" y="58137"/>
                  </a:lnTo>
                  <a:lnTo>
                    <a:pt x="575799" y="58137"/>
                  </a:lnTo>
                  <a:lnTo>
                    <a:pt x="571086" y="36936"/>
                  </a:lnTo>
                  <a:lnTo>
                    <a:pt x="570286" y="32767"/>
                  </a:lnTo>
                  <a:lnTo>
                    <a:pt x="568010" y="29021"/>
                  </a:lnTo>
                  <a:lnTo>
                    <a:pt x="527013" y="6313"/>
                  </a:lnTo>
                  <a:lnTo>
                    <a:pt x="508233" y="1578"/>
                  </a:lnTo>
                  <a:lnTo>
                    <a:pt x="489061" y="0"/>
                  </a:lnTo>
                  <a:close/>
                </a:path>
                <a:path w="597534" h="404495">
                  <a:moveTo>
                    <a:pt x="309196" y="660"/>
                  </a:moveTo>
                  <a:lnTo>
                    <a:pt x="251381" y="10927"/>
                  </a:lnTo>
                  <a:lnTo>
                    <a:pt x="220139" y="32798"/>
                  </a:lnTo>
                  <a:lnTo>
                    <a:pt x="219252" y="36936"/>
                  </a:lnTo>
                  <a:lnTo>
                    <a:pt x="206821" y="90362"/>
                  </a:lnTo>
                  <a:lnTo>
                    <a:pt x="245825" y="90362"/>
                  </a:lnTo>
                  <a:lnTo>
                    <a:pt x="253155" y="58137"/>
                  </a:lnTo>
                  <a:lnTo>
                    <a:pt x="387569" y="58137"/>
                  </a:lnTo>
                  <a:lnTo>
                    <a:pt x="382832" y="36936"/>
                  </a:lnTo>
                  <a:lnTo>
                    <a:pt x="381969" y="32767"/>
                  </a:lnTo>
                  <a:lnTo>
                    <a:pt x="379660" y="29021"/>
                  </a:lnTo>
                  <a:lnTo>
                    <a:pt x="338665" y="6313"/>
                  </a:lnTo>
                  <a:lnTo>
                    <a:pt x="309196" y="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535911" y="5261049"/>
              <a:ext cx="94174" cy="9422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347280" y="5261049"/>
              <a:ext cx="94174" cy="9422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8159495" y="5035296"/>
            <a:ext cx="2150745" cy="1108075"/>
          </a:xfrm>
          <a:prstGeom prst="rect">
            <a:avLst/>
          </a:prstGeom>
          <a:ln w="9525">
            <a:solidFill>
              <a:srgbClr val="4471C4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85445" marR="376555" algn="ctr">
              <a:lnSpc>
                <a:spcPct val="100000"/>
              </a:lnSpc>
              <a:spcBef>
                <a:spcPts val="300"/>
              </a:spcBef>
            </a:pPr>
            <a:r>
              <a:rPr sz="1100" spc="-5" dirty="0">
                <a:latin typeface="Carlito"/>
                <a:cs typeface="Carlito"/>
              </a:rPr>
              <a:t>Elegiste </a:t>
            </a:r>
            <a:r>
              <a:rPr sz="1100" dirty="0">
                <a:latin typeface="Carlito"/>
                <a:cs typeface="Carlito"/>
              </a:rPr>
              <a:t>la mejor opción  </a:t>
            </a:r>
            <a:r>
              <a:rPr sz="1100" spc="-5" dirty="0">
                <a:latin typeface="Carlito"/>
                <a:cs typeface="Carlito"/>
              </a:rPr>
              <a:t>profesional:</a:t>
            </a:r>
            <a:r>
              <a:rPr sz="1100" spc="-25" dirty="0">
                <a:latin typeface="Carlito"/>
                <a:cs typeface="Carlito"/>
              </a:rPr>
              <a:t> </a:t>
            </a:r>
            <a:r>
              <a:rPr sz="1100" spc="-5" dirty="0">
                <a:latin typeface="Carlito"/>
                <a:cs typeface="Carlito"/>
              </a:rPr>
              <a:t>capacitarte.</a:t>
            </a:r>
            <a:endParaRPr sz="1100">
              <a:latin typeface="Carlito"/>
              <a:cs typeface="Carlito"/>
            </a:endParaRPr>
          </a:p>
          <a:p>
            <a:pPr marL="124460" marR="114935" algn="ctr">
              <a:lnSpc>
                <a:spcPct val="100000"/>
              </a:lnSpc>
            </a:pPr>
            <a:r>
              <a:rPr sz="1100" dirty="0">
                <a:latin typeface="Carlito"/>
                <a:cs typeface="Carlito"/>
              </a:rPr>
              <a:t>Aprovecha el curso, comparte</a:t>
            </a:r>
            <a:r>
              <a:rPr sz="1100" spc="-165" dirty="0">
                <a:latin typeface="Carlito"/>
                <a:cs typeface="Carlito"/>
              </a:rPr>
              <a:t> </a:t>
            </a:r>
            <a:r>
              <a:rPr sz="1100" dirty="0">
                <a:latin typeface="Carlito"/>
                <a:cs typeface="Carlito"/>
              </a:rPr>
              <a:t>tus  </a:t>
            </a:r>
            <a:r>
              <a:rPr sz="1100" spc="-5" dirty="0">
                <a:latin typeface="Carlito"/>
                <a:cs typeface="Carlito"/>
              </a:rPr>
              <a:t>conocimientos </a:t>
            </a:r>
            <a:r>
              <a:rPr sz="1100" dirty="0">
                <a:latin typeface="Carlito"/>
                <a:cs typeface="Carlito"/>
              </a:rPr>
              <a:t>y experiencias,  estás en el </a:t>
            </a:r>
            <a:r>
              <a:rPr sz="1100" spc="-5" dirty="0">
                <a:latin typeface="Carlito"/>
                <a:cs typeface="Carlito"/>
              </a:rPr>
              <a:t>lugar </a:t>
            </a:r>
            <a:r>
              <a:rPr sz="1100" dirty="0">
                <a:latin typeface="Carlito"/>
                <a:cs typeface="Carlito"/>
              </a:rPr>
              <a:t>y momento  adecuado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0895076" y="50578"/>
            <a:ext cx="1170228" cy="110131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897620" cy="6858000"/>
            <a:chOff x="0" y="0"/>
            <a:chExt cx="889762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897620" cy="6858000"/>
            </a:xfrm>
            <a:custGeom>
              <a:avLst/>
              <a:gdLst/>
              <a:ahLst/>
              <a:cxnLst/>
              <a:rect l="l" t="t" r="r" b="b"/>
              <a:pathLst>
                <a:path w="8897620" h="6858000">
                  <a:moveTo>
                    <a:pt x="8897112" y="0"/>
                  </a:moveTo>
                  <a:lnTo>
                    <a:pt x="1472311" y="0"/>
                  </a:lnTo>
                  <a:lnTo>
                    <a:pt x="1472565" y="507"/>
                  </a:lnTo>
                  <a:lnTo>
                    <a:pt x="0" y="507"/>
                  </a:lnTo>
                  <a:lnTo>
                    <a:pt x="0" y="6857999"/>
                  </a:lnTo>
                  <a:lnTo>
                    <a:pt x="5720588" y="6857999"/>
                  </a:lnTo>
                  <a:lnTo>
                    <a:pt x="8897112" y="0"/>
                  </a:lnTo>
                  <a:close/>
                </a:path>
              </a:pathLst>
            </a:custGeom>
            <a:solidFill>
              <a:srgbClr val="252525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8095615" cy="6858000"/>
            </a:xfrm>
            <a:custGeom>
              <a:avLst/>
              <a:gdLst/>
              <a:ahLst/>
              <a:cxnLst/>
              <a:rect l="l" t="t" r="r" b="b"/>
              <a:pathLst>
                <a:path w="8095615" h="6858000">
                  <a:moveTo>
                    <a:pt x="8095488" y="0"/>
                  </a:moveTo>
                  <a:lnTo>
                    <a:pt x="0" y="0"/>
                  </a:lnTo>
                  <a:lnTo>
                    <a:pt x="0" y="6857520"/>
                  </a:lnTo>
                  <a:lnTo>
                    <a:pt x="18195" y="6857520"/>
                  </a:lnTo>
                  <a:lnTo>
                    <a:pt x="18195" y="6857999"/>
                  </a:lnTo>
                  <a:lnTo>
                    <a:pt x="4919472" y="6857999"/>
                  </a:lnTo>
                  <a:lnTo>
                    <a:pt x="8095488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91006" y="432892"/>
            <a:ext cx="4923790" cy="256413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 algn="ctr">
              <a:lnSpc>
                <a:spcPct val="90000"/>
              </a:lnSpc>
              <a:spcBef>
                <a:spcPts val="640"/>
              </a:spcBef>
            </a:pPr>
            <a:r>
              <a:rPr sz="4500" spc="-285" dirty="0">
                <a:solidFill>
                  <a:srgbClr val="FFFFFF"/>
                </a:solidFill>
                <a:latin typeface="Arial"/>
                <a:cs typeface="Arial"/>
              </a:rPr>
              <a:t>Cálculadoras </a:t>
            </a:r>
            <a:r>
              <a:rPr sz="4500" spc="-225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450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00" spc="-385" dirty="0">
                <a:solidFill>
                  <a:srgbClr val="FFFFFF"/>
                </a:solidFill>
                <a:latin typeface="Arial"/>
                <a:cs typeface="Arial"/>
              </a:rPr>
              <a:t>Excel  </a:t>
            </a:r>
            <a:r>
              <a:rPr sz="4500" spc="-245" dirty="0">
                <a:solidFill>
                  <a:srgbClr val="FFFFFF"/>
                </a:solidFill>
                <a:latin typeface="Arial"/>
                <a:cs typeface="Arial"/>
              </a:rPr>
              <a:t>para </a:t>
            </a:r>
            <a:r>
              <a:rPr sz="4500" spc="-235" dirty="0">
                <a:solidFill>
                  <a:srgbClr val="FFFFFF"/>
                </a:solidFill>
                <a:latin typeface="Arial"/>
                <a:cs typeface="Arial"/>
              </a:rPr>
              <a:t>aplicaciones  </a:t>
            </a:r>
            <a:r>
              <a:rPr sz="4500" spc="-240" dirty="0">
                <a:solidFill>
                  <a:srgbClr val="FFFFFF"/>
                </a:solidFill>
                <a:latin typeface="Arial"/>
                <a:cs typeface="Arial"/>
              </a:rPr>
              <a:t>fiscales, </a:t>
            </a:r>
            <a:r>
              <a:rPr sz="4500" spc="-200" dirty="0">
                <a:solidFill>
                  <a:srgbClr val="FFFFFF"/>
                </a:solidFill>
                <a:latin typeface="Arial"/>
                <a:cs typeface="Arial"/>
              </a:rPr>
              <a:t>financieras </a:t>
            </a:r>
            <a:r>
              <a:rPr sz="4500" spc="-270" dirty="0">
                <a:solidFill>
                  <a:srgbClr val="FFFFFF"/>
                </a:solidFill>
                <a:latin typeface="Arial"/>
                <a:cs typeface="Arial"/>
              </a:rPr>
              <a:t>y  </a:t>
            </a:r>
            <a:r>
              <a:rPr sz="4500" spc="-210" dirty="0">
                <a:solidFill>
                  <a:srgbClr val="FFFFFF"/>
                </a:solidFill>
                <a:latin typeface="Arial"/>
                <a:cs typeface="Arial"/>
              </a:rPr>
              <a:t>laborales.</a:t>
            </a:r>
            <a:endParaRPr sz="45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806942" y="1265300"/>
            <a:ext cx="19881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10" dirty="0">
                <a:solidFill>
                  <a:srgbClr val="FF0000"/>
                </a:solidFill>
                <a:latin typeface="Carlito"/>
                <a:cs typeface="Carlito"/>
              </a:rPr>
              <a:t>TEMARIO</a:t>
            </a:r>
            <a:endParaRPr sz="4000">
              <a:latin typeface="Carlito"/>
              <a:cs typeface="Carlito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374647" y="2814827"/>
            <a:ext cx="10109200" cy="3792220"/>
            <a:chOff x="1374647" y="2814827"/>
            <a:chExt cx="10109200" cy="3792220"/>
          </a:xfrm>
        </p:grpSpPr>
        <p:sp>
          <p:nvSpPr>
            <p:cNvPr id="8" name="object 8"/>
            <p:cNvSpPr/>
            <p:nvPr/>
          </p:nvSpPr>
          <p:spPr>
            <a:xfrm>
              <a:off x="7691627" y="2814827"/>
              <a:ext cx="3791712" cy="37917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900416" y="5516879"/>
              <a:ext cx="894587" cy="3048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74647" y="3790238"/>
              <a:ext cx="4044441" cy="202818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6523" y="1710385"/>
            <a:ext cx="4193540" cy="159004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430020" marR="5080" indent="-1417955">
              <a:lnSpc>
                <a:spcPts val="5830"/>
              </a:lnSpc>
              <a:spcBef>
                <a:spcPts val="835"/>
              </a:spcBef>
            </a:pPr>
            <a:r>
              <a:rPr sz="5400" spc="-420" dirty="0">
                <a:solidFill>
                  <a:srgbClr val="F1F1F1"/>
                </a:solidFill>
                <a:latin typeface="Arial"/>
                <a:cs typeface="Arial"/>
              </a:rPr>
              <a:t>Calculadoras</a:t>
            </a:r>
            <a:r>
              <a:rPr sz="5400" spc="-575" dirty="0">
                <a:solidFill>
                  <a:srgbClr val="F1F1F1"/>
                </a:solidFill>
                <a:latin typeface="Arial"/>
                <a:cs typeface="Arial"/>
              </a:rPr>
              <a:t> </a:t>
            </a:r>
            <a:r>
              <a:rPr sz="5400" spc="-360" dirty="0">
                <a:solidFill>
                  <a:srgbClr val="F1F1F1"/>
                </a:solidFill>
                <a:latin typeface="Arial"/>
                <a:cs typeface="Arial"/>
              </a:rPr>
              <a:t>en  </a:t>
            </a:r>
            <a:r>
              <a:rPr sz="5400" spc="-530" dirty="0">
                <a:solidFill>
                  <a:srgbClr val="F1F1F1"/>
                </a:solidFill>
                <a:latin typeface="Arial"/>
                <a:cs typeface="Arial"/>
              </a:rPr>
              <a:t>Excel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9352" y="3984447"/>
            <a:ext cx="3437254" cy="953769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 indent="101600">
              <a:lnSpc>
                <a:spcPts val="3460"/>
              </a:lnSpc>
              <a:spcBef>
                <a:spcPts val="535"/>
              </a:spcBef>
            </a:pPr>
            <a:r>
              <a:rPr sz="3200" spc="-235" dirty="0">
                <a:solidFill>
                  <a:srgbClr val="FF0000"/>
                </a:solidFill>
                <a:latin typeface="Arial"/>
                <a:cs typeface="Arial"/>
              </a:rPr>
              <a:t>Aplicaciones </a:t>
            </a:r>
            <a:r>
              <a:rPr sz="3200" spc="-229" dirty="0">
                <a:solidFill>
                  <a:srgbClr val="FF0000"/>
                </a:solidFill>
                <a:latin typeface="Arial"/>
                <a:cs typeface="Arial"/>
              </a:rPr>
              <a:t>fiscales,  </a:t>
            </a:r>
            <a:r>
              <a:rPr sz="3200" spc="-204" dirty="0">
                <a:solidFill>
                  <a:srgbClr val="FF0000"/>
                </a:solidFill>
                <a:latin typeface="Arial"/>
                <a:cs typeface="Arial"/>
              </a:rPr>
              <a:t>financieras </a:t>
            </a:r>
            <a:r>
              <a:rPr sz="3200" spc="-190" dirty="0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sz="3200" spc="-48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spc="-220" dirty="0">
                <a:solidFill>
                  <a:srgbClr val="FF0000"/>
                </a:solidFill>
                <a:latin typeface="Arial"/>
                <a:cs typeface="Arial"/>
              </a:rPr>
              <a:t>laborales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84850" y="132969"/>
            <a:ext cx="623252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0000"/>
                </a:solidFill>
                <a:latin typeface="Carlito"/>
                <a:cs typeface="Carlito"/>
              </a:rPr>
              <a:t>Temario</a:t>
            </a:r>
            <a:endParaRPr sz="1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rlito"/>
              <a:cs typeface="Carlito"/>
            </a:endParaRPr>
          </a:p>
          <a:p>
            <a:pPr marL="413384" marR="5080" indent="-401320">
              <a:lnSpc>
                <a:spcPct val="100000"/>
              </a:lnSpc>
              <a:tabLst>
                <a:tab pos="413384" algn="l"/>
              </a:tabLst>
            </a:pP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I.	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Funciones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y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conocimientos básicos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en 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Excel para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aplicaciones  fiscales,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financieras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y</a:t>
            </a:r>
            <a:r>
              <a:rPr sz="1800" spc="3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laborales.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42050" y="1230629"/>
            <a:ext cx="577659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Nombrar celdas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y</a:t>
            </a:r>
            <a:r>
              <a:rPr sz="1800" spc="1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rangos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Sumar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y </a:t>
            </a:r>
            <a:r>
              <a:rPr sz="1800" spc="-25" dirty="0">
                <a:solidFill>
                  <a:srgbClr val="666666"/>
                </a:solidFill>
                <a:latin typeface="Carlito"/>
                <a:cs typeface="Carlito"/>
              </a:rPr>
              <a:t>Sumar.Si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Buscarv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y</a:t>
            </a:r>
            <a:r>
              <a:rPr sz="1800" spc="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Buscarh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Concatenar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Fórmulas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condicionales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Fijar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celdas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Fórmulas con fechas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(Determinar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años, meses y</a:t>
            </a:r>
            <a:r>
              <a:rPr sz="1800" spc="5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días)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25" dirty="0">
                <a:solidFill>
                  <a:srgbClr val="666666"/>
                </a:solidFill>
                <a:latin typeface="Carlito"/>
                <a:cs typeface="Carlito"/>
              </a:rPr>
              <a:t>Redondear,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truncar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y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números</a:t>
            </a:r>
            <a:r>
              <a:rPr sz="1800" spc="6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enteros</a:t>
            </a:r>
            <a:endParaRPr sz="1800">
              <a:latin typeface="Carlito"/>
              <a:cs typeface="Carlito"/>
            </a:endParaRPr>
          </a:p>
          <a:p>
            <a:pPr marL="413384" marR="5080" indent="-401320">
              <a:lnSpc>
                <a:spcPct val="100000"/>
              </a:lnSpc>
              <a:tabLst>
                <a:tab pos="413384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i.	Buscar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objetivo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(¿Qué 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cifra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necesitamos 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para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un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número 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neto?)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84850" y="3973779"/>
            <a:ext cx="24853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3384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II.	Funciones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financieras.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42050" y="4248657"/>
            <a:ext cx="577786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marR="5715" indent="-40132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Automatización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en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la elaboración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estados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financieros 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partir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una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balanza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</a:t>
            </a:r>
            <a:r>
              <a:rPr sz="1800" spc="5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comprobación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Cédulas 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para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automatizar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el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cálculo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las</a:t>
            </a:r>
            <a:r>
              <a:rPr sz="1800" spc="9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depreciaciones</a:t>
            </a:r>
            <a:endParaRPr sz="1800">
              <a:latin typeface="Carlito"/>
              <a:cs typeface="Carlito"/>
            </a:endParaRPr>
          </a:p>
          <a:p>
            <a:pPr marL="413384" marR="5080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Elaboración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razones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financieras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partir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los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estados  financieros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forma</a:t>
            </a:r>
            <a:r>
              <a:rPr sz="1800" spc="3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automática</a:t>
            </a:r>
            <a:endParaRPr sz="1800">
              <a:latin typeface="Carlito"/>
              <a:cs typeface="Carlito"/>
            </a:endParaRPr>
          </a:p>
          <a:p>
            <a:pPr marL="413384" marR="6350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Gráficos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que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facilitan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la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interpretación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los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estados  financieros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4572" y="1683258"/>
            <a:ext cx="3719195" cy="141541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66825" marR="5080" indent="-1254760">
              <a:lnSpc>
                <a:spcPts val="5180"/>
              </a:lnSpc>
              <a:spcBef>
                <a:spcPts val="755"/>
              </a:spcBef>
            </a:pPr>
            <a:r>
              <a:rPr sz="4800" spc="-385" dirty="0">
                <a:solidFill>
                  <a:srgbClr val="F1F1F1"/>
                </a:solidFill>
                <a:latin typeface="Arial"/>
                <a:cs typeface="Arial"/>
              </a:rPr>
              <a:t>Calculadoras</a:t>
            </a:r>
            <a:r>
              <a:rPr sz="4800" spc="-475" dirty="0">
                <a:solidFill>
                  <a:srgbClr val="F1F1F1"/>
                </a:solidFill>
                <a:latin typeface="Arial"/>
                <a:cs typeface="Arial"/>
              </a:rPr>
              <a:t> </a:t>
            </a:r>
            <a:r>
              <a:rPr sz="4800" spc="-320" dirty="0">
                <a:solidFill>
                  <a:srgbClr val="F1F1F1"/>
                </a:solidFill>
                <a:latin typeface="Arial"/>
                <a:cs typeface="Arial"/>
              </a:rPr>
              <a:t>en  </a:t>
            </a:r>
            <a:r>
              <a:rPr sz="4800" spc="-475" dirty="0">
                <a:solidFill>
                  <a:srgbClr val="F1F1F1"/>
                </a:solidFill>
                <a:latin typeface="Arial"/>
                <a:cs typeface="Arial"/>
              </a:rPr>
              <a:t>Excel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7631" y="3667455"/>
            <a:ext cx="4759325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 indent="141605">
              <a:lnSpc>
                <a:spcPts val="4750"/>
              </a:lnSpc>
              <a:spcBef>
                <a:spcPts val="705"/>
              </a:spcBef>
            </a:pPr>
            <a:r>
              <a:rPr sz="4400" spc="-310" dirty="0">
                <a:solidFill>
                  <a:srgbClr val="FF0000"/>
                </a:solidFill>
                <a:latin typeface="Arial"/>
                <a:cs typeface="Arial"/>
              </a:rPr>
              <a:t>Aplicaciones </a:t>
            </a:r>
            <a:r>
              <a:rPr sz="4400" spc="-300" dirty="0">
                <a:solidFill>
                  <a:srgbClr val="FF0000"/>
                </a:solidFill>
                <a:latin typeface="Arial"/>
                <a:cs typeface="Arial"/>
              </a:rPr>
              <a:t>fiscales,  </a:t>
            </a:r>
            <a:r>
              <a:rPr sz="4400" spc="-270" dirty="0">
                <a:solidFill>
                  <a:srgbClr val="FF0000"/>
                </a:solidFill>
                <a:latin typeface="Arial"/>
                <a:cs typeface="Arial"/>
              </a:rPr>
              <a:t>financieras </a:t>
            </a:r>
            <a:r>
              <a:rPr sz="4400" spc="-260" dirty="0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sz="4400" spc="-5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spc="-285" dirty="0">
                <a:solidFill>
                  <a:srgbClr val="FF0000"/>
                </a:solidFill>
                <a:latin typeface="Arial"/>
                <a:cs typeface="Arial"/>
              </a:rPr>
              <a:t>laborales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84850" y="132969"/>
            <a:ext cx="480441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066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0000"/>
                </a:solidFill>
                <a:latin typeface="Carlito"/>
                <a:cs typeface="Carlito"/>
              </a:rPr>
              <a:t>Temario</a:t>
            </a:r>
            <a:endParaRPr sz="1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romanUcPeriod" startAt="3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Casos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prácticos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y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elaboración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</a:t>
            </a:r>
            <a:r>
              <a:rPr sz="1800" spc="3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calculadoras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spcBef>
                <a:spcPts val="5"/>
              </a:spcBef>
              <a:buAutoNum type="romanUcPeriod" startAt="3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Funciones laborales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que pueden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automatizarse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42050" y="1230629"/>
            <a:ext cx="431482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Cálculo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la antigüedad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un</a:t>
            </a:r>
            <a:r>
              <a:rPr sz="1800" spc="6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trabajador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Cálculo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vacaciones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y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prima</a:t>
            </a:r>
            <a:r>
              <a:rPr sz="1800" spc="4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vacacional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Determinación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salario</a:t>
            </a:r>
            <a:r>
              <a:rPr sz="1800" spc="4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integrado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Cálculo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</a:t>
            </a:r>
            <a:r>
              <a:rPr sz="1800" spc="3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finiquitos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Cálculo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</a:t>
            </a:r>
            <a:r>
              <a:rPr sz="1800" spc="3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liquidaciones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Elaboración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calculadoras</a:t>
            </a:r>
            <a:r>
              <a:rPr sz="1800" spc="6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laborales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Casos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prácticos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84850" y="3151123"/>
            <a:ext cx="3193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3384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V.	Funciones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seguridad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social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42050" y="3425444"/>
            <a:ext cx="483362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Cálculo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salario</a:t>
            </a:r>
            <a:r>
              <a:rPr sz="1800" spc="3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integrado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Cálculo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cuotas</a:t>
            </a:r>
            <a:r>
              <a:rPr sz="1800" spc="3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mensuales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Cálculo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retenciones</a:t>
            </a:r>
            <a:r>
              <a:rPr sz="1800" spc="5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INFONAVIT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Cálculo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la prima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</a:t>
            </a:r>
            <a:r>
              <a:rPr sz="1800" spc="5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riesgo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Elaboración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calculadoras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seguridad</a:t>
            </a:r>
            <a:r>
              <a:rPr sz="1800" spc="10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social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Casos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prácticos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84850" y="5071617"/>
            <a:ext cx="2090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3384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VI.	Funciones</a:t>
            </a:r>
            <a:r>
              <a:rPr sz="1800" spc="-4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fiscales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42050" y="5345938"/>
            <a:ext cx="48336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marR="5080" indent="-40132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413384" algn="l"/>
                <a:tab pos="414020" algn="l"/>
                <a:tab pos="1282065" algn="l"/>
                <a:tab pos="1837055" algn="l"/>
                <a:tab pos="3098800" algn="l"/>
                <a:tab pos="3405504" algn="l"/>
                <a:tab pos="4193540" algn="l"/>
                <a:tab pos="456946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Cé</a:t>
            </a:r>
            <a:r>
              <a:rPr sz="1800" spc="5" dirty="0">
                <a:solidFill>
                  <a:srgbClr val="666666"/>
                </a:solidFill>
                <a:latin typeface="Carlito"/>
                <a:cs typeface="Carlito"/>
              </a:rPr>
              <a:t>d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ula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s	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pa</a:t>
            </a:r>
            <a:r>
              <a:rPr sz="1800" spc="-40" dirty="0">
                <a:solidFill>
                  <a:srgbClr val="666666"/>
                </a:solidFill>
                <a:latin typeface="Carlito"/>
                <a:cs typeface="Carlito"/>
              </a:rPr>
              <a:t>r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	</a:t>
            </a:r>
            <a:r>
              <a:rPr sz="1800" spc="10" dirty="0">
                <a:solidFill>
                  <a:srgbClr val="666666"/>
                </a:solidFill>
                <a:latin typeface="Carlito"/>
                <a:cs typeface="Carlito"/>
              </a:rPr>
              <a:t>a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u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t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om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a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t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</a:t>
            </a:r>
            <a:r>
              <a:rPr sz="1800" spc="-30" dirty="0">
                <a:solidFill>
                  <a:srgbClr val="666666"/>
                </a:solidFill>
                <a:latin typeface="Carlito"/>
                <a:cs typeface="Carlito"/>
              </a:rPr>
              <a:t>z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ar	el	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c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ál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c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ul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o	de	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as 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fiscales, CUFIN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y</a:t>
            </a:r>
            <a:r>
              <a:rPr sz="1800" spc="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CUCA</a:t>
            </a:r>
            <a:endParaRPr sz="1800">
              <a:latin typeface="Carlito"/>
              <a:cs typeface="Carlito"/>
            </a:endParaRPr>
          </a:p>
          <a:p>
            <a:pPr marL="12700" marR="936625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Calculo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automatizado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ISR mensual 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c.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91493" y="5345938"/>
            <a:ext cx="827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pérdidas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43243" y="6169253"/>
            <a:ext cx="53733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Búsqueda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un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salario bruto 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para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alcanzar </a:t>
            </a:r>
            <a:r>
              <a:rPr sz="1800" spc="5" dirty="0">
                <a:solidFill>
                  <a:srgbClr val="666666"/>
                </a:solidFill>
                <a:latin typeface="Carlito"/>
                <a:cs typeface="Carlito"/>
              </a:rPr>
              <a:t>un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importe 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neto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4572" y="1683258"/>
            <a:ext cx="3719195" cy="141541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66825" marR="5080" indent="-1254760">
              <a:lnSpc>
                <a:spcPts val="5180"/>
              </a:lnSpc>
              <a:spcBef>
                <a:spcPts val="755"/>
              </a:spcBef>
            </a:pPr>
            <a:r>
              <a:rPr sz="4800" spc="-385" dirty="0">
                <a:solidFill>
                  <a:srgbClr val="F1F1F1"/>
                </a:solidFill>
                <a:latin typeface="Arial"/>
                <a:cs typeface="Arial"/>
              </a:rPr>
              <a:t>Calculadoras</a:t>
            </a:r>
            <a:r>
              <a:rPr sz="4800" spc="-475" dirty="0">
                <a:solidFill>
                  <a:srgbClr val="F1F1F1"/>
                </a:solidFill>
                <a:latin typeface="Arial"/>
                <a:cs typeface="Arial"/>
              </a:rPr>
              <a:t> </a:t>
            </a:r>
            <a:r>
              <a:rPr sz="4800" spc="-320" dirty="0">
                <a:solidFill>
                  <a:srgbClr val="F1F1F1"/>
                </a:solidFill>
                <a:latin typeface="Arial"/>
                <a:cs typeface="Arial"/>
              </a:rPr>
              <a:t>en  </a:t>
            </a:r>
            <a:r>
              <a:rPr sz="4800" spc="-475" dirty="0">
                <a:solidFill>
                  <a:srgbClr val="F1F1F1"/>
                </a:solidFill>
                <a:latin typeface="Arial"/>
                <a:cs typeface="Arial"/>
              </a:rPr>
              <a:t>Excel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7631" y="3667455"/>
            <a:ext cx="4759325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 indent="141605">
              <a:lnSpc>
                <a:spcPts val="4750"/>
              </a:lnSpc>
              <a:spcBef>
                <a:spcPts val="705"/>
              </a:spcBef>
            </a:pPr>
            <a:r>
              <a:rPr sz="4400" spc="-310" dirty="0">
                <a:solidFill>
                  <a:srgbClr val="FF0000"/>
                </a:solidFill>
                <a:latin typeface="Arial"/>
                <a:cs typeface="Arial"/>
              </a:rPr>
              <a:t>Aplicaciones </a:t>
            </a:r>
            <a:r>
              <a:rPr sz="4400" spc="-300" dirty="0">
                <a:solidFill>
                  <a:srgbClr val="FF0000"/>
                </a:solidFill>
                <a:latin typeface="Arial"/>
                <a:cs typeface="Arial"/>
              </a:rPr>
              <a:t>fiscales,  </a:t>
            </a:r>
            <a:r>
              <a:rPr sz="4400" spc="-270" dirty="0">
                <a:solidFill>
                  <a:srgbClr val="FF0000"/>
                </a:solidFill>
                <a:latin typeface="Arial"/>
                <a:cs typeface="Arial"/>
              </a:rPr>
              <a:t>financieras </a:t>
            </a:r>
            <a:r>
              <a:rPr sz="4400" spc="-260" dirty="0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sz="4400" spc="-5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spc="-285" dirty="0">
                <a:solidFill>
                  <a:srgbClr val="FF0000"/>
                </a:solidFill>
                <a:latin typeface="Arial"/>
                <a:cs typeface="Arial"/>
              </a:rPr>
              <a:t>laborales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13191" y="132969"/>
            <a:ext cx="775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60" dirty="0">
                <a:solidFill>
                  <a:srgbClr val="FF0000"/>
                </a:solidFill>
                <a:latin typeface="Carlito"/>
                <a:cs typeface="Carlito"/>
              </a:rPr>
              <a:t>T</a:t>
            </a:r>
            <a:r>
              <a:rPr sz="1800" dirty="0">
                <a:solidFill>
                  <a:srgbClr val="FF0000"/>
                </a:solidFill>
                <a:latin typeface="Carlito"/>
                <a:cs typeface="Carlito"/>
              </a:rPr>
              <a:t>em</a:t>
            </a:r>
            <a:r>
              <a:rPr sz="1800" spc="5" dirty="0">
                <a:solidFill>
                  <a:srgbClr val="FF0000"/>
                </a:solidFill>
                <a:latin typeface="Carlito"/>
                <a:cs typeface="Carlito"/>
              </a:rPr>
              <a:t>a</a:t>
            </a:r>
            <a:r>
              <a:rPr sz="1800" dirty="0">
                <a:solidFill>
                  <a:srgbClr val="FF0000"/>
                </a:solidFill>
                <a:latin typeface="Carlito"/>
                <a:cs typeface="Carlito"/>
              </a:rPr>
              <a:t>r</a:t>
            </a:r>
            <a:r>
              <a:rPr sz="1800" spc="-15" dirty="0">
                <a:solidFill>
                  <a:srgbClr val="FF0000"/>
                </a:solidFill>
                <a:latin typeface="Carlito"/>
                <a:cs typeface="Carlito"/>
              </a:rPr>
              <a:t>i</a:t>
            </a:r>
            <a:r>
              <a:rPr sz="1800" dirty="0">
                <a:solidFill>
                  <a:srgbClr val="FF0000"/>
                </a:solidFill>
                <a:latin typeface="Carlito"/>
                <a:cs typeface="Carlito"/>
              </a:rPr>
              <a:t>o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42050" y="681609"/>
            <a:ext cx="53213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00"/>
              </a:spcBef>
              <a:buAutoNum type="alphaLcPeriod" startAt="4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Cédula 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para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automatizar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la deducción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</a:t>
            </a:r>
            <a:r>
              <a:rPr sz="1800" spc="8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inversiones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 startAt="4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Cédula 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para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determinar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actualización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y</a:t>
            </a:r>
            <a:r>
              <a:rPr sz="1800" spc="114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recargos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 startAt="4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Casos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prácticos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y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elaboración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</a:t>
            </a:r>
            <a:r>
              <a:rPr sz="1800" spc="4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calculadoras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 startAt="4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Casos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prácticos</a:t>
            </a:r>
            <a:r>
              <a:rPr sz="1800" spc="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integrados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84850" y="1779270"/>
            <a:ext cx="623316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00"/>
              </a:spcBef>
              <a:buAutoNum type="romanUcPeriod" startAt="4"/>
              <a:tabLst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Conclusiones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y</a:t>
            </a:r>
            <a:r>
              <a:rPr sz="1800" spc="2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recomendaciones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romanUcPeriod" startAt="4"/>
              <a:tabLst>
                <a:tab pos="414020" algn="l"/>
                <a:tab pos="745490" algn="l"/>
                <a:tab pos="1638935" algn="l"/>
                <a:tab pos="2074545" algn="l"/>
                <a:tab pos="2917190" algn="l"/>
                <a:tab pos="3234690" algn="l"/>
                <a:tab pos="4505960" algn="l"/>
                <a:tab pos="5584825" algn="l"/>
                <a:tab pos="5969000" algn="l"/>
              </a:tabLst>
            </a:pP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Al	</a:t>
            </a:r>
            <a:r>
              <a:rPr sz="1800" spc="-30" dirty="0">
                <a:solidFill>
                  <a:srgbClr val="666666"/>
                </a:solidFill>
                <a:latin typeface="Carlito"/>
                <a:cs typeface="Carlito"/>
              </a:rPr>
              <a:t>t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érmi</a:t>
            </a:r>
            <a:r>
              <a:rPr sz="1800" spc="5" dirty="0">
                <a:solidFill>
                  <a:srgbClr val="666666"/>
                </a:solidFill>
                <a:latin typeface="Carlito"/>
                <a:cs typeface="Carlito"/>
              </a:rPr>
              <a:t>n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o	del	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ev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e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n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t</a:t>
            </a:r>
            <a:r>
              <a:rPr sz="1800" spc="-40" dirty="0">
                <a:solidFill>
                  <a:srgbClr val="666666"/>
                </a:solidFill>
                <a:latin typeface="Carlito"/>
                <a:cs typeface="Carlito"/>
              </a:rPr>
              <a:t>o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,	</a:t>
            </a:r>
            <a:r>
              <a:rPr sz="1800" spc="15" dirty="0">
                <a:solidFill>
                  <a:srgbClr val="666666"/>
                </a:solidFill>
                <a:latin typeface="Carlito"/>
                <a:cs typeface="Carlito"/>
              </a:rPr>
              <a:t>e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l	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part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ic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i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pan</a:t>
            </a:r>
            <a:r>
              <a:rPr sz="1800" spc="-35" dirty="0">
                <a:solidFill>
                  <a:srgbClr val="666666"/>
                </a:solidFill>
                <a:latin typeface="Carlito"/>
                <a:cs typeface="Carlito"/>
              </a:rPr>
              <a:t>t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e	</a:t>
            </a:r>
            <a:r>
              <a:rPr sz="1800" spc="10" dirty="0">
                <a:solidFill>
                  <a:srgbClr val="666666"/>
                </a:solidFill>
                <a:latin typeface="Carlito"/>
                <a:cs typeface="Carlito"/>
              </a:rPr>
              <a:t>d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is</a:t>
            </a:r>
            <a:r>
              <a:rPr sz="1800" spc="5" dirty="0">
                <a:solidFill>
                  <a:srgbClr val="666666"/>
                </a:solidFill>
                <a:latin typeface="Carlito"/>
                <a:cs typeface="Carlito"/>
              </a:rPr>
              <a:t>po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n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</a:t>
            </a:r>
            <a:r>
              <a:rPr sz="1800" spc="-40" dirty="0">
                <a:solidFill>
                  <a:srgbClr val="666666"/>
                </a:solidFill>
                <a:latin typeface="Carlito"/>
                <a:cs typeface="Carlito"/>
              </a:rPr>
              <a:t>r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á	de	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as</a:t>
            </a:r>
            <a:endParaRPr sz="1800">
              <a:latin typeface="Carlito"/>
              <a:cs typeface="Carlito"/>
            </a:endParaRPr>
          </a:p>
          <a:p>
            <a:pPr marL="413384">
              <a:lnSpc>
                <a:spcPct val="100000"/>
              </a:lnSpc>
            </a:pP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calculadoras fiscales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elaboradas 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listas para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su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uso</a:t>
            </a:r>
            <a:r>
              <a:rPr sz="1800" spc="13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inmediato.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897620" cy="6858000"/>
            <a:chOff x="0" y="0"/>
            <a:chExt cx="889762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897620" cy="6858000"/>
            </a:xfrm>
            <a:custGeom>
              <a:avLst/>
              <a:gdLst/>
              <a:ahLst/>
              <a:cxnLst/>
              <a:rect l="l" t="t" r="r" b="b"/>
              <a:pathLst>
                <a:path w="8897620" h="6858000">
                  <a:moveTo>
                    <a:pt x="8897112" y="0"/>
                  </a:moveTo>
                  <a:lnTo>
                    <a:pt x="1472311" y="0"/>
                  </a:lnTo>
                  <a:lnTo>
                    <a:pt x="1472565" y="507"/>
                  </a:lnTo>
                  <a:lnTo>
                    <a:pt x="0" y="507"/>
                  </a:lnTo>
                  <a:lnTo>
                    <a:pt x="0" y="6857999"/>
                  </a:lnTo>
                  <a:lnTo>
                    <a:pt x="5720588" y="6857999"/>
                  </a:lnTo>
                  <a:lnTo>
                    <a:pt x="8897112" y="0"/>
                  </a:lnTo>
                  <a:close/>
                </a:path>
              </a:pathLst>
            </a:custGeom>
            <a:solidFill>
              <a:srgbClr val="252525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8095615" cy="6858000"/>
            </a:xfrm>
            <a:custGeom>
              <a:avLst/>
              <a:gdLst/>
              <a:ahLst/>
              <a:cxnLst/>
              <a:rect l="l" t="t" r="r" b="b"/>
              <a:pathLst>
                <a:path w="8095615" h="6858000">
                  <a:moveTo>
                    <a:pt x="8095488" y="0"/>
                  </a:moveTo>
                  <a:lnTo>
                    <a:pt x="0" y="0"/>
                  </a:lnTo>
                  <a:lnTo>
                    <a:pt x="0" y="6857520"/>
                  </a:lnTo>
                  <a:lnTo>
                    <a:pt x="18195" y="6857520"/>
                  </a:lnTo>
                  <a:lnTo>
                    <a:pt x="18195" y="6857999"/>
                  </a:lnTo>
                  <a:lnTo>
                    <a:pt x="4919472" y="6857999"/>
                  </a:lnTo>
                  <a:lnTo>
                    <a:pt x="8095488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91057" y="226313"/>
            <a:ext cx="5129530" cy="311150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 marR="5080" indent="-2540" algn="ctr">
              <a:lnSpc>
                <a:spcPct val="90000"/>
              </a:lnSpc>
              <a:spcBef>
                <a:spcPts val="630"/>
              </a:spcBef>
            </a:pPr>
            <a:r>
              <a:rPr sz="4400" b="0" spc="-270" dirty="0">
                <a:solidFill>
                  <a:srgbClr val="FFFFFF"/>
                </a:solidFill>
                <a:latin typeface="Arial"/>
                <a:cs typeface="Arial"/>
              </a:rPr>
              <a:t>Funciones </a:t>
            </a:r>
            <a:r>
              <a:rPr sz="4400" b="0" spc="-260" dirty="0">
                <a:solidFill>
                  <a:srgbClr val="FFFFFF"/>
                </a:solidFill>
                <a:latin typeface="Arial"/>
                <a:cs typeface="Arial"/>
              </a:rPr>
              <a:t>y  </a:t>
            </a:r>
            <a:r>
              <a:rPr sz="4400" b="0" spc="-185" dirty="0">
                <a:solidFill>
                  <a:srgbClr val="FFFFFF"/>
                </a:solidFill>
                <a:latin typeface="Arial"/>
                <a:cs typeface="Arial"/>
              </a:rPr>
              <a:t>conocimientos </a:t>
            </a:r>
            <a:r>
              <a:rPr sz="4400" b="0" spc="-295" dirty="0">
                <a:solidFill>
                  <a:srgbClr val="FFFFFF"/>
                </a:solidFill>
                <a:latin typeface="Arial"/>
                <a:cs typeface="Arial"/>
              </a:rPr>
              <a:t>básicos  </a:t>
            </a:r>
            <a:r>
              <a:rPr sz="4400" b="0" spc="-220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4400" b="0" spc="-375" dirty="0">
                <a:solidFill>
                  <a:srgbClr val="FFFFFF"/>
                </a:solidFill>
                <a:latin typeface="Arial"/>
                <a:cs typeface="Arial"/>
              </a:rPr>
              <a:t>Excel </a:t>
            </a:r>
            <a:r>
              <a:rPr sz="4400" b="0" spc="-229" dirty="0">
                <a:solidFill>
                  <a:srgbClr val="FFFFFF"/>
                </a:solidFill>
                <a:latin typeface="Arial"/>
                <a:cs typeface="Arial"/>
              </a:rPr>
              <a:t>para  </a:t>
            </a:r>
            <a:r>
              <a:rPr sz="4400" b="0" spc="-225" dirty="0">
                <a:solidFill>
                  <a:srgbClr val="FFFFFF"/>
                </a:solidFill>
                <a:latin typeface="Arial"/>
                <a:cs typeface="Arial"/>
              </a:rPr>
              <a:t>aplicaciones </a:t>
            </a:r>
            <a:r>
              <a:rPr sz="4400" b="0" spc="-229" dirty="0">
                <a:solidFill>
                  <a:srgbClr val="FFFFFF"/>
                </a:solidFill>
                <a:latin typeface="Arial"/>
                <a:cs typeface="Arial"/>
              </a:rPr>
              <a:t>fiscales,  </a:t>
            </a:r>
            <a:r>
              <a:rPr sz="4400" b="0" spc="-195" dirty="0">
                <a:solidFill>
                  <a:srgbClr val="FFFFFF"/>
                </a:solidFill>
                <a:latin typeface="Arial"/>
                <a:cs typeface="Arial"/>
              </a:rPr>
              <a:t>financieras </a:t>
            </a:r>
            <a:r>
              <a:rPr sz="4400" b="0" spc="-26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4400" b="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400" b="0" spc="-204" dirty="0">
                <a:solidFill>
                  <a:srgbClr val="FFFFFF"/>
                </a:solidFill>
                <a:latin typeface="Arial"/>
                <a:cs typeface="Arial"/>
              </a:rPr>
              <a:t>laborales.</a:t>
            </a:r>
            <a:endParaRPr sz="4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80729" y="1265300"/>
            <a:ext cx="222377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4805" marR="5080" indent="-33274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385622"/>
                </a:solidFill>
                <a:latin typeface="Carlito"/>
                <a:cs typeface="Carlito"/>
              </a:rPr>
              <a:t>Concep</a:t>
            </a:r>
            <a:r>
              <a:rPr sz="4000" b="1" spc="-60" dirty="0">
                <a:solidFill>
                  <a:srgbClr val="385622"/>
                </a:solidFill>
                <a:latin typeface="Carlito"/>
                <a:cs typeface="Carlito"/>
              </a:rPr>
              <a:t>t</a:t>
            </a:r>
            <a:r>
              <a:rPr sz="4000" b="1" spc="-5" dirty="0">
                <a:solidFill>
                  <a:srgbClr val="385622"/>
                </a:solidFill>
                <a:latin typeface="Carlito"/>
                <a:cs typeface="Carlito"/>
              </a:rPr>
              <a:t>os  </a:t>
            </a:r>
            <a:r>
              <a:rPr sz="4000" b="1" spc="-10" dirty="0">
                <a:solidFill>
                  <a:srgbClr val="385622"/>
                </a:solidFill>
                <a:latin typeface="Carlito"/>
                <a:cs typeface="Carlito"/>
              </a:rPr>
              <a:t>básicos</a:t>
            </a:r>
            <a:endParaRPr sz="4000">
              <a:latin typeface="Carlito"/>
              <a:cs typeface="Carlito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374647" y="2814827"/>
            <a:ext cx="10109200" cy="3792220"/>
            <a:chOff x="1374647" y="2814827"/>
            <a:chExt cx="10109200" cy="3792220"/>
          </a:xfrm>
        </p:grpSpPr>
        <p:sp>
          <p:nvSpPr>
            <p:cNvPr id="8" name="object 8"/>
            <p:cNvSpPr/>
            <p:nvPr/>
          </p:nvSpPr>
          <p:spPr>
            <a:xfrm>
              <a:off x="7691627" y="2814827"/>
              <a:ext cx="3791712" cy="37917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900416" y="5516879"/>
              <a:ext cx="894587" cy="3048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74647" y="3790238"/>
              <a:ext cx="4044441" cy="202818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4608" y="6313932"/>
            <a:ext cx="7858125" cy="158750"/>
          </a:xfrm>
          <a:custGeom>
            <a:avLst/>
            <a:gdLst/>
            <a:ahLst/>
            <a:cxnLst/>
            <a:rect l="l" t="t" r="r" b="b"/>
            <a:pathLst>
              <a:path w="7858125" h="158750">
                <a:moveTo>
                  <a:pt x="7818120" y="0"/>
                </a:moveTo>
                <a:lnTo>
                  <a:pt x="0" y="0"/>
                </a:lnTo>
                <a:lnTo>
                  <a:pt x="39623" y="158496"/>
                </a:lnTo>
                <a:lnTo>
                  <a:pt x="7857744" y="158496"/>
                </a:lnTo>
                <a:lnTo>
                  <a:pt x="78181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39459" y="5825039"/>
            <a:ext cx="1948573" cy="7778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100" marR="5080" indent="-407034">
              <a:lnSpc>
                <a:spcPct val="100000"/>
              </a:lnSpc>
              <a:spcBef>
                <a:spcPts val="100"/>
              </a:spcBef>
            </a:pPr>
            <a:r>
              <a:rPr dirty="0"/>
              <a:t>Funciones y </a:t>
            </a:r>
            <a:r>
              <a:rPr spc="-10" dirty="0"/>
              <a:t>conocimientos </a:t>
            </a:r>
            <a:r>
              <a:rPr dirty="0"/>
              <a:t>básicos </a:t>
            </a:r>
            <a:r>
              <a:rPr spc="-5" dirty="0"/>
              <a:t>en </a:t>
            </a:r>
            <a:r>
              <a:rPr spc="-20" dirty="0"/>
              <a:t>Excel para  </a:t>
            </a:r>
            <a:r>
              <a:rPr spc="-5" dirty="0"/>
              <a:t>aplicaciones fiscales, </a:t>
            </a:r>
            <a:r>
              <a:rPr spc="-10" dirty="0"/>
              <a:t>financieras </a:t>
            </a:r>
            <a:r>
              <a:rPr dirty="0"/>
              <a:t>y</a:t>
            </a:r>
            <a:r>
              <a:rPr spc="-5" dirty="0"/>
              <a:t> </a:t>
            </a:r>
            <a:r>
              <a:rPr spc="-10" dirty="0"/>
              <a:t>laborales.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1640" y="1468628"/>
            <a:ext cx="9734550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95"/>
              </a:spcBef>
              <a:buAutoNum type="alphaLcPeriod"/>
              <a:tabLst>
                <a:tab pos="527685" algn="l"/>
                <a:tab pos="528320" algn="l"/>
              </a:tabLst>
            </a:pP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Nombrar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celdas y</a:t>
            </a:r>
            <a:r>
              <a:rPr sz="2800" spc="60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20" dirty="0">
                <a:solidFill>
                  <a:srgbClr val="001F5F"/>
                </a:solidFill>
                <a:latin typeface="Carlito"/>
                <a:cs typeface="Carlito"/>
              </a:rPr>
              <a:t>rangos</a:t>
            </a:r>
            <a:endParaRPr sz="280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buAutoNum type="alphaLcPeriod"/>
              <a:tabLst>
                <a:tab pos="527685" algn="l"/>
                <a:tab pos="528320" algn="l"/>
              </a:tabLst>
            </a:pP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Sumar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y</a:t>
            </a:r>
            <a:r>
              <a:rPr sz="2800" spc="25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45" dirty="0">
                <a:solidFill>
                  <a:srgbClr val="001F5F"/>
                </a:solidFill>
                <a:latin typeface="Carlito"/>
                <a:cs typeface="Carlito"/>
              </a:rPr>
              <a:t>Sumar.Si</a:t>
            </a:r>
            <a:endParaRPr sz="280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buAutoNum type="alphaLcPeriod"/>
              <a:tabLst>
                <a:tab pos="527685" algn="l"/>
                <a:tab pos="528320" algn="l"/>
              </a:tabLst>
            </a:pP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Buscarv y</a:t>
            </a:r>
            <a:r>
              <a:rPr sz="2800" spc="20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Buscarh</a:t>
            </a:r>
            <a:endParaRPr sz="280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buAutoNum type="alphaLcPeriod"/>
              <a:tabLst>
                <a:tab pos="527685" algn="l"/>
                <a:tab pos="528320" algn="l"/>
              </a:tabLst>
            </a:pP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Concatenar</a:t>
            </a:r>
            <a:endParaRPr sz="280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buAutoNum type="alphaLcPeriod"/>
              <a:tabLst>
                <a:tab pos="527685" algn="l"/>
                <a:tab pos="528320" algn="l"/>
              </a:tabLst>
            </a:pP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Fórmulas</a:t>
            </a:r>
            <a:r>
              <a:rPr sz="2800" spc="30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condicionales</a:t>
            </a:r>
            <a:endParaRPr sz="280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buAutoNum type="alphaLcPeriod"/>
              <a:tabLst>
                <a:tab pos="527685" algn="l"/>
                <a:tab pos="528320" algn="l"/>
              </a:tabLst>
            </a:pP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Fijar</a:t>
            </a:r>
            <a:r>
              <a:rPr sz="2800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celdas</a:t>
            </a:r>
            <a:endParaRPr sz="280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527685" algn="l"/>
                <a:tab pos="528320" algn="l"/>
              </a:tabLst>
            </a:pP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Fórmulas con fechas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(Determinar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años, meses y</a:t>
            </a:r>
            <a:r>
              <a:rPr sz="2800" spc="160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días)</a:t>
            </a:r>
            <a:endParaRPr sz="280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buAutoNum type="alphaLcPeriod"/>
              <a:tabLst>
                <a:tab pos="527685" algn="l"/>
                <a:tab pos="528320" algn="l"/>
              </a:tabLst>
            </a:pPr>
            <a:r>
              <a:rPr sz="2800" spc="-35" dirty="0">
                <a:solidFill>
                  <a:srgbClr val="001F5F"/>
                </a:solidFill>
                <a:latin typeface="Carlito"/>
                <a:cs typeface="Carlito"/>
              </a:rPr>
              <a:t>Redondear,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truncar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y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números</a:t>
            </a:r>
            <a:r>
              <a:rPr sz="2800" spc="140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20" dirty="0">
                <a:solidFill>
                  <a:srgbClr val="001F5F"/>
                </a:solidFill>
                <a:latin typeface="Carlito"/>
                <a:cs typeface="Carlito"/>
              </a:rPr>
              <a:t>enteros</a:t>
            </a:r>
            <a:endParaRPr sz="280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buAutoNum type="alphaLcPeriod"/>
              <a:tabLst>
                <a:tab pos="527685" algn="l"/>
                <a:tab pos="528320" algn="l"/>
              </a:tabLst>
            </a:pP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Buscar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objetivo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(¿Qué </a:t>
            </a:r>
            <a:r>
              <a:rPr sz="2800" spc="-20" dirty="0">
                <a:solidFill>
                  <a:srgbClr val="001F5F"/>
                </a:solidFill>
                <a:latin typeface="Carlito"/>
                <a:cs typeface="Carlito"/>
              </a:rPr>
              <a:t>cifra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necesitamos </a:t>
            </a:r>
            <a:r>
              <a:rPr sz="2800" spc="-25" dirty="0">
                <a:solidFill>
                  <a:srgbClr val="001F5F"/>
                </a:solidFill>
                <a:latin typeface="Carlito"/>
                <a:cs typeface="Carlito"/>
              </a:rPr>
              <a:t>para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un </a:t>
            </a:r>
            <a:r>
              <a:rPr sz="2800" spc="-20" dirty="0">
                <a:solidFill>
                  <a:srgbClr val="001F5F"/>
                </a:solidFill>
                <a:latin typeface="Carlito"/>
                <a:cs typeface="Carlito"/>
              </a:rPr>
              <a:t>número</a:t>
            </a:r>
            <a:r>
              <a:rPr sz="2800" spc="310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neto?)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4608" y="6313932"/>
            <a:ext cx="7858125" cy="158750"/>
          </a:xfrm>
          <a:custGeom>
            <a:avLst/>
            <a:gdLst/>
            <a:ahLst/>
            <a:cxnLst/>
            <a:rect l="l" t="t" r="r" b="b"/>
            <a:pathLst>
              <a:path w="7858125" h="158750">
                <a:moveTo>
                  <a:pt x="7818120" y="0"/>
                </a:moveTo>
                <a:lnTo>
                  <a:pt x="0" y="0"/>
                </a:lnTo>
                <a:lnTo>
                  <a:pt x="39623" y="158496"/>
                </a:lnTo>
                <a:lnTo>
                  <a:pt x="7857744" y="158496"/>
                </a:lnTo>
                <a:lnTo>
                  <a:pt x="78181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58685" y="6220279"/>
            <a:ext cx="1046962" cy="4181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69919" y="182117"/>
            <a:ext cx="4829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>
                <a:solidFill>
                  <a:srgbClr val="385622"/>
                </a:solidFill>
              </a:rPr>
              <a:t>Nombrar </a:t>
            </a:r>
            <a:r>
              <a:rPr spc="-5" dirty="0">
                <a:solidFill>
                  <a:srgbClr val="385622"/>
                </a:solidFill>
              </a:rPr>
              <a:t>celdas </a:t>
            </a:r>
            <a:r>
              <a:rPr dirty="0">
                <a:solidFill>
                  <a:srgbClr val="385622"/>
                </a:solidFill>
              </a:rPr>
              <a:t>y</a:t>
            </a:r>
            <a:r>
              <a:rPr spc="-45" dirty="0">
                <a:solidFill>
                  <a:srgbClr val="385622"/>
                </a:solidFill>
              </a:rPr>
              <a:t> </a:t>
            </a:r>
            <a:r>
              <a:rPr spc="-20" dirty="0">
                <a:solidFill>
                  <a:srgbClr val="385622"/>
                </a:solidFill>
              </a:rPr>
              <a:t>rangos.</a:t>
            </a:r>
          </a:p>
        </p:txBody>
      </p:sp>
      <p:sp>
        <p:nvSpPr>
          <p:cNvPr id="5" name="object 5"/>
          <p:cNvSpPr/>
          <p:nvPr/>
        </p:nvSpPr>
        <p:spPr>
          <a:xfrm>
            <a:off x="681227" y="853439"/>
            <a:ext cx="9794748" cy="5806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58685" y="6220279"/>
            <a:ext cx="1046962" cy="4181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69919" y="182117"/>
            <a:ext cx="4829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>
                <a:solidFill>
                  <a:srgbClr val="385622"/>
                </a:solidFill>
              </a:rPr>
              <a:t>Nombrar </a:t>
            </a:r>
            <a:r>
              <a:rPr spc="-5" dirty="0">
                <a:solidFill>
                  <a:srgbClr val="385622"/>
                </a:solidFill>
              </a:rPr>
              <a:t>celdas </a:t>
            </a:r>
            <a:r>
              <a:rPr dirty="0">
                <a:solidFill>
                  <a:srgbClr val="385622"/>
                </a:solidFill>
              </a:rPr>
              <a:t>y</a:t>
            </a:r>
            <a:r>
              <a:rPr spc="-45" dirty="0">
                <a:solidFill>
                  <a:srgbClr val="385622"/>
                </a:solidFill>
              </a:rPr>
              <a:t> </a:t>
            </a:r>
            <a:r>
              <a:rPr spc="-20" dirty="0">
                <a:solidFill>
                  <a:srgbClr val="385622"/>
                </a:solidFill>
              </a:rPr>
              <a:t>rangos.</a:t>
            </a:r>
          </a:p>
        </p:txBody>
      </p:sp>
      <p:sp>
        <p:nvSpPr>
          <p:cNvPr id="4" name="object 4"/>
          <p:cNvSpPr/>
          <p:nvPr/>
        </p:nvSpPr>
        <p:spPr>
          <a:xfrm>
            <a:off x="224027" y="864108"/>
            <a:ext cx="11650980" cy="48859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41066" y="182117"/>
            <a:ext cx="62903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00AF50"/>
                </a:solidFill>
                <a:latin typeface="Carlito"/>
                <a:cs typeface="Carlito"/>
              </a:rPr>
              <a:t>Identificación </a:t>
            </a:r>
            <a:r>
              <a:rPr sz="3600" b="1" dirty="0">
                <a:solidFill>
                  <a:srgbClr val="00AF50"/>
                </a:solidFill>
                <a:latin typeface="Carlito"/>
                <a:cs typeface="Carlito"/>
              </a:rPr>
              <a:t>de celdas y</a:t>
            </a:r>
            <a:r>
              <a:rPr sz="3600" b="1" spc="-30" dirty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sz="3600" b="1" spc="-20" dirty="0">
                <a:solidFill>
                  <a:srgbClr val="00AF50"/>
                </a:solidFill>
                <a:latin typeface="Carlito"/>
                <a:cs typeface="Carlito"/>
              </a:rPr>
              <a:t>rangos.</a:t>
            </a:r>
            <a:endParaRPr sz="36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1640" y="1163828"/>
            <a:ext cx="1132459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60" dirty="0">
                <a:solidFill>
                  <a:srgbClr val="001F5F"/>
                </a:solidFill>
                <a:latin typeface="Carlito"/>
                <a:cs typeface="Carlito"/>
              </a:rPr>
              <a:t>Tanto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las celdas como los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rangos,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pueden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identificarse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por sus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coordenadas,  como por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nombres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que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el usuario asigna</a:t>
            </a:r>
            <a:r>
              <a:rPr sz="2800" spc="155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libremente.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1604" y="2421635"/>
            <a:ext cx="4052316" cy="3364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23788" y="2336292"/>
            <a:ext cx="4358640" cy="42062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0983" y="182117"/>
            <a:ext cx="45688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Asignación de</a:t>
            </a:r>
            <a:r>
              <a:rPr spc="-45" dirty="0"/>
              <a:t> </a:t>
            </a:r>
            <a:r>
              <a:rPr spc="-10" dirty="0"/>
              <a:t>nombres.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1640" y="1163828"/>
            <a:ext cx="1132586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Se puede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utilizar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el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cuadro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de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nombres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o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una serie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de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comandos </a:t>
            </a:r>
            <a:r>
              <a:rPr sz="2800" spc="-25" dirty="0">
                <a:solidFill>
                  <a:srgbClr val="001F5F"/>
                </a:solidFill>
                <a:latin typeface="Carlito"/>
                <a:cs typeface="Carlito"/>
              </a:rPr>
              <a:t>para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asignar 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nombre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a celdas o</a:t>
            </a:r>
            <a:r>
              <a:rPr sz="2800" spc="65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rangos.</a:t>
            </a:r>
            <a:endParaRPr sz="280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91998" y="2712720"/>
            <a:ext cx="3785870" cy="3159760"/>
            <a:chOff x="491998" y="2712720"/>
            <a:chExt cx="3785870" cy="3159760"/>
          </a:xfrm>
        </p:grpSpPr>
        <p:sp>
          <p:nvSpPr>
            <p:cNvPr id="5" name="object 5"/>
            <p:cNvSpPr/>
            <p:nvPr/>
          </p:nvSpPr>
          <p:spPr>
            <a:xfrm>
              <a:off x="903731" y="2712720"/>
              <a:ext cx="3374136" cy="315925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8348" y="4175760"/>
              <a:ext cx="1605280" cy="822960"/>
            </a:xfrm>
            <a:custGeom>
              <a:avLst/>
              <a:gdLst/>
              <a:ahLst/>
              <a:cxnLst/>
              <a:rect l="l" t="t" r="r" b="b"/>
              <a:pathLst>
                <a:path w="1605280" h="822960">
                  <a:moveTo>
                    <a:pt x="0" y="411479"/>
                  </a:moveTo>
                  <a:lnTo>
                    <a:pt x="9537" y="347855"/>
                  </a:lnTo>
                  <a:lnTo>
                    <a:pt x="37198" y="287298"/>
                  </a:lnTo>
                  <a:lnTo>
                    <a:pt x="81556" y="230543"/>
                  </a:lnTo>
                  <a:lnTo>
                    <a:pt x="109550" y="203820"/>
                  </a:lnTo>
                  <a:lnTo>
                    <a:pt x="141183" y="178322"/>
                  </a:lnTo>
                  <a:lnTo>
                    <a:pt x="176276" y="154141"/>
                  </a:lnTo>
                  <a:lnTo>
                    <a:pt x="214652" y="131368"/>
                  </a:lnTo>
                  <a:lnTo>
                    <a:pt x="256131" y="110095"/>
                  </a:lnTo>
                  <a:lnTo>
                    <a:pt x="300536" y="90413"/>
                  </a:lnTo>
                  <a:lnTo>
                    <a:pt x="347688" y="72414"/>
                  </a:lnTo>
                  <a:lnTo>
                    <a:pt x="397408" y="56190"/>
                  </a:lnTo>
                  <a:lnTo>
                    <a:pt x="449518" y="41832"/>
                  </a:lnTo>
                  <a:lnTo>
                    <a:pt x="503841" y="29431"/>
                  </a:lnTo>
                  <a:lnTo>
                    <a:pt x="560196" y="19080"/>
                  </a:lnTo>
                  <a:lnTo>
                    <a:pt x="618407" y="10870"/>
                  </a:lnTo>
                  <a:lnTo>
                    <a:pt x="678295" y="4892"/>
                  </a:lnTo>
                  <a:lnTo>
                    <a:pt x="739680" y="1238"/>
                  </a:lnTo>
                  <a:lnTo>
                    <a:pt x="802386" y="0"/>
                  </a:lnTo>
                  <a:lnTo>
                    <a:pt x="865086" y="1238"/>
                  </a:lnTo>
                  <a:lnTo>
                    <a:pt x="926468" y="4892"/>
                  </a:lnTo>
                  <a:lnTo>
                    <a:pt x="986352" y="10870"/>
                  </a:lnTo>
                  <a:lnTo>
                    <a:pt x="1044560" y="19080"/>
                  </a:lnTo>
                  <a:lnTo>
                    <a:pt x="1100914" y="29431"/>
                  </a:lnTo>
                  <a:lnTo>
                    <a:pt x="1155236" y="41832"/>
                  </a:lnTo>
                  <a:lnTo>
                    <a:pt x="1207346" y="56190"/>
                  </a:lnTo>
                  <a:lnTo>
                    <a:pt x="1257067" y="72414"/>
                  </a:lnTo>
                  <a:lnTo>
                    <a:pt x="1304219" y="90413"/>
                  </a:lnTo>
                  <a:lnTo>
                    <a:pt x="1348625" y="110095"/>
                  </a:lnTo>
                  <a:lnTo>
                    <a:pt x="1390106" y="131368"/>
                  </a:lnTo>
                  <a:lnTo>
                    <a:pt x="1428483" y="154141"/>
                  </a:lnTo>
                  <a:lnTo>
                    <a:pt x="1463578" y="178322"/>
                  </a:lnTo>
                  <a:lnTo>
                    <a:pt x="1495213" y="203820"/>
                  </a:lnTo>
                  <a:lnTo>
                    <a:pt x="1523209" y="230543"/>
                  </a:lnTo>
                  <a:lnTo>
                    <a:pt x="1567570" y="287298"/>
                  </a:lnTo>
                  <a:lnTo>
                    <a:pt x="1595233" y="347855"/>
                  </a:lnTo>
                  <a:lnTo>
                    <a:pt x="1604771" y="411479"/>
                  </a:lnTo>
                  <a:lnTo>
                    <a:pt x="1602357" y="443630"/>
                  </a:lnTo>
                  <a:lnTo>
                    <a:pt x="1583578" y="505812"/>
                  </a:lnTo>
                  <a:lnTo>
                    <a:pt x="1547387" y="564559"/>
                  </a:lnTo>
                  <a:lnTo>
                    <a:pt x="1495213" y="619139"/>
                  </a:lnTo>
                  <a:lnTo>
                    <a:pt x="1463578" y="644637"/>
                  </a:lnTo>
                  <a:lnTo>
                    <a:pt x="1428483" y="668818"/>
                  </a:lnTo>
                  <a:lnTo>
                    <a:pt x="1390106" y="691591"/>
                  </a:lnTo>
                  <a:lnTo>
                    <a:pt x="1348625" y="712864"/>
                  </a:lnTo>
                  <a:lnTo>
                    <a:pt x="1304219" y="732546"/>
                  </a:lnTo>
                  <a:lnTo>
                    <a:pt x="1257067" y="750545"/>
                  </a:lnTo>
                  <a:lnTo>
                    <a:pt x="1207346" y="766769"/>
                  </a:lnTo>
                  <a:lnTo>
                    <a:pt x="1155236" y="781127"/>
                  </a:lnTo>
                  <a:lnTo>
                    <a:pt x="1100914" y="793528"/>
                  </a:lnTo>
                  <a:lnTo>
                    <a:pt x="1044560" y="803879"/>
                  </a:lnTo>
                  <a:lnTo>
                    <a:pt x="986352" y="812089"/>
                  </a:lnTo>
                  <a:lnTo>
                    <a:pt x="926468" y="818067"/>
                  </a:lnTo>
                  <a:lnTo>
                    <a:pt x="865086" y="821721"/>
                  </a:lnTo>
                  <a:lnTo>
                    <a:pt x="802386" y="822959"/>
                  </a:lnTo>
                  <a:lnTo>
                    <a:pt x="739680" y="821721"/>
                  </a:lnTo>
                  <a:lnTo>
                    <a:pt x="678295" y="818067"/>
                  </a:lnTo>
                  <a:lnTo>
                    <a:pt x="618407" y="812089"/>
                  </a:lnTo>
                  <a:lnTo>
                    <a:pt x="560196" y="803879"/>
                  </a:lnTo>
                  <a:lnTo>
                    <a:pt x="503841" y="793528"/>
                  </a:lnTo>
                  <a:lnTo>
                    <a:pt x="449518" y="781127"/>
                  </a:lnTo>
                  <a:lnTo>
                    <a:pt x="397408" y="766769"/>
                  </a:lnTo>
                  <a:lnTo>
                    <a:pt x="347688" y="750545"/>
                  </a:lnTo>
                  <a:lnTo>
                    <a:pt x="300536" y="732546"/>
                  </a:lnTo>
                  <a:lnTo>
                    <a:pt x="256131" y="712864"/>
                  </a:lnTo>
                  <a:lnTo>
                    <a:pt x="214652" y="691591"/>
                  </a:lnTo>
                  <a:lnTo>
                    <a:pt x="176276" y="668818"/>
                  </a:lnTo>
                  <a:lnTo>
                    <a:pt x="141183" y="644637"/>
                  </a:lnTo>
                  <a:lnTo>
                    <a:pt x="109550" y="619139"/>
                  </a:lnTo>
                  <a:lnTo>
                    <a:pt x="81556" y="592416"/>
                  </a:lnTo>
                  <a:lnTo>
                    <a:pt x="37198" y="535661"/>
                  </a:lnTo>
                  <a:lnTo>
                    <a:pt x="9537" y="475104"/>
                  </a:lnTo>
                  <a:lnTo>
                    <a:pt x="0" y="411479"/>
                  </a:lnTo>
                  <a:close/>
                </a:path>
              </a:pathLst>
            </a:custGeom>
            <a:ln w="12700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494782" y="2843021"/>
            <a:ext cx="494284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rlito"/>
                <a:cs typeface="Carlito"/>
              </a:rPr>
              <a:t>Posicionado </a:t>
            </a:r>
            <a:r>
              <a:rPr sz="1800" dirty="0">
                <a:latin typeface="Carlito"/>
                <a:cs typeface="Carlito"/>
              </a:rPr>
              <a:t>en </a:t>
            </a:r>
            <a:r>
              <a:rPr sz="1800" spc="-5" dirty="0">
                <a:latin typeface="Carlito"/>
                <a:cs typeface="Carlito"/>
              </a:rPr>
              <a:t>la celda </a:t>
            </a:r>
            <a:r>
              <a:rPr sz="1800" dirty="0">
                <a:latin typeface="Carlito"/>
                <a:cs typeface="Carlito"/>
              </a:rPr>
              <a:t>que se </a:t>
            </a:r>
            <a:r>
              <a:rPr sz="1800" spc="-5" dirty="0">
                <a:latin typeface="Carlito"/>
                <a:cs typeface="Carlito"/>
              </a:rPr>
              <a:t>desea </a:t>
            </a:r>
            <a:r>
              <a:rPr sz="1800" spc="-30" dirty="0">
                <a:latin typeface="Carlito"/>
                <a:cs typeface="Carlito"/>
              </a:rPr>
              <a:t>nombrar, </a:t>
            </a:r>
            <a:r>
              <a:rPr sz="1800" dirty="0">
                <a:latin typeface="Carlito"/>
                <a:cs typeface="Carlito"/>
              </a:rPr>
              <a:t>se  </a:t>
            </a:r>
            <a:r>
              <a:rPr sz="1800" spc="-10" dirty="0">
                <a:latin typeface="Carlito"/>
                <a:cs typeface="Carlito"/>
              </a:rPr>
              <a:t>introduce </a:t>
            </a:r>
            <a:r>
              <a:rPr sz="1800" dirty="0">
                <a:latin typeface="Carlito"/>
                <a:cs typeface="Carlito"/>
              </a:rPr>
              <a:t>el </a:t>
            </a:r>
            <a:r>
              <a:rPr sz="1800" spc="-10" dirty="0">
                <a:latin typeface="Carlito"/>
                <a:cs typeface="Carlito"/>
              </a:rPr>
              <a:t>cursor </a:t>
            </a:r>
            <a:r>
              <a:rPr sz="1800" dirty="0">
                <a:latin typeface="Carlito"/>
                <a:cs typeface="Carlito"/>
              </a:rPr>
              <a:t>en el </a:t>
            </a:r>
            <a:r>
              <a:rPr sz="1800" spc="-10" dirty="0">
                <a:latin typeface="Carlito"/>
                <a:cs typeface="Carlito"/>
              </a:rPr>
              <a:t>cuadro </a:t>
            </a:r>
            <a:r>
              <a:rPr sz="1800" dirty="0">
                <a:latin typeface="Carlito"/>
                <a:cs typeface="Carlito"/>
              </a:rPr>
              <a:t>de </a:t>
            </a:r>
            <a:r>
              <a:rPr sz="1800" spc="-5" dirty="0">
                <a:latin typeface="Carlito"/>
                <a:cs typeface="Carlito"/>
              </a:rPr>
              <a:t>nombres, </a:t>
            </a:r>
            <a:r>
              <a:rPr sz="1800" dirty="0">
                <a:latin typeface="Carlito"/>
                <a:cs typeface="Carlito"/>
              </a:rPr>
              <a:t>se  </a:t>
            </a:r>
            <a:r>
              <a:rPr sz="1800" spc="-5" dirty="0">
                <a:latin typeface="Carlito"/>
                <a:cs typeface="Carlito"/>
              </a:rPr>
              <a:t>escribe </a:t>
            </a:r>
            <a:r>
              <a:rPr sz="1800" dirty="0">
                <a:latin typeface="Carlito"/>
                <a:cs typeface="Carlito"/>
              </a:rPr>
              <a:t>el </a:t>
            </a:r>
            <a:r>
              <a:rPr sz="1800" spc="-5" dirty="0">
                <a:latin typeface="Carlito"/>
                <a:cs typeface="Carlito"/>
              </a:rPr>
              <a:t>nombre </a:t>
            </a:r>
            <a:r>
              <a:rPr sz="1800" dirty="0">
                <a:latin typeface="Carlito"/>
                <a:cs typeface="Carlito"/>
              </a:rPr>
              <a:t>que se </a:t>
            </a:r>
            <a:r>
              <a:rPr sz="1800" spc="-5" dirty="0">
                <a:latin typeface="Carlito"/>
                <a:cs typeface="Carlito"/>
              </a:rPr>
              <a:t>desea dar </a:t>
            </a:r>
            <a:r>
              <a:rPr sz="1800" dirty="0">
                <a:latin typeface="Carlito"/>
                <a:cs typeface="Carlito"/>
              </a:rPr>
              <a:t>a </a:t>
            </a:r>
            <a:r>
              <a:rPr sz="1800" spc="-5" dirty="0">
                <a:latin typeface="Carlito"/>
                <a:cs typeface="Carlito"/>
              </a:rPr>
              <a:t>la celda </a:t>
            </a:r>
            <a:r>
              <a:rPr sz="1800" dirty="0">
                <a:latin typeface="Carlito"/>
                <a:cs typeface="Carlito"/>
              </a:rPr>
              <a:t>y se  </a:t>
            </a:r>
            <a:r>
              <a:rPr sz="1800" spc="-5" dirty="0">
                <a:latin typeface="Carlito"/>
                <a:cs typeface="Carlito"/>
              </a:rPr>
              <a:t>pulsa </a:t>
            </a:r>
            <a:r>
              <a:rPr sz="1800" spc="-35" dirty="0">
                <a:latin typeface="Carlito"/>
                <a:cs typeface="Carlito"/>
              </a:rPr>
              <a:t>enter, </a:t>
            </a:r>
            <a:r>
              <a:rPr sz="1800" spc="-5" dirty="0">
                <a:latin typeface="Carlito"/>
                <a:cs typeface="Carlito"/>
              </a:rPr>
              <a:t>la </a:t>
            </a:r>
            <a:r>
              <a:rPr sz="1800" dirty="0">
                <a:latin typeface="Carlito"/>
                <a:cs typeface="Carlito"/>
              </a:rPr>
              <a:t>celda queda </a:t>
            </a:r>
            <a:r>
              <a:rPr sz="1800" spc="-10" dirty="0">
                <a:latin typeface="Carlito"/>
                <a:cs typeface="Carlito"/>
              </a:rPr>
              <a:t>nombrada con </a:t>
            </a:r>
            <a:r>
              <a:rPr sz="1800" dirty="0">
                <a:latin typeface="Carlito"/>
                <a:cs typeface="Carlito"/>
              </a:rPr>
              <a:t>el </a:t>
            </a:r>
            <a:r>
              <a:rPr sz="1800" spc="-5" dirty="0">
                <a:latin typeface="Carlito"/>
                <a:cs typeface="Carlito"/>
              </a:rPr>
              <a:t>nombre  deseado.</a:t>
            </a:r>
            <a:endParaRPr sz="1800">
              <a:latin typeface="Carlito"/>
              <a:cs typeface="Carlito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dirty="0">
                <a:latin typeface="Carlito"/>
                <a:cs typeface="Carlito"/>
              </a:rPr>
              <a:t>Se </a:t>
            </a:r>
            <a:r>
              <a:rPr sz="1800" spc="-5" dirty="0">
                <a:latin typeface="Carlito"/>
                <a:cs typeface="Carlito"/>
              </a:rPr>
              <a:t>sugieren nombres </a:t>
            </a:r>
            <a:r>
              <a:rPr sz="1800" spc="-10" dirty="0">
                <a:latin typeface="Carlito"/>
                <a:cs typeface="Carlito"/>
              </a:rPr>
              <a:t>cortos, </a:t>
            </a:r>
            <a:r>
              <a:rPr sz="1800" spc="5" dirty="0">
                <a:latin typeface="Carlito"/>
                <a:cs typeface="Carlito"/>
              </a:rPr>
              <a:t>no </a:t>
            </a:r>
            <a:r>
              <a:rPr sz="1800" spc="-10" dirty="0">
                <a:latin typeface="Carlito"/>
                <a:cs typeface="Carlito"/>
              </a:rPr>
              <a:t>compuestos, claros </a:t>
            </a:r>
            <a:r>
              <a:rPr sz="1800" dirty="0">
                <a:latin typeface="Carlito"/>
                <a:cs typeface="Carlito"/>
              </a:rPr>
              <a:t>y  que se </a:t>
            </a:r>
            <a:r>
              <a:rPr sz="1800" spc="-5" dirty="0">
                <a:latin typeface="Carlito"/>
                <a:cs typeface="Carlito"/>
              </a:rPr>
              <a:t>puedan </a:t>
            </a:r>
            <a:r>
              <a:rPr sz="1800" spc="-10" dirty="0">
                <a:latin typeface="Carlito"/>
                <a:cs typeface="Carlito"/>
              </a:rPr>
              <a:t>recordar fácilmente, </a:t>
            </a:r>
            <a:r>
              <a:rPr sz="1800" dirty="0">
                <a:latin typeface="Carlito"/>
                <a:cs typeface="Carlito"/>
              </a:rPr>
              <a:t>a </a:t>
            </a:r>
            <a:r>
              <a:rPr sz="1800" spc="-10" dirty="0">
                <a:latin typeface="Carlito"/>
                <a:cs typeface="Carlito"/>
              </a:rPr>
              <a:t>efecto </a:t>
            </a:r>
            <a:r>
              <a:rPr sz="1800" dirty="0">
                <a:latin typeface="Carlito"/>
                <a:cs typeface="Carlito"/>
              </a:rPr>
              <a:t>de  </a:t>
            </a:r>
            <a:r>
              <a:rPr sz="1800" spc="-5" dirty="0">
                <a:latin typeface="Carlito"/>
                <a:cs typeface="Carlito"/>
              </a:rPr>
              <a:t>darles uso</a:t>
            </a:r>
            <a:r>
              <a:rPr sz="1800" spc="5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posteriormente.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3227" y="2353055"/>
            <a:ext cx="3352800" cy="3250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49714" y="6131314"/>
            <a:ext cx="1251976" cy="4990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00983" y="182117"/>
            <a:ext cx="45688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Asignación de</a:t>
            </a:r>
            <a:r>
              <a:rPr spc="-45" dirty="0"/>
              <a:t> </a:t>
            </a:r>
            <a:r>
              <a:rPr spc="-10" dirty="0"/>
              <a:t>nombres.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1640" y="1163828"/>
            <a:ext cx="1132586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Se puede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utilizar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el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cuadro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de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nombres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o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una serie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de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comandos </a:t>
            </a:r>
            <a:r>
              <a:rPr sz="2800" spc="-25" dirty="0">
                <a:solidFill>
                  <a:srgbClr val="001F5F"/>
                </a:solidFill>
                <a:latin typeface="Carlito"/>
                <a:cs typeface="Carlito"/>
              </a:rPr>
              <a:t>para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asignar 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nombre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a celdas o</a:t>
            </a:r>
            <a:r>
              <a:rPr sz="2800" spc="65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rangos.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07363" y="3700271"/>
            <a:ext cx="1605280" cy="822960"/>
          </a:xfrm>
          <a:custGeom>
            <a:avLst/>
            <a:gdLst/>
            <a:ahLst/>
            <a:cxnLst/>
            <a:rect l="l" t="t" r="r" b="b"/>
            <a:pathLst>
              <a:path w="1605280" h="822960">
                <a:moveTo>
                  <a:pt x="0" y="411479"/>
                </a:moveTo>
                <a:lnTo>
                  <a:pt x="9538" y="347855"/>
                </a:lnTo>
                <a:lnTo>
                  <a:pt x="37201" y="287298"/>
                </a:lnTo>
                <a:lnTo>
                  <a:pt x="81562" y="230543"/>
                </a:lnTo>
                <a:lnTo>
                  <a:pt x="109558" y="203820"/>
                </a:lnTo>
                <a:lnTo>
                  <a:pt x="141193" y="178322"/>
                </a:lnTo>
                <a:lnTo>
                  <a:pt x="176288" y="154141"/>
                </a:lnTo>
                <a:lnTo>
                  <a:pt x="214665" y="131368"/>
                </a:lnTo>
                <a:lnTo>
                  <a:pt x="256146" y="110095"/>
                </a:lnTo>
                <a:lnTo>
                  <a:pt x="300552" y="90413"/>
                </a:lnTo>
                <a:lnTo>
                  <a:pt x="347704" y="72414"/>
                </a:lnTo>
                <a:lnTo>
                  <a:pt x="397425" y="56190"/>
                </a:lnTo>
                <a:lnTo>
                  <a:pt x="449535" y="41832"/>
                </a:lnTo>
                <a:lnTo>
                  <a:pt x="503857" y="29431"/>
                </a:lnTo>
                <a:lnTo>
                  <a:pt x="560211" y="19080"/>
                </a:lnTo>
                <a:lnTo>
                  <a:pt x="618419" y="10870"/>
                </a:lnTo>
                <a:lnTo>
                  <a:pt x="678303" y="4892"/>
                </a:lnTo>
                <a:lnTo>
                  <a:pt x="739685" y="1238"/>
                </a:lnTo>
                <a:lnTo>
                  <a:pt x="802386" y="0"/>
                </a:lnTo>
                <a:lnTo>
                  <a:pt x="865086" y="1238"/>
                </a:lnTo>
                <a:lnTo>
                  <a:pt x="926468" y="4892"/>
                </a:lnTo>
                <a:lnTo>
                  <a:pt x="986352" y="10870"/>
                </a:lnTo>
                <a:lnTo>
                  <a:pt x="1044560" y="19080"/>
                </a:lnTo>
                <a:lnTo>
                  <a:pt x="1100914" y="29431"/>
                </a:lnTo>
                <a:lnTo>
                  <a:pt x="1155236" y="41832"/>
                </a:lnTo>
                <a:lnTo>
                  <a:pt x="1207346" y="56190"/>
                </a:lnTo>
                <a:lnTo>
                  <a:pt x="1257067" y="72414"/>
                </a:lnTo>
                <a:lnTo>
                  <a:pt x="1304219" y="90413"/>
                </a:lnTo>
                <a:lnTo>
                  <a:pt x="1348625" y="110095"/>
                </a:lnTo>
                <a:lnTo>
                  <a:pt x="1390106" y="131368"/>
                </a:lnTo>
                <a:lnTo>
                  <a:pt x="1428483" y="154141"/>
                </a:lnTo>
                <a:lnTo>
                  <a:pt x="1463578" y="178322"/>
                </a:lnTo>
                <a:lnTo>
                  <a:pt x="1495213" y="203820"/>
                </a:lnTo>
                <a:lnTo>
                  <a:pt x="1523209" y="230543"/>
                </a:lnTo>
                <a:lnTo>
                  <a:pt x="1567570" y="287298"/>
                </a:lnTo>
                <a:lnTo>
                  <a:pt x="1595233" y="347855"/>
                </a:lnTo>
                <a:lnTo>
                  <a:pt x="1604772" y="411479"/>
                </a:lnTo>
                <a:lnTo>
                  <a:pt x="1602357" y="443630"/>
                </a:lnTo>
                <a:lnTo>
                  <a:pt x="1583578" y="505812"/>
                </a:lnTo>
                <a:lnTo>
                  <a:pt x="1547387" y="564559"/>
                </a:lnTo>
                <a:lnTo>
                  <a:pt x="1495213" y="619139"/>
                </a:lnTo>
                <a:lnTo>
                  <a:pt x="1463578" y="644637"/>
                </a:lnTo>
                <a:lnTo>
                  <a:pt x="1428483" y="668818"/>
                </a:lnTo>
                <a:lnTo>
                  <a:pt x="1390106" y="691591"/>
                </a:lnTo>
                <a:lnTo>
                  <a:pt x="1348625" y="712864"/>
                </a:lnTo>
                <a:lnTo>
                  <a:pt x="1304219" y="732546"/>
                </a:lnTo>
                <a:lnTo>
                  <a:pt x="1257067" y="750545"/>
                </a:lnTo>
                <a:lnTo>
                  <a:pt x="1207346" y="766769"/>
                </a:lnTo>
                <a:lnTo>
                  <a:pt x="1155236" y="781127"/>
                </a:lnTo>
                <a:lnTo>
                  <a:pt x="1100914" y="793528"/>
                </a:lnTo>
                <a:lnTo>
                  <a:pt x="1044560" y="803879"/>
                </a:lnTo>
                <a:lnTo>
                  <a:pt x="986352" y="812089"/>
                </a:lnTo>
                <a:lnTo>
                  <a:pt x="926468" y="818067"/>
                </a:lnTo>
                <a:lnTo>
                  <a:pt x="865086" y="821721"/>
                </a:lnTo>
                <a:lnTo>
                  <a:pt x="802386" y="822959"/>
                </a:lnTo>
                <a:lnTo>
                  <a:pt x="739685" y="821721"/>
                </a:lnTo>
                <a:lnTo>
                  <a:pt x="678303" y="818067"/>
                </a:lnTo>
                <a:lnTo>
                  <a:pt x="618419" y="812089"/>
                </a:lnTo>
                <a:lnTo>
                  <a:pt x="560211" y="803879"/>
                </a:lnTo>
                <a:lnTo>
                  <a:pt x="503857" y="793528"/>
                </a:lnTo>
                <a:lnTo>
                  <a:pt x="449535" y="781127"/>
                </a:lnTo>
                <a:lnTo>
                  <a:pt x="397425" y="766769"/>
                </a:lnTo>
                <a:lnTo>
                  <a:pt x="347704" y="750545"/>
                </a:lnTo>
                <a:lnTo>
                  <a:pt x="300552" y="732546"/>
                </a:lnTo>
                <a:lnTo>
                  <a:pt x="256146" y="712864"/>
                </a:lnTo>
                <a:lnTo>
                  <a:pt x="214665" y="691591"/>
                </a:lnTo>
                <a:lnTo>
                  <a:pt x="176288" y="668818"/>
                </a:lnTo>
                <a:lnTo>
                  <a:pt x="141193" y="644637"/>
                </a:lnTo>
                <a:lnTo>
                  <a:pt x="109558" y="619139"/>
                </a:lnTo>
                <a:lnTo>
                  <a:pt x="81562" y="592416"/>
                </a:lnTo>
                <a:lnTo>
                  <a:pt x="37201" y="535661"/>
                </a:lnTo>
                <a:lnTo>
                  <a:pt x="9538" y="475104"/>
                </a:lnTo>
                <a:lnTo>
                  <a:pt x="0" y="411479"/>
                </a:lnTo>
                <a:close/>
              </a:path>
            </a:pathLst>
          </a:custGeom>
          <a:ln w="12700">
            <a:solidFill>
              <a:srgbClr val="6F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Posicionado </a:t>
            </a:r>
            <a:r>
              <a:rPr dirty="0"/>
              <a:t>en </a:t>
            </a:r>
            <a:r>
              <a:rPr spc="-5" dirty="0"/>
              <a:t>la celda </a:t>
            </a:r>
            <a:r>
              <a:rPr dirty="0"/>
              <a:t>que se </a:t>
            </a:r>
            <a:r>
              <a:rPr spc="-5" dirty="0"/>
              <a:t>desea </a:t>
            </a:r>
            <a:r>
              <a:rPr spc="-30" dirty="0"/>
              <a:t>nombrar, </a:t>
            </a:r>
            <a:r>
              <a:rPr dirty="0"/>
              <a:t>se  </a:t>
            </a:r>
            <a:r>
              <a:rPr spc="-10" dirty="0"/>
              <a:t>introduce </a:t>
            </a:r>
            <a:r>
              <a:rPr dirty="0"/>
              <a:t>el </a:t>
            </a:r>
            <a:r>
              <a:rPr spc="-10" dirty="0"/>
              <a:t>cursor </a:t>
            </a:r>
            <a:r>
              <a:rPr dirty="0"/>
              <a:t>en el </a:t>
            </a:r>
            <a:r>
              <a:rPr spc="-10" dirty="0"/>
              <a:t>cuadro </a:t>
            </a:r>
            <a:r>
              <a:rPr dirty="0"/>
              <a:t>de </a:t>
            </a:r>
            <a:r>
              <a:rPr spc="-5" dirty="0"/>
              <a:t>nombres, </a:t>
            </a:r>
            <a:r>
              <a:rPr dirty="0"/>
              <a:t>se  </a:t>
            </a:r>
            <a:r>
              <a:rPr spc="-5" dirty="0"/>
              <a:t>escribe </a:t>
            </a:r>
            <a:r>
              <a:rPr dirty="0"/>
              <a:t>el </a:t>
            </a:r>
            <a:r>
              <a:rPr spc="-5" dirty="0"/>
              <a:t>nombre </a:t>
            </a:r>
            <a:r>
              <a:rPr dirty="0"/>
              <a:t>que se </a:t>
            </a:r>
            <a:r>
              <a:rPr spc="-5" dirty="0"/>
              <a:t>desea dar </a:t>
            </a:r>
            <a:r>
              <a:rPr dirty="0"/>
              <a:t>a </a:t>
            </a:r>
            <a:r>
              <a:rPr spc="-5" dirty="0"/>
              <a:t>la celda </a:t>
            </a:r>
            <a:r>
              <a:rPr dirty="0"/>
              <a:t>y se  </a:t>
            </a:r>
            <a:r>
              <a:rPr spc="-5" dirty="0"/>
              <a:t>pulsa </a:t>
            </a:r>
            <a:r>
              <a:rPr spc="-35" dirty="0"/>
              <a:t>enter, </a:t>
            </a:r>
            <a:r>
              <a:rPr spc="-5" dirty="0"/>
              <a:t>la </a:t>
            </a:r>
            <a:r>
              <a:rPr dirty="0"/>
              <a:t>celda queda </a:t>
            </a:r>
            <a:r>
              <a:rPr spc="-10" dirty="0"/>
              <a:t>nombrada con </a:t>
            </a:r>
            <a:r>
              <a:rPr dirty="0"/>
              <a:t>el </a:t>
            </a:r>
            <a:r>
              <a:rPr spc="-5" dirty="0"/>
              <a:t>nombre  deseado.</a:t>
            </a:r>
          </a:p>
          <a:p>
            <a:pPr marL="12700" marR="6350" algn="just">
              <a:lnSpc>
                <a:spcPct val="100000"/>
              </a:lnSpc>
            </a:pPr>
            <a:r>
              <a:rPr dirty="0"/>
              <a:t>Se </a:t>
            </a:r>
            <a:r>
              <a:rPr spc="-5" dirty="0"/>
              <a:t>sugieren nombres </a:t>
            </a:r>
            <a:r>
              <a:rPr spc="-10" dirty="0"/>
              <a:t>cortos, </a:t>
            </a:r>
            <a:r>
              <a:rPr spc="5" dirty="0"/>
              <a:t>no </a:t>
            </a:r>
            <a:r>
              <a:rPr spc="-10" dirty="0"/>
              <a:t>compuestos, claros </a:t>
            </a:r>
            <a:r>
              <a:rPr dirty="0"/>
              <a:t>y  que se </a:t>
            </a:r>
            <a:r>
              <a:rPr spc="-5" dirty="0"/>
              <a:t>puedan </a:t>
            </a:r>
            <a:r>
              <a:rPr spc="-10" dirty="0"/>
              <a:t>recordar fácilmente, </a:t>
            </a:r>
            <a:r>
              <a:rPr dirty="0"/>
              <a:t>a </a:t>
            </a:r>
            <a:r>
              <a:rPr spc="-10" dirty="0"/>
              <a:t>efecto </a:t>
            </a:r>
            <a:r>
              <a:rPr dirty="0"/>
              <a:t>de  </a:t>
            </a:r>
            <a:r>
              <a:rPr spc="-5" dirty="0"/>
              <a:t>darles uso</a:t>
            </a:r>
            <a:r>
              <a:rPr spc="5" dirty="0"/>
              <a:t> </a:t>
            </a:r>
            <a:r>
              <a:rPr spc="-10" dirty="0"/>
              <a:t>posteriormente.</a:t>
            </a:r>
          </a:p>
          <a:p>
            <a:pPr marL="12700" marR="5715" algn="just">
              <a:lnSpc>
                <a:spcPct val="100000"/>
              </a:lnSpc>
            </a:pPr>
            <a:r>
              <a:rPr b="1" spc="-5" dirty="0">
                <a:solidFill>
                  <a:srgbClr val="FF0000"/>
                </a:solidFill>
                <a:latin typeface="Carlito"/>
                <a:cs typeface="Carlito"/>
              </a:rPr>
              <a:t>En </a:t>
            </a:r>
            <a:r>
              <a:rPr b="1" dirty="0">
                <a:solidFill>
                  <a:srgbClr val="FF0000"/>
                </a:solidFill>
                <a:latin typeface="Carlito"/>
                <a:cs typeface="Carlito"/>
              </a:rPr>
              <a:t>el </a:t>
            </a:r>
            <a:r>
              <a:rPr b="1" spc="-10" dirty="0">
                <a:solidFill>
                  <a:srgbClr val="FF0000"/>
                </a:solidFill>
                <a:latin typeface="Carlito"/>
                <a:cs typeface="Carlito"/>
              </a:rPr>
              <a:t>ejemplo, la </a:t>
            </a:r>
            <a:r>
              <a:rPr b="1" spc="-5" dirty="0">
                <a:solidFill>
                  <a:srgbClr val="FF0000"/>
                </a:solidFill>
                <a:latin typeface="Carlito"/>
                <a:cs typeface="Carlito"/>
              </a:rPr>
              <a:t>celda B2 </a:t>
            </a:r>
            <a:r>
              <a:rPr b="1" spc="-15" dirty="0">
                <a:solidFill>
                  <a:srgbClr val="FF0000"/>
                </a:solidFill>
                <a:latin typeface="Carlito"/>
                <a:cs typeface="Carlito"/>
              </a:rPr>
              <a:t>ahora </a:t>
            </a:r>
            <a:r>
              <a:rPr b="1" spc="-10" dirty="0">
                <a:solidFill>
                  <a:srgbClr val="FF0000"/>
                </a:solidFill>
                <a:latin typeface="Carlito"/>
                <a:cs typeface="Carlito"/>
              </a:rPr>
              <a:t>recibe </a:t>
            </a:r>
            <a:r>
              <a:rPr b="1" spc="-5" dirty="0">
                <a:solidFill>
                  <a:srgbClr val="FF0000"/>
                </a:solidFill>
                <a:latin typeface="Carlito"/>
                <a:cs typeface="Carlito"/>
              </a:rPr>
              <a:t>el </a:t>
            </a:r>
            <a:r>
              <a:rPr b="1" spc="-10" dirty="0">
                <a:solidFill>
                  <a:srgbClr val="FF0000"/>
                </a:solidFill>
                <a:latin typeface="Carlito"/>
                <a:cs typeface="Carlito"/>
              </a:rPr>
              <a:t>nombre  </a:t>
            </a:r>
            <a:r>
              <a:rPr b="1" dirty="0">
                <a:solidFill>
                  <a:srgbClr val="FF0000"/>
                </a:solidFill>
                <a:latin typeface="Carlito"/>
                <a:cs typeface="Carlito"/>
              </a:rPr>
              <a:t>de</a:t>
            </a:r>
            <a:r>
              <a:rPr b="1" spc="-1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b="1" dirty="0">
                <a:solidFill>
                  <a:srgbClr val="FF0000"/>
                </a:solidFill>
                <a:latin typeface="Carlito"/>
                <a:cs typeface="Carlito"/>
              </a:rPr>
              <a:t>celda.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06720" y="5607303"/>
            <a:ext cx="1028065" cy="28067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2095"/>
              </a:lnSpc>
            </a:pPr>
            <a:r>
              <a:rPr sz="1800" b="1" spc="-5" dirty="0">
                <a:solidFill>
                  <a:srgbClr val="FF0000"/>
                </a:solidFill>
                <a:latin typeface="Carlito"/>
                <a:cs typeface="Carlito"/>
              </a:rPr>
              <a:t>Ejercicio</a:t>
            </a:r>
            <a:r>
              <a:rPr sz="1800" b="1" spc="-10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arlito"/>
                <a:cs typeface="Carlito"/>
              </a:rPr>
              <a:t>1.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94782" y="5861100"/>
            <a:ext cx="49422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solidFill>
                  <a:srgbClr val="FF0000"/>
                </a:solidFill>
                <a:latin typeface="Carlito"/>
                <a:cs typeface="Carlito"/>
              </a:rPr>
              <a:t>Ve </a:t>
            </a:r>
            <a:r>
              <a:rPr sz="1800" b="1" dirty="0">
                <a:solidFill>
                  <a:srgbClr val="FF0000"/>
                </a:solidFill>
                <a:latin typeface="Carlito"/>
                <a:cs typeface="Carlito"/>
              </a:rPr>
              <a:t>a la </a:t>
            </a:r>
            <a:r>
              <a:rPr sz="1800" b="1" spc="-5" dirty="0">
                <a:solidFill>
                  <a:srgbClr val="FF0000"/>
                </a:solidFill>
                <a:latin typeface="Carlito"/>
                <a:cs typeface="Carlito"/>
              </a:rPr>
              <a:t>celda </a:t>
            </a:r>
            <a:r>
              <a:rPr sz="1800" b="1" spc="-10" dirty="0">
                <a:solidFill>
                  <a:srgbClr val="FF0000"/>
                </a:solidFill>
                <a:latin typeface="Carlito"/>
                <a:cs typeface="Carlito"/>
              </a:rPr>
              <a:t>ejercicio </a:t>
            </a:r>
            <a:r>
              <a:rPr sz="1800" b="1" dirty="0">
                <a:solidFill>
                  <a:srgbClr val="FF0000"/>
                </a:solidFill>
                <a:latin typeface="Carlito"/>
                <a:cs typeface="Carlito"/>
              </a:rPr>
              <a:t>1 y </a:t>
            </a:r>
            <a:r>
              <a:rPr sz="1800" b="1" spc="-15" dirty="0">
                <a:solidFill>
                  <a:srgbClr val="FF0000"/>
                </a:solidFill>
                <a:latin typeface="Carlito"/>
                <a:cs typeface="Carlito"/>
              </a:rPr>
              <a:t>nombra </a:t>
            </a:r>
            <a:r>
              <a:rPr sz="1800" b="1" spc="-10" dirty="0">
                <a:solidFill>
                  <a:srgbClr val="FF0000"/>
                </a:solidFill>
                <a:latin typeface="Carlito"/>
                <a:cs typeface="Carlito"/>
              </a:rPr>
              <a:t>los indicadores  conforme </a:t>
            </a:r>
            <a:r>
              <a:rPr sz="1800" b="1" dirty="0">
                <a:solidFill>
                  <a:srgbClr val="FF0000"/>
                </a:solidFill>
                <a:latin typeface="Carlito"/>
                <a:cs typeface="Carlito"/>
              </a:rPr>
              <a:t>se</a:t>
            </a:r>
            <a:r>
              <a:rPr sz="1800" b="1" spc="-3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rlito"/>
                <a:cs typeface="Carlito"/>
              </a:rPr>
              <a:t>señala.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5987" y="2081783"/>
            <a:ext cx="4713732" cy="4419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49714" y="6131314"/>
            <a:ext cx="1251976" cy="4990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00983" y="182117"/>
            <a:ext cx="45688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Asignación de</a:t>
            </a:r>
            <a:r>
              <a:rPr spc="-45" dirty="0"/>
              <a:t> </a:t>
            </a:r>
            <a:r>
              <a:rPr spc="-10" dirty="0"/>
              <a:t>nombres.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1640" y="1163828"/>
            <a:ext cx="83432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Se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puede aplicar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el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mismo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procedimiento </a:t>
            </a:r>
            <a:r>
              <a:rPr sz="2800" spc="-25" dirty="0">
                <a:solidFill>
                  <a:srgbClr val="001F5F"/>
                </a:solidFill>
                <a:latin typeface="Carlito"/>
                <a:cs typeface="Carlito"/>
              </a:rPr>
              <a:t>para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los</a:t>
            </a:r>
            <a:r>
              <a:rPr sz="2800" spc="185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rangos.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2900" y="3429000"/>
            <a:ext cx="1605280" cy="822960"/>
          </a:xfrm>
          <a:custGeom>
            <a:avLst/>
            <a:gdLst/>
            <a:ahLst/>
            <a:cxnLst/>
            <a:rect l="l" t="t" r="r" b="b"/>
            <a:pathLst>
              <a:path w="1605280" h="822960">
                <a:moveTo>
                  <a:pt x="0" y="411480"/>
                </a:moveTo>
                <a:lnTo>
                  <a:pt x="9537" y="347855"/>
                </a:lnTo>
                <a:lnTo>
                  <a:pt x="37198" y="287298"/>
                </a:lnTo>
                <a:lnTo>
                  <a:pt x="81556" y="230543"/>
                </a:lnTo>
                <a:lnTo>
                  <a:pt x="109550" y="203820"/>
                </a:lnTo>
                <a:lnTo>
                  <a:pt x="141183" y="178322"/>
                </a:lnTo>
                <a:lnTo>
                  <a:pt x="176276" y="154141"/>
                </a:lnTo>
                <a:lnTo>
                  <a:pt x="214652" y="131368"/>
                </a:lnTo>
                <a:lnTo>
                  <a:pt x="256131" y="110095"/>
                </a:lnTo>
                <a:lnTo>
                  <a:pt x="300536" y="90413"/>
                </a:lnTo>
                <a:lnTo>
                  <a:pt x="347688" y="72414"/>
                </a:lnTo>
                <a:lnTo>
                  <a:pt x="397408" y="56190"/>
                </a:lnTo>
                <a:lnTo>
                  <a:pt x="449518" y="41832"/>
                </a:lnTo>
                <a:lnTo>
                  <a:pt x="503841" y="29431"/>
                </a:lnTo>
                <a:lnTo>
                  <a:pt x="560196" y="19080"/>
                </a:lnTo>
                <a:lnTo>
                  <a:pt x="618407" y="10870"/>
                </a:lnTo>
                <a:lnTo>
                  <a:pt x="678295" y="4892"/>
                </a:lnTo>
                <a:lnTo>
                  <a:pt x="739680" y="1238"/>
                </a:lnTo>
                <a:lnTo>
                  <a:pt x="802386" y="0"/>
                </a:lnTo>
                <a:lnTo>
                  <a:pt x="865086" y="1238"/>
                </a:lnTo>
                <a:lnTo>
                  <a:pt x="926468" y="4892"/>
                </a:lnTo>
                <a:lnTo>
                  <a:pt x="986352" y="10870"/>
                </a:lnTo>
                <a:lnTo>
                  <a:pt x="1044560" y="19080"/>
                </a:lnTo>
                <a:lnTo>
                  <a:pt x="1100914" y="29431"/>
                </a:lnTo>
                <a:lnTo>
                  <a:pt x="1155236" y="41832"/>
                </a:lnTo>
                <a:lnTo>
                  <a:pt x="1207346" y="56190"/>
                </a:lnTo>
                <a:lnTo>
                  <a:pt x="1257067" y="72414"/>
                </a:lnTo>
                <a:lnTo>
                  <a:pt x="1304219" y="90413"/>
                </a:lnTo>
                <a:lnTo>
                  <a:pt x="1348625" y="110095"/>
                </a:lnTo>
                <a:lnTo>
                  <a:pt x="1390106" y="131368"/>
                </a:lnTo>
                <a:lnTo>
                  <a:pt x="1428483" y="154141"/>
                </a:lnTo>
                <a:lnTo>
                  <a:pt x="1463578" y="178322"/>
                </a:lnTo>
                <a:lnTo>
                  <a:pt x="1495213" y="203820"/>
                </a:lnTo>
                <a:lnTo>
                  <a:pt x="1523209" y="230543"/>
                </a:lnTo>
                <a:lnTo>
                  <a:pt x="1567570" y="287298"/>
                </a:lnTo>
                <a:lnTo>
                  <a:pt x="1595233" y="347855"/>
                </a:lnTo>
                <a:lnTo>
                  <a:pt x="1604772" y="411480"/>
                </a:lnTo>
                <a:lnTo>
                  <a:pt x="1602357" y="443630"/>
                </a:lnTo>
                <a:lnTo>
                  <a:pt x="1583578" y="505812"/>
                </a:lnTo>
                <a:lnTo>
                  <a:pt x="1547387" y="564559"/>
                </a:lnTo>
                <a:lnTo>
                  <a:pt x="1495213" y="619139"/>
                </a:lnTo>
                <a:lnTo>
                  <a:pt x="1463578" y="644637"/>
                </a:lnTo>
                <a:lnTo>
                  <a:pt x="1428483" y="668818"/>
                </a:lnTo>
                <a:lnTo>
                  <a:pt x="1390106" y="691591"/>
                </a:lnTo>
                <a:lnTo>
                  <a:pt x="1348625" y="712864"/>
                </a:lnTo>
                <a:lnTo>
                  <a:pt x="1304219" y="732546"/>
                </a:lnTo>
                <a:lnTo>
                  <a:pt x="1257067" y="750545"/>
                </a:lnTo>
                <a:lnTo>
                  <a:pt x="1207346" y="766769"/>
                </a:lnTo>
                <a:lnTo>
                  <a:pt x="1155236" y="781127"/>
                </a:lnTo>
                <a:lnTo>
                  <a:pt x="1100914" y="793528"/>
                </a:lnTo>
                <a:lnTo>
                  <a:pt x="1044560" y="803879"/>
                </a:lnTo>
                <a:lnTo>
                  <a:pt x="986352" y="812089"/>
                </a:lnTo>
                <a:lnTo>
                  <a:pt x="926468" y="818067"/>
                </a:lnTo>
                <a:lnTo>
                  <a:pt x="865086" y="821721"/>
                </a:lnTo>
                <a:lnTo>
                  <a:pt x="802386" y="822960"/>
                </a:lnTo>
                <a:lnTo>
                  <a:pt x="739680" y="821721"/>
                </a:lnTo>
                <a:lnTo>
                  <a:pt x="678295" y="818067"/>
                </a:lnTo>
                <a:lnTo>
                  <a:pt x="618407" y="812089"/>
                </a:lnTo>
                <a:lnTo>
                  <a:pt x="560196" y="803879"/>
                </a:lnTo>
                <a:lnTo>
                  <a:pt x="503841" y="793528"/>
                </a:lnTo>
                <a:lnTo>
                  <a:pt x="449518" y="781127"/>
                </a:lnTo>
                <a:lnTo>
                  <a:pt x="397408" y="766769"/>
                </a:lnTo>
                <a:lnTo>
                  <a:pt x="347688" y="750545"/>
                </a:lnTo>
                <a:lnTo>
                  <a:pt x="300536" y="732546"/>
                </a:lnTo>
                <a:lnTo>
                  <a:pt x="256131" y="712864"/>
                </a:lnTo>
                <a:lnTo>
                  <a:pt x="214652" y="691591"/>
                </a:lnTo>
                <a:lnTo>
                  <a:pt x="176276" y="668818"/>
                </a:lnTo>
                <a:lnTo>
                  <a:pt x="141183" y="644637"/>
                </a:lnTo>
                <a:lnTo>
                  <a:pt x="109550" y="619139"/>
                </a:lnTo>
                <a:lnTo>
                  <a:pt x="81556" y="592416"/>
                </a:lnTo>
                <a:lnTo>
                  <a:pt x="37198" y="535661"/>
                </a:lnTo>
                <a:lnTo>
                  <a:pt x="9537" y="475104"/>
                </a:lnTo>
                <a:lnTo>
                  <a:pt x="0" y="411480"/>
                </a:lnTo>
                <a:close/>
              </a:path>
            </a:pathLst>
          </a:custGeom>
          <a:ln w="12699">
            <a:solidFill>
              <a:srgbClr val="6F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150609" y="2173681"/>
            <a:ext cx="4941570" cy="3044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rlito"/>
                <a:cs typeface="Carlito"/>
              </a:rPr>
              <a:t>Posicionado </a:t>
            </a:r>
            <a:r>
              <a:rPr sz="1800" dirty="0">
                <a:latin typeface="Carlito"/>
                <a:cs typeface="Carlito"/>
              </a:rPr>
              <a:t>en el </a:t>
            </a:r>
            <a:r>
              <a:rPr sz="1800" spc="-10" dirty="0">
                <a:latin typeface="Carlito"/>
                <a:cs typeface="Carlito"/>
              </a:rPr>
              <a:t>rango </a:t>
            </a:r>
            <a:r>
              <a:rPr sz="1800" dirty="0">
                <a:latin typeface="Carlito"/>
                <a:cs typeface="Carlito"/>
              </a:rPr>
              <a:t>que se </a:t>
            </a:r>
            <a:r>
              <a:rPr sz="1800" spc="-5" dirty="0">
                <a:latin typeface="Carlito"/>
                <a:cs typeface="Carlito"/>
              </a:rPr>
              <a:t>desea </a:t>
            </a:r>
            <a:r>
              <a:rPr sz="1800" spc="-30" dirty="0">
                <a:latin typeface="Carlito"/>
                <a:cs typeface="Carlito"/>
              </a:rPr>
              <a:t>nombrar, </a:t>
            </a:r>
            <a:r>
              <a:rPr sz="1800" dirty="0">
                <a:latin typeface="Carlito"/>
                <a:cs typeface="Carlito"/>
              </a:rPr>
              <a:t>se  </a:t>
            </a:r>
            <a:r>
              <a:rPr sz="1800" spc="-10" dirty="0">
                <a:latin typeface="Carlito"/>
                <a:cs typeface="Carlito"/>
              </a:rPr>
              <a:t>introduce </a:t>
            </a:r>
            <a:r>
              <a:rPr sz="1800" dirty="0">
                <a:latin typeface="Carlito"/>
                <a:cs typeface="Carlito"/>
              </a:rPr>
              <a:t>el </a:t>
            </a:r>
            <a:r>
              <a:rPr sz="1800" spc="-10" dirty="0">
                <a:latin typeface="Carlito"/>
                <a:cs typeface="Carlito"/>
              </a:rPr>
              <a:t>cursor </a:t>
            </a:r>
            <a:r>
              <a:rPr sz="1800" dirty="0">
                <a:latin typeface="Carlito"/>
                <a:cs typeface="Carlito"/>
              </a:rPr>
              <a:t>en el </a:t>
            </a:r>
            <a:r>
              <a:rPr sz="1800" spc="-10" dirty="0">
                <a:latin typeface="Carlito"/>
                <a:cs typeface="Carlito"/>
              </a:rPr>
              <a:t>cuadro </a:t>
            </a:r>
            <a:r>
              <a:rPr sz="1800" dirty="0">
                <a:latin typeface="Carlito"/>
                <a:cs typeface="Carlito"/>
              </a:rPr>
              <a:t>de </a:t>
            </a:r>
            <a:r>
              <a:rPr sz="1800" spc="-5" dirty="0">
                <a:latin typeface="Carlito"/>
                <a:cs typeface="Carlito"/>
              </a:rPr>
              <a:t>nombres, </a:t>
            </a:r>
            <a:r>
              <a:rPr sz="1800" dirty="0">
                <a:latin typeface="Carlito"/>
                <a:cs typeface="Carlito"/>
              </a:rPr>
              <a:t>se  </a:t>
            </a:r>
            <a:r>
              <a:rPr sz="1800" spc="-5" dirty="0">
                <a:latin typeface="Carlito"/>
                <a:cs typeface="Carlito"/>
              </a:rPr>
              <a:t>escribe </a:t>
            </a:r>
            <a:r>
              <a:rPr sz="1800" dirty="0">
                <a:latin typeface="Carlito"/>
                <a:cs typeface="Carlito"/>
              </a:rPr>
              <a:t>el </a:t>
            </a:r>
            <a:r>
              <a:rPr sz="1800" spc="-5" dirty="0">
                <a:latin typeface="Carlito"/>
                <a:cs typeface="Carlito"/>
              </a:rPr>
              <a:t>nombre </a:t>
            </a:r>
            <a:r>
              <a:rPr sz="1800" dirty="0">
                <a:latin typeface="Carlito"/>
                <a:cs typeface="Carlito"/>
              </a:rPr>
              <a:t>que se </a:t>
            </a:r>
            <a:r>
              <a:rPr sz="1800" spc="-5" dirty="0">
                <a:latin typeface="Carlito"/>
                <a:cs typeface="Carlito"/>
              </a:rPr>
              <a:t>desea dar </a:t>
            </a:r>
            <a:r>
              <a:rPr sz="1800" dirty="0">
                <a:latin typeface="Carlito"/>
                <a:cs typeface="Carlito"/>
              </a:rPr>
              <a:t>al </a:t>
            </a:r>
            <a:r>
              <a:rPr sz="1800" spc="-10" dirty="0">
                <a:latin typeface="Carlito"/>
                <a:cs typeface="Carlito"/>
              </a:rPr>
              <a:t>rango </a:t>
            </a:r>
            <a:r>
              <a:rPr sz="1800" dirty="0">
                <a:latin typeface="Carlito"/>
                <a:cs typeface="Carlito"/>
              </a:rPr>
              <a:t>y se  </a:t>
            </a:r>
            <a:r>
              <a:rPr sz="1800" spc="-5" dirty="0">
                <a:latin typeface="Carlito"/>
                <a:cs typeface="Carlito"/>
              </a:rPr>
              <a:t>pulsa </a:t>
            </a:r>
            <a:r>
              <a:rPr sz="1800" spc="-35" dirty="0">
                <a:latin typeface="Carlito"/>
                <a:cs typeface="Carlito"/>
              </a:rPr>
              <a:t>enter, </a:t>
            </a:r>
            <a:r>
              <a:rPr sz="1800" spc="5" dirty="0">
                <a:latin typeface="Carlito"/>
                <a:cs typeface="Carlito"/>
              </a:rPr>
              <a:t>el </a:t>
            </a:r>
            <a:r>
              <a:rPr sz="1800" spc="-10" dirty="0">
                <a:latin typeface="Carlito"/>
                <a:cs typeface="Carlito"/>
              </a:rPr>
              <a:t>rango </a:t>
            </a:r>
            <a:r>
              <a:rPr sz="1800" dirty="0">
                <a:latin typeface="Carlito"/>
                <a:cs typeface="Carlito"/>
              </a:rPr>
              <a:t>queda </a:t>
            </a:r>
            <a:r>
              <a:rPr sz="1800" spc="-10" dirty="0">
                <a:latin typeface="Carlito"/>
                <a:cs typeface="Carlito"/>
              </a:rPr>
              <a:t>nombrado </a:t>
            </a:r>
            <a:r>
              <a:rPr sz="1800" spc="-5" dirty="0">
                <a:latin typeface="Carlito"/>
                <a:cs typeface="Carlito"/>
              </a:rPr>
              <a:t>con </a:t>
            </a:r>
            <a:r>
              <a:rPr sz="1800" dirty="0">
                <a:latin typeface="Carlito"/>
                <a:cs typeface="Carlito"/>
              </a:rPr>
              <a:t>el  </a:t>
            </a:r>
            <a:r>
              <a:rPr sz="1800" spc="-10" dirty="0">
                <a:latin typeface="Carlito"/>
                <a:cs typeface="Carlito"/>
              </a:rPr>
              <a:t>nombre</a:t>
            </a:r>
            <a:r>
              <a:rPr sz="1800" spc="1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deseado.</a:t>
            </a:r>
            <a:endParaRPr sz="1800">
              <a:latin typeface="Carlito"/>
              <a:cs typeface="Carlito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rlito"/>
                <a:cs typeface="Carlito"/>
              </a:rPr>
              <a:t>Al igual que </a:t>
            </a:r>
            <a:r>
              <a:rPr sz="1800" spc="-5" dirty="0">
                <a:latin typeface="Carlito"/>
                <a:cs typeface="Carlito"/>
              </a:rPr>
              <a:t>con las celdas, </a:t>
            </a:r>
            <a:r>
              <a:rPr sz="1800" dirty="0">
                <a:latin typeface="Carlito"/>
                <a:cs typeface="Carlito"/>
              </a:rPr>
              <a:t>se </a:t>
            </a:r>
            <a:r>
              <a:rPr sz="1800" spc="-5" dirty="0">
                <a:latin typeface="Carlito"/>
                <a:cs typeface="Carlito"/>
              </a:rPr>
              <a:t>sugieren nombres  </a:t>
            </a:r>
            <a:r>
              <a:rPr sz="1800" spc="-10" dirty="0">
                <a:latin typeface="Carlito"/>
                <a:cs typeface="Carlito"/>
              </a:rPr>
              <a:t>cortos, </a:t>
            </a:r>
            <a:r>
              <a:rPr sz="1800" dirty="0">
                <a:latin typeface="Carlito"/>
                <a:cs typeface="Carlito"/>
              </a:rPr>
              <a:t>no </a:t>
            </a:r>
            <a:r>
              <a:rPr sz="1800" spc="-10" dirty="0">
                <a:latin typeface="Carlito"/>
                <a:cs typeface="Carlito"/>
              </a:rPr>
              <a:t>compuestos, claros </a:t>
            </a:r>
            <a:r>
              <a:rPr sz="1800" dirty="0">
                <a:latin typeface="Carlito"/>
                <a:cs typeface="Carlito"/>
              </a:rPr>
              <a:t>y que se </a:t>
            </a:r>
            <a:r>
              <a:rPr sz="1800" spc="-5" dirty="0">
                <a:latin typeface="Carlito"/>
                <a:cs typeface="Carlito"/>
              </a:rPr>
              <a:t>puedan  </a:t>
            </a:r>
            <a:r>
              <a:rPr sz="1800" spc="-15" dirty="0">
                <a:latin typeface="Carlito"/>
                <a:cs typeface="Carlito"/>
              </a:rPr>
              <a:t>recordar </a:t>
            </a:r>
            <a:r>
              <a:rPr sz="1800" spc="-10" dirty="0">
                <a:latin typeface="Carlito"/>
                <a:cs typeface="Carlito"/>
              </a:rPr>
              <a:t>fácilmente, </a:t>
            </a:r>
            <a:r>
              <a:rPr sz="1800" dirty="0">
                <a:latin typeface="Carlito"/>
                <a:cs typeface="Carlito"/>
              </a:rPr>
              <a:t>a </a:t>
            </a:r>
            <a:r>
              <a:rPr sz="1800" spc="-15" dirty="0">
                <a:latin typeface="Carlito"/>
                <a:cs typeface="Carlito"/>
              </a:rPr>
              <a:t>efecto </a:t>
            </a:r>
            <a:r>
              <a:rPr sz="1800" dirty="0">
                <a:latin typeface="Carlito"/>
                <a:cs typeface="Carlito"/>
              </a:rPr>
              <a:t>de </a:t>
            </a:r>
            <a:r>
              <a:rPr sz="1800" spc="-5" dirty="0">
                <a:latin typeface="Carlito"/>
                <a:cs typeface="Carlito"/>
              </a:rPr>
              <a:t>darles uso  </a:t>
            </a:r>
            <a:r>
              <a:rPr sz="1800" spc="-10" dirty="0">
                <a:latin typeface="Carlito"/>
                <a:cs typeface="Carlito"/>
              </a:rPr>
              <a:t>posteriormente.</a:t>
            </a:r>
            <a:endParaRPr sz="18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b="1" spc="-5" dirty="0">
                <a:solidFill>
                  <a:srgbClr val="FF0000"/>
                </a:solidFill>
                <a:latin typeface="Carlito"/>
                <a:cs typeface="Carlito"/>
              </a:rPr>
              <a:t>En el </a:t>
            </a:r>
            <a:r>
              <a:rPr sz="1800" b="1" spc="-10" dirty="0">
                <a:solidFill>
                  <a:srgbClr val="FF0000"/>
                </a:solidFill>
                <a:latin typeface="Carlito"/>
                <a:cs typeface="Carlito"/>
              </a:rPr>
              <a:t>ejemplo, </a:t>
            </a:r>
            <a:r>
              <a:rPr sz="1800" b="1" dirty="0">
                <a:solidFill>
                  <a:srgbClr val="FF0000"/>
                </a:solidFill>
                <a:latin typeface="Carlito"/>
                <a:cs typeface="Carlito"/>
              </a:rPr>
              <a:t>el </a:t>
            </a:r>
            <a:r>
              <a:rPr sz="1800" b="1" spc="-15" dirty="0">
                <a:solidFill>
                  <a:srgbClr val="FF0000"/>
                </a:solidFill>
                <a:latin typeface="Carlito"/>
                <a:cs typeface="Carlito"/>
              </a:rPr>
              <a:t>rango </a:t>
            </a:r>
            <a:r>
              <a:rPr sz="1800" b="1" spc="-5" dirty="0">
                <a:solidFill>
                  <a:srgbClr val="FF0000"/>
                </a:solidFill>
                <a:latin typeface="Carlito"/>
                <a:cs typeface="Carlito"/>
              </a:rPr>
              <a:t>B24:E30 </a:t>
            </a:r>
            <a:r>
              <a:rPr sz="1800" b="1" spc="-10" dirty="0">
                <a:solidFill>
                  <a:srgbClr val="FF0000"/>
                </a:solidFill>
                <a:latin typeface="Carlito"/>
                <a:cs typeface="Carlito"/>
              </a:rPr>
              <a:t>ahora </a:t>
            </a:r>
            <a:r>
              <a:rPr sz="1800" b="1" spc="-15" dirty="0">
                <a:solidFill>
                  <a:srgbClr val="FF0000"/>
                </a:solidFill>
                <a:latin typeface="Carlito"/>
                <a:cs typeface="Carlito"/>
              </a:rPr>
              <a:t>recibe </a:t>
            </a:r>
            <a:r>
              <a:rPr sz="1800" b="1" spc="-10" dirty="0">
                <a:solidFill>
                  <a:srgbClr val="FF0000"/>
                </a:solidFill>
                <a:latin typeface="Carlito"/>
                <a:cs typeface="Carlito"/>
              </a:rPr>
              <a:t>el  </a:t>
            </a:r>
            <a:r>
              <a:rPr sz="1800" b="1" spc="-5" dirty="0">
                <a:solidFill>
                  <a:srgbClr val="FF0000"/>
                </a:solidFill>
                <a:latin typeface="Carlito"/>
                <a:cs typeface="Carlito"/>
              </a:rPr>
              <a:t>nombre </a:t>
            </a:r>
            <a:r>
              <a:rPr sz="1800" b="1" dirty="0">
                <a:solidFill>
                  <a:srgbClr val="FF0000"/>
                </a:solidFill>
                <a:latin typeface="Carlito"/>
                <a:cs typeface="Carlito"/>
              </a:rPr>
              <a:t>de</a:t>
            </a:r>
            <a:r>
              <a:rPr sz="1800" b="1" spc="-4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rlito"/>
                <a:cs typeface="Carlito"/>
              </a:rPr>
              <a:t>rango.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62547" y="5487250"/>
            <a:ext cx="1028065" cy="28067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2095"/>
              </a:lnSpc>
            </a:pPr>
            <a:r>
              <a:rPr sz="1800" b="1" spc="-5" dirty="0">
                <a:solidFill>
                  <a:srgbClr val="FF0000"/>
                </a:solidFill>
                <a:latin typeface="Carlito"/>
                <a:cs typeface="Carlito"/>
              </a:rPr>
              <a:t>Ejercicio</a:t>
            </a:r>
            <a:r>
              <a:rPr sz="1800" b="1" spc="-10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arlito"/>
                <a:cs typeface="Carlito"/>
              </a:rPr>
              <a:t>2.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50609" y="5741009"/>
            <a:ext cx="49434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solidFill>
                  <a:srgbClr val="FF0000"/>
                </a:solidFill>
                <a:latin typeface="Carlito"/>
                <a:cs typeface="Carlito"/>
              </a:rPr>
              <a:t>Ve </a:t>
            </a:r>
            <a:r>
              <a:rPr sz="1800" b="1" dirty="0">
                <a:solidFill>
                  <a:srgbClr val="FF0000"/>
                </a:solidFill>
                <a:latin typeface="Carlito"/>
                <a:cs typeface="Carlito"/>
              </a:rPr>
              <a:t>a </a:t>
            </a:r>
            <a:r>
              <a:rPr sz="1800" b="1" spc="-10" dirty="0">
                <a:solidFill>
                  <a:srgbClr val="FF0000"/>
                </a:solidFill>
                <a:latin typeface="Carlito"/>
                <a:cs typeface="Carlito"/>
              </a:rPr>
              <a:t>ejercicio </a:t>
            </a:r>
            <a:r>
              <a:rPr sz="1800" b="1" dirty="0">
                <a:solidFill>
                  <a:srgbClr val="FF0000"/>
                </a:solidFill>
                <a:latin typeface="Carlito"/>
                <a:cs typeface="Carlito"/>
              </a:rPr>
              <a:t>2 y </a:t>
            </a:r>
            <a:r>
              <a:rPr sz="1800" b="1" spc="-10" dirty="0">
                <a:solidFill>
                  <a:srgbClr val="FF0000"/>
                </a:solidFill>
                <a:latin typeface="Carlito"/>
                <a:cs typeface="Carlito"/>
              </a:rPr>
              <a:t>realiza </a:t>
            </a:r>
            <a:r>
              <a:rPr sz="1800" b="1" spc="-5" dirty="0">
                <a:solidFill>
                  <a:srgbClr val="FF0000"/>
                </a:solidFill>
                <a:latin typeface="Carlito"/>
                <a:cs typeface="Carlito"/>
              </a:rPr>
              <a:t>las </a:t>
            </a:r>
            <a:r>
              <a:rPr sz="1800" b="1" spc="-10" dirty="0">
                <a:solidFill>
                  <a:srgbClr val="FF0000"/>
                </a:solidFill>
                <a:latin typeface="Carlito"/>
                <a:cs typeface="Carlito"/>
              </a:rPr>
              <a:t>operaciones aritméticas  requeridas.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640" y="115851"/>
            <a:ext cx="11328400" cy="197231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20"/>
              </a:spcBef>
            </a:pPr>
            <a:r>
              <a:rPr spc="-10" dirty="0"/>
              <a:t>Libros </a:t>
            </a:r>
            <a:r>
              <a:rPr dirty="0"/>
              <a:t>y</a:t>
            </a:r>
            <a:r>
              <a:rPr spc="5" dirty="0"/>
              <a:t> </a:t>
            </a:r>
            <a:r>
              <a:rPr spc="-5" dirty="0"/>
              <a:t>hojas</a:t>
            </a:r>
          </a:p>
          <a:p>
            <a:pPr marL="12700" marR="5080" algn="just">
              <a:lnSpc>
                <a:spcPct val="100000"/>
              </a:lnSpc>
              <a:spcBef>
                <a:spcPts val="405"/>
              </a:spcBef>
            </a:pP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En una 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denominación 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que asimila una 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realidad física, cada documento 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de  Excel recibe 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el 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nombre 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de 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libro 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y las denominadas </a:t>
            </a:r>
            <a:r>
              <a:rPr sz="2800" b="0" spc="-85" dirty="0">
                <a:solidFill>
                  <a:srgbClr val="001F5F"/>
                </a:solidFill>
                <a:latin typeface="Arial"/>
                <a:cs typeface="Arial"/>
              </a:rPr>
              <a:t>“pestañas” 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reciben 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el  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nombre 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de</a:t>
            </a:r>
            <a:r>
              <a:rPr sz="2800" b="0" spc="55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hojas.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05654" y="3213861"/>
            <a:ext cx="5797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rlito"/>
                <a:cs typeface="Carlito"/>
              </a:rPr>
              <a:t>L</a:t>
            </a:r>
            <a:r>
              <a:rPr sz="1800" spc="-10" dirty="0">
                <a:latin typeface="Carlito"/>
                <a:cs typeface="Carlito"/>
              </a:rPr>
              <a:t>i</a:t>
            </a:r>
            <a:r>
              <a:rPr sz="1800" spc="-5" dirty="0">
                <a:latin typeface="Carlito"/>
                <a:cs typeface="Carlito"/>
              </a:rPr>
              <a:t>b</a:t>
            </a:r>
            <a:r>
              <a:rPr sz="1800" spc="-30" dirty="0">
                <a:latin typeface="Carlito"/>
                <a:cs typeface="Carlito"/>
              </a:rPr>
              <a:t>r</a:t>
            </a:r>
            <a:r>
              <a:rPr sz="1800" spc="-5" dirty="0">
                <a:latin typeface="Carlito"/>
                <a:cs typeface="Carlito"/>
              </a:rPr>
              <a:t>os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05654" y="5134483"/>
            <a:ext cx="555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rlito"/>
                <a:cs typeface="Carlito"/>
              </a:rPr>
              <a:t>H</a:t>
            </a:r>
            <a:r>
              <a:rPr sz="1800" b="1" spc="5" dirty="0">
                <a:solidFill>
                  <a:srgbClr val="FF0000"/>
                </a:solidFill>
                <a:latin typeface="Carlito"/>
                <a:cs typeface="Carlito"/>
              </a:rPr>
              <a:t>o</a:t>
            </a:r>
            <a:r>
              <a:rPr sz="1800" b="1" spc="-5" dirty="0">
                <a:solidFill>
                  <a:srgbClr val="FF0000"/>
                </a:solidFill>
                <a:latin typeface="Carlito"/>
                <a:cs typeface="Carlito"/>
              </a:rPr>
              <a:t>ja</a:t>
            </a:r>
            <a:r>
              <a:rPr sz="1800" b="1" dirty="0">
                <a:solidFill>
                  <a:srgbClr val="FF0000"/>
                </a:solidFill>
                <a:latin typeface="Carlito"/>
                <a:cs typeface="Carlito"/>
              </a:rPr>
              <a:t>s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46531" y="2186938"/>
            <a:ext cx="4083050" cy="4602480"/>
            <a:chOff x="446531" y="2186938"/>
            <a:chExt cx="4083050" cy="4602480"/>
          </a:xfrm>
        </p:grpSpPr>
        <p:sp>
          <p:nvSpPr>
            <p:cNvPr id="6" name="object 6"/>
            <p:cNvSpPr/>
            <p:nvPr/>
          </p:nvSpPr>
          <p:spPr>
            <a:xfrm>
              <a:off x="446531" y="2186938"/>
              <a:ext cx="3191256" cy="460248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47999" y="2346198"/>
              <a:ext cx="1481455" cy="854710"/>
            </a:xfrm>
            <a:custGeom>
              <a:avLst/>
              <a:gdLst/>
              <a:ahLst/>
              <a:cxnLst/>
              <a:rect l="l" t="t" r="r" b="b"/>
              <a:pathLst>
                <a:path w="1481454" h="854710">
                  <a:moveTo>
                    <a:pt x="34385" y="13166"/>
                  </a:moveTo>
                  <a:lnTo>
                    <a:pt x="21803" y="13256"/>
                  </a:lnTo>
                  <a:lnTo>
                    <a:pt x="28118" y="24262"/>
                  </a:lnTo>
                  <a:lnTo>
                    <a:pt x="1475104" y="854582"/>
                  </a:lnTo>
                  <a:lnTo>
                    <a:pt x="1481454" y="843534"/>
                  </a:lnTo>
                  <a:lnTo>
                    <a:pt x="34385" y="13166"/>
                  </a:lnTo>
                  <a:close/>
                </a:path>
                <a:path w="1481454" h="854710">
                  <a:moveTo>
                    <a:pt x="102616" y="0"/>
                  </a:moveTo>
                  <a:lnTo>
                    <a:pt x="99060" y="0"/>
                  </a:lnTo>
                  <a:lnTo>
                    <a:pt x="0" y="762"/>
                  </a:lnTo>
                  <a:lnTo>
                    <a:pt x="49402" y="86613"/>
                  </a:lnTo>
                  <a:lnTo>
                    <a:pt x="51054" y="89662"/>
                  </a:lnTo>
                  <a:lnTo>
                    <a:pt x="54991" y="90804"/>
                  </a:lnTo>
                  <a:lnTo>
                    <a:pt x="61087" y="87249"/>
                  </a:lnTo>
                  <a:lnTo>
                    <a:pt x="62102" y="83312"/>
                  </a:lnTo>
                  <a:lnTo>
                    <a:pt x="60325" y="80390"/>
                  </a:lnTo>
                  <a:lnTo>
                    <a:pt x="28118" y="24262"/>
                  </a:lnTo>
                  <a:lnTo>
                    <a:pt x="7747" y="12573"/>
                  </a:lnTo>
                  <a:lnTo>
                    <a:pt x="14097" y="1524"/>
                  </a:lnTo>
                  <a:lnTo>
                    <a:pt x="104140" y="1524"/>
                  </a:lnTo>
                  <a:lnTo>
                    <a:pt x="102616" y="0"/>
                  </a:lnTo>
                  <a:close/>
                </a:path>
                <a:path w="1481454" h="854710">
                  <a:moveTo>
                    <a:pt x="14097" y="1524"/>
                  </a:moveTo>
                  <a:lnTo>
                    <a:pt x="7747" y="12573"/>
                  </a:lnTo>
                  <a:lnTo>
                    <a:pt x="28118" y="24262"/>
                  </a:lnTo>
                  <a:lnTo>
                    <a:pt x="21848" y="13335"/>
                  </a:lnTo>
                  <a:lnTo>
                    <a:pt x="10922" y="13335"/>
                  </a:lnTo>
                  <a:lnTo>
                    <a:pt x="16382" y="3810"/>
                  </a:lnTo>
                  <a:lnTo>
                    <a:pt x="18080" y="3810"/>
                  </a:lnTo>
                  <a:lnTo>
                    <a:pt x="14097" y="1524"/>
                  </a:lnTo>
                  <a:close/>
                </a:path>
                <a:path w="1481454" h="854710">
                  <a:moveTo>
                    <a:pt x="16382" y="3810"/>
                  </a:moveTo>
                  <a:lnTo>
                    <a:pt x="10922" y="13335"/>
                  </a:lnTo>
                  <a:lnTo>
                    <a:pt x="21803" y="13256"/>
                  </a:lnTo>
                  <a:lnTo>
                    <a:pt x="16382" y="3810"/>
                  </a:lnTo>
                  <a:close/>
                </a:path>
                <a:path w="1481454" h="854710">
                  <a:moveTo>
                    <a:pt x="21803" y="13256"/>
                  </a:moveTo>
                  <a:lnTo>
                    <a:pt x="10922" y="13335"/>
                  </a:lnTo>
                  <a:lnTo>
                    <a:pt x="21848" y="13335"/>
                  </a:lnTo>
                  <a:close/>
                </a:path>
                <a:path w="1481454" h="854710">
                  <a:moveTo>
                    <a:pt x="18080" y="3810"/>
                  </a:moveTo>
                  <a:lnTo>
                    <a:pt x="16382" y="3810"/>
                  </a:lnTo>
                  <a:lnTo>
                    <a:pt x="21803" y="13256"/>
                  </a:lnTo>
                  <a:lnTo>
                    <a:pt x="34385" y="13166"/>
                  </a:lnTo>
                  <a:lnTo>
                    <a:pt x="18080" y="3810"/>
                  </a:lnTo>
                  <a:close/>
                </a:path>
                <a:path w="1481454" h="854710">
                  <a:moveTo>
                    <a:pt x="104140" y="1524"/>
                  </a:moveTo>
                  <a:lnTo>
                    <a:pt x="14097" y="1524"/>
                  </a:lnTo>
                  <a:lnTo>
                    <a:pt x="34385" y="13166"/>
                  </a:lnTo>
                  <a:lnTo>
                    <a:pt x="102616" y="12700"/>
                  </a:lnTo>
                  <a:lnTo>
                    <a:pt x="105537" y="9905"/>
                  </a:lnTo>
                  <a:lnTo>
                    <a:pt x="105410" y="2793"/>
                  </a:lnTo>
                  <a:lnTo>
                    <a:pt x="104140" y="1524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94559" y="5389245"/>
              <a:ext cx="2334895" cy="1161415"/>
            </a:xfrm>
            <a:custGeom>
              <a:avLst/>
              <a:gdLst/>
              <a:ahLst/>
              <a:cxnLst/>
              <a:rect l="l" t="t" r="r" b="b"/>
              <a:pathLst>
                <a:path w="2334895" h="1161415">
                  <a:moveTo>
                    <a:pt x="60578" y="1067473"/>
                  </a:moveTo>
                  <a:lnTo>
                    <a:pt x="56641" y="1068273"/>
                  </a:lnTo>
                  <a:lnTo>
                    <a:pt x="54636" y="1071346"/>
                  </a:lnTo>
                  <a:lnTo>
                    <a:pt x="0" y="1153807"/>
                  </a:lnTo>
                  <a:lnTo>
                    <a:pt x="102362" y="1161033"/>
                  </a:lnTo>
                  <a:lnTo>
                    <a:pt x="105409" y="1158405"/>
                  </a:lnTo>
                  <a:lnTo>
                    <a:pt x="105734" y="1153934"/>
                  </a:lnTo>
                  <a:lnTo>
                    <a:pt x="14096" y="1153934"/>
                  </a:lnTo>
                  <a:lnTo>
                    <a:pt x="8508" y="1142542"/>
                  </a:lnTo>
                  <a:lnTo>
                    <a:pt x="29454" y="1132229"/>
                  </a:lnTo>
                  <a:lnTo>
                    <a:pt x="65277" y="1078204"/>
                  </a:lnTo>
                  <a:lnTo>
                    <a:pt x="67182" y="1075283"/>
                  </a:lnTo>
                  <a:lnTo>
                    <a:pt x="66420" y="1071346"/>
                  </a:lnTo>
                  <a:lnTo>
                    <a:pt x="60578" y="1067473"/>
                  </a:lnTo>
                  <a:close/>
                </a:path>
                <a:path w="2334895" h="1161415">
                  <a:moveTo>
                    <a:pt x="29454" y="1132229"/>
                  </a:moveTo>
                  <a:lnTo>
                    <a:pt x="8508" y="1142542"/>
                  </a:lnTo>
                  <a:lnTo>
                    <a:pt x="14096" y="1153934"/>
                  </a:lnTo>
                  <a:lnTo>
                    <a:pt x="18533" y="1151750"/>
                  </a:lnTo>
                  <a:lnTo>
                    <a:pt x="16509" y="1151750"/>
                  </a:lnTo>
                  <a:lnTo>
                    <a:pt x="11683" y="1141907"/>
                  </a:lnTo>
                  <a:lnTo>
                    <a:pt x="23036" y="1141907"/>
                  </a:lnTo>
                  <a:lnTo>
                    <a:pt x="29454" y="1132229"/>
                  </a:lnTo>
                  <a:close/>
                </a:path>
                <a:path w="2334895" h="1161415">
                  <a:moveTo>
                    <a:pt x="35157" y="1143564"/>
                  </a:moveTo>
                  <a:lnTo>
                    <a:pt x="14096" y="1153934"/>
                  </a:lnTo>
                  <a:lnTo>
                    <a:pt x="105734" y="1153934"/>
                  </a:lnTo>
                  <a:lnTo>
                    <a:pt x="105917" y="1151407"/>
                  </a:lnTo>
                  <a:lnTo>
                    <a:pt x="103250" y="1148372"/>
                  </a:lnTo>
                  <a:lnTo>
                    <a:pt x="35157" y="1143564"/>
                  </a:lnTo>
                  <a:close/>
                </a:path>
                <a:path w="2334895" h="1161415">
                  <a:moveTo>
                    <a:pt x="11683" y="1141907"/>
                  </a:moveTo>
                  <a:lnTo>
                    <a:pt x="16509" y="1151750"/>
                  </a:lnTo>
                  <a:lnTo>
                    <a:pt x="22528" y="1142673"/>
                  </a:lnTo>
                  <a:lnTo>
                    <a:pt x="11683" y="1141907"/>
                  </a:lnTo>
                  <a:close/>
                </a:path>
                <a:path w="2334895" h="1161415">
                  <a:moveTo>
                    <a:pt x="22528" y="1142673"/>
                  </a:moveTo>
                  <a:lnTo>
                    <a:pt x="16509" y="1151750"/>
                  </a:lnTo>
                  <a:lnTo>
                    <a:pt x="18533" y="1151750"/>
                  </a:lnTo>
                  <a:lnTo>
                    <a:pt x="35157" y="1143564"/>
                  </a:lnTo>
                  <a:lnTo>
                    <a:pt x="22528" y="1142673"/>
                  </a:lnTo>
                  <a:close/>
                </a:path>
                <a:path w="2334895" h="1161415">
                  <a:moveTo>
                    <a:pt x="2328926" y="0"/>
                  </a:moveTo>
                  <a:lnTo>
                    <a:pt x="29454" y="1132229"/>
                  </a:lnTo>
                  <a:lnTo>
                    <a:pt x="22528" y="1142673"/>
                  </a:lnTo>
                  <a:lnTo>
                    <a:pt x="35157" y="1143564"/>
                  </a:lnTo>
                  <a:lnTo>
                    <a:pt x="2334514" y="11429"/>
                  </a:lnTo>
                  <a:lnTo>
                    <a:pt x="2328926" y="0"/>
                  </a:lnTo>
                  <a:close/>
                </a:path>
                <a:path w="2334895" h="1161415">
                  <a:moveTo>
                    <a:pt x="23036" y="1141907"/>
                  </a:moveTo>
                  <a:lnTo>
                    <a:pt x="11683" y="1141907"/>
                  </a:lnTo>
                  <a:lnTo>
                    <a:pt x="22528" y="1142673"/>
                  </a:lnTo>
                  <a:lnTo>
                    <a:pt x="23036" y="1141907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640" y="115851"/>
            <a:ext cx="11325225" cy="154559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20"/>
              </a:spcBef>
            </a:pPr>
            <a:r>
              <a:rPr dirty="0"/>
              <a:t>Sumar y</a:t>
            </a:r>
            <a:r>
              <a:rPr spc="-35" dirty="0"/>
              <a:t> </a:t>
            </a:r>
            <a:r>
              <a:rPr spc="-45" dirty="0"/>
              <a:t>sumar.si</a:t>
            </a:r>
          </a:p>
          <a:p>
            <a:pPr marL="12700" marR="5080">
              <a:lnSpc>
                <a:spcPct val="100000"/>
              </a:lnSpc>
              <a:spcBef>
                <a:spcPts val="405"/>
              </a:spcBef>
              <a:tabLst>
                <a:tab pos="486409" algn="l"/>
                <a:tab pos="1422400" algn="l"/>
                <a:tab pos="1892935" algn="l"/>
                <a:tab pos="2591435" algn="l"/>
                <a:tab pos="3109595" algn="l"/>
                <a:tab pos="3653790" algn="l"/>
                <a:tab pos="5214620" algn="l"/>
                <a:tab pos="6406515" algn="l"/>
                <a:tab pos="7004050" algn="l"/>
                <a:tab pos="7886700" algn="l"/>
                <a:tab pos="8200390" algn="l"/>
                <a:tab pos="8671560" algn="l"/>
                <a:tab pos="9739630" algn="l"/>
                <a:tab pos="10949940" algn="l"/>
              </a:tabLst>
            </a:pP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L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a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sum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a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e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s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un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a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d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e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las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f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unc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i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one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s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b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á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si</a:t>
            </a:r>
            <a:r>
              <a:rPr sz="2800" b="0" spc="-25" dirty="0">
                <a:solidFill>
                  <a:srgbClr val="001F5F"/>
                </a:solidFill>
                <a:latin typeface="Carlito"/>
                <a:cs typeface="Carlito"/>
              </a:rPr>
              <a:t>c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as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de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l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E</a:t>
            </a:r>
            <a:r>
              <a:rPr sz="2800" b="0" spc="-65" dirty="0">
                <a:solidFill>
                  <a:srgbClr val="001F5F"/>
                </a:solidFill>
                <a:latin typeface="Carlito"/>
                <a:cs typeface="Carlito"/>
              </a:rPr>
              <a:t>x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cel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y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s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e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pued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e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50" dirty="0">
                <a:solidFill>
                  <a:srgbClr val="001F5F"/>
                </a:solidFill>
                <a:latin typeface="Carlito"/>
                <a:cs typeface="Carlito"/>
              </a:rPr>
              <a:t>r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eal</a:t>
            </a:r>
            <a:r>
              <a:rPr sz="2800" b="0" spc="-20" dirty="0">
                <a:solidFill>
                  <a:srgbClr val="001F5F"/>
                </a:solidFill>
                <a:latin typeface="Carlito"/>
                <a:cs typeface="Carlito"/>
              </a:rPr>
              <a:t>i</a:t>
            </a:r>
            <a:r>
              <a:rPr sz="2800" b="0" spc="-60" dirty="0">
                <a:solidFill>
                  <a:srgbClr val="001F5F"/>
                </a:solidFill>
                <a:latin typeface="Carlito"/>
                <a:cs typeface="Carlito"/>
              </a:rPr>
              <a:t>z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ar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de  </a:t>
            </a:r>
            <a:r>
              <a:rPr sz="2800" b="0" spc="-20" dirty="0">
                <a:solidFill>
                  <a:srgbClr val="001F5F"/>
                </a:solidFill>
                <a:latin typeface="Carlito"/>
                <a:cs typeface="Carlito"/>
              </a:rPr>
              <a:t>diversas</a:t>
            </a:r>
            <a:r>
              <a:rPr sz="2800" b="0" spc="25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formas: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39140" y="1905000"/>
            <a:ext cx="5344668" cy="4640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023354" y="2680461"/>
            <a:ext cx="3947795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rlito"/>
                <a:cs typeface="Carlito"/>
              </a:rPr>
              <a:t>Forma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1.</a:t>
            </a:r>
            <a:endParaRPr sz="24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spc="-5" dirty="0">
                <a:latin typeface="Carlito"/>
                <a:cs typeface="Carlito"/>
              </a:rPr>
              <a:t>Sumando </a:t>
            </a:r>
            <a:r>
              <a:rPr sz="2400" dirty="0">
                <a:latin typeface="Carlito"/>
                <a:cs typeface="Carlito"/>
              </a:rPr>
              <a:t>una a </a:t>
            </a:r>
            <a:r>
              <a:rPr sz="2400" spc="-5" dirty="0">
                <a:latin typeface="Carlito"/>
                <a:cs typeface="Carlito"/>
              </a:rPr>
              <a:t>una cada </a:t>
            </a:r>
            <a:r>
              <a:rPr sz="2400" dirty="0">
                <a:latin typeface="Carlito"/>
                <a:cs typeface="Carlito"/>
              </a:rPr>
              <a:t>celda  </a:t>
            </a:r>
            <a:r>
              <a:rPr sz="2400" spc="-5" dirty="0">
                <a:latin typeface="Carlito"/>
                <a:cs typeface="Carlito"/>
              </a:rPr>
              <a:t>que se </a:t>
            </a:r>
            <a:r>
              <a:rPr sz="2400" spc="-10" dirty="0">
                <a:latin typeface="Carlito"/>
                <a:cs typeface="Carlito"/>
              </a:rPr>
              <a:t>pretende incorporar </a:t>
            </a:r>
            <a:r>
              <a:rPr sz="2400" dirty="0">
                <a:latin typeface="Carlito"/>
                <a:cs typeface="Carlito"/>
              </a:rPr>
              <a:t>al  </a:t>
            </a:r>
            <a:r>
              <a:rPr sz="2400" spc="-10" dirty="0">
                <a:latin typeface="Carlito"/>
                <a:cs typeface="Carlito"/>
              </a:rPr>
              <a:t>total, introduciendo </a:t>
            </a:r>
            <a:r>
              <a:rPr sz="2400" dirty="0">
                <a:latin typeface="Carlito"/>
                <a:cs typeface="Carlito"/>
              </a:rPr>
              <a:t>el </a:t>
            </a:r>
            <a:r>
              <a:rPr sz="2400" spc="-5" dirty="0">
                <a:latin typeface="Carlito"/>
                <a:cs typeface="Carlito"/>
              </a:rPr>
              <a:t>signo </a:t>
            </a:r>
            <a:r>
              <a:rPr sz="2400" dirty="0">
                <a:latin typeface="Carlito"/>
                <a:cs typeface="Carlito"/>
              </a:rPr>
              <a:t>de  </a:t>
            </a:r>
            <a:r>
              <a:rPr sz="2400" spc="65" dirty="0">
                <a:latin typeface="Arial"/>
                <a:cs typeface="Arial"/>
              </a:rPr>
              <a:t>“+” </a:t>
            </a:r>
            <a:r>
              <a:rPr sz="2400" spc="-10" dirty="0">
                <a:latin typeface="Carlito"/>
                <a:cs typeface="Carlito"/>
              </a:rPr>
              <a:t>cada </a:t>
            </a:r>
            <a:r>
              <a:rPr sz="2400" spc="-20" dirty="0">
                <a:latin typeface="Carlito"/>
                <a:cs typeface="Carlito"/>
              </a:rPr>
              <a:t>vez </a:t>
            </a:r>
            <a:r>
              <a:rPr sz="2400" spc="-5" dirty="0">
                <a:latin typeface="Carlito"/>
                <a:cs typeface="Carlito"/>
              </a:rPr>
              <a:t>que se añade </a:t>
            </a:r>
            <a:r>
              <a:rPr sz="2400" spc="5" dirty="0">
                <a:latin typeface="Carlito"/>
                <a:cs typeface="Carlito"/>
              </a:rPr>
              <a:t>el  </a:t>
            </a:r>
            <a:r>
              <a:rPr sz="2400" spc="-10" dirty="0">
                <a:latin typeface="Carlito"/>
                <a:cs typeface="Carlito"/>
              </a:rPr>
              <a:t>valor </a:t>
            </a:r>
            <a:r>
              <a:rPr sz="2400" spc="-5" dirty="0">
                <a:latin typeface="Carlito"/>
                <a:cs typeface="Carlito"/>
              </a:rPr>
              <a:t>de </a:t>
            </a:r>
            <a:r>
              <a:rPr sz="2400" dirty="0">
                <a:latin typeface="Carlito"/>
                <a:cs typeface="Carlito"/>
              </a:rPr>
              <a:t>una celda </a:t>
            </a:r>
            <a:r>
              <a:rPr sz="2400" spc="-5" dirty="0">
                <a:latin typeface="Carlito"/>
                <a:cs typeface="Carlito"/>
              </a:rPr>
              <a:t>que se  </a:t>
            </a:r>
            <a:r>
              <a:rPr sz="2400" spc="-10" dirty="0">
                <a:latin typeface="Carlito"/>
                <a:cs typeface="Carlito"/>
              </a:rPr>
              <a:t>quiere </a:t>
            </a:r>
            <a:r>
              <a:rPr sz="2400" dirty="0">
                <a:latin typeface="Carlito"/>
                <a:cs typeface="Carlito"/>
              </a:rPr>
              <a:t>adicionar o </a:t>
            </a:r>
            <a:r>
              <a:rPr sz="2400" spc="-5" dirty="0">
                <a:latin typeface="Carlito"/>
                <a:cs typeface="Carlito"/>
              </a:rPr>
              <a:t>un </a:t>
            </a:r>
            <a:r>
              <a:rPr sz="2400" spc="135" dirty="0">
                <a:latin typeface="Arial"/>
                <a:cs typeface="Arial"/>
              </a:rPr>
              <a:t>“</a:t>
            </a:r>
            <a:r>
              <a:rPr sz="2400" spc="135" dirty="0">
                <a:latin typeface="Carlito"/>
                <a:cs typeface="Carlito"/>
              </a:rPr>
              <a:t>-</a:t>
            </a:r>
            <a:r>
              <a:rPr sz="2400" spc="135" dirty="0">
                <a:latin typeface="Arial"/>
                <a:cs typeface="Arial"/>
              </a:rPr>
              <a:t>” </a:t>
            </a:r>
            <a:r>
              <a:rPr sz="2400" spc="-5" dirty="0">
                <a:latin typeface="Carlito"/>
                <a:cs typeface="Carlito"/>
              </a:rPr>
              <a:t>si </a:t>
            </a:r>
            <a:r>
              <a:rPr sz="2400" spc="5" dirty="0">
                <a:latin typeface="Carlito"/>
                <a:cs typeface="Carlito"/>
              </a:rPr>
              <a:t>el  </a:t>
            </a:r>
            <a:r>
              <a:rPr sz="2400" spc="-10" dirty="0">
                <a:latin typeface="Carlito"/>
                <a:cs typeface="Carlito"/>
              </a:rPr>
              <a:t>valor quisiera</a:t>
            </a:r>
            <a:r>
              <a:rPr sz="2400" spc="5" dirty="0">
                <a:latin typeface="Carlito"/>
                <a:cs typeface="Carlito"/>
              </a:rPr>
              <a:t> </a:t>
            </a:r>
            <a:r>
              <a:rPr sz="2400" spc="-15" dirty="0">
                <a:latin typeface="Carlito"/>
                <a:cs typeface="Carlito"/>
              </a:rPr>
              <a:t>restarse.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640" y="115851"/>
            <a:ext cx="11325225" cy="154559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20"/>
              </a:spcBef>
            </a:pPr>
            <a:r>
              <a:rPr dirty="0"/>
              <a:t>Sumar y</a:t>
            </a:r>
            <a:r>
              <a:rPr spc="-35" dirty="0"/>
              <a:t> </a:t>
            </a:r>
            <a:r>
              <a:rPr spc="-45" dirty="0"/>
              <a:t>sumar.si</a:t>
            </a:r>
          </a:p>
          <a:p>
            <a:pPr marL="12700" marR="5080">
              <a:lnSpc>
                <a:spcPct val="100000"/>
              </a:lnSpc>
              <a:spcBef>
                <a:spcPts val="405"/>
              </a:spcBef>
              <a:tabLst>
                <a:tab pos="486409" algn="l"/>
                <a:tab pos="1422400" algn="l"/>
                <a:tab pos="1892935" algn="l"/>
                <a:tab pos="2591435" algn="l"/>
                <a:tab pos="3109595" algn="l"/>
                <a:tab pos="3653790" algn="l"/>
                <a:tab pos="5214620" algn="l"/>
                <a:tab pos="6406515" algn="l"/>
                <a:tab pos="7004050" algn="l"/>
                <a:tab pos="7886700" algn="l"/>
                <a:tab pos="8200390" algn="l"/>
                <a:tab pos="8671560" algn="l"/>
                <a:tab pos="9739630" algn="l"/>
                <a:tab pos="10949940" algn="l"/>
              </a:tabLst>
            </a:pP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L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a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sum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a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e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s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un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a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d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e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las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f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unc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i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one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s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b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á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si</a:t>
            </a:r>
            <a:r>
              <a:rPr sz="2800" b="0" spc="-25" dirty="0">
                <a:solidFill>
                  <a:srgbClr val="001F5F"/>
                </a:solidFill>
                <a:latin typeface="Carlito"/>
                <a:cs typeface="Carlito"/>
              </a:rPr>
              <a:t>c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as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de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l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E</a:t>
            </a:r>
            <a:r>
              <a:rPr sz="2800" b="0" spc="-65" dirty="0">
                <a:solidFill>
                  <a:srgbClr val="001F5F"/>
                </a:solidFill>
                <a:latin typeface="Carlito"/>
                <a:cs typeface="Carlito"/>
              </a:rPr>
              <a:t>x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cel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y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s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e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pued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e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50" dirty="0">
                <a:solidFill>
                  <a:srgbClr val="001F5F"/>
                </a:solidFill>
                <a:latin typeface="Carlito"/>
                <a:cs typeface="Carlito"/>
              </a:rPr>
              <a:t>r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eal</a:t>
            </a:r>
            <a:r>
              <a:rPr sz="2800" b="0" spc="-20" dirty="0">
                <a:solidFill>
                  <a:srgbClr val="001F5F"/>
                </a:solidFill>
                <a:latin typeface="Carlito"/>
                <a:cs typeface="Carlito"/>
              </a:rPr>
              <a:t>i</a:t>
            </a:r>
            <a:r>
              <a:rPr sz="2800" b="0" spc="-60" dirty="0">
                <a:solidFill>
                  <a:srgbClr val="001F5F"/>
                </a:solidFill>
                <a:latin typeface="Carlito"/>
                <a:cs typeface="Carlito"/>
              </a:rPr>
              <a:t>z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ar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de  </a:t>
            </a:r>
            <a:r>
              <a:rPr sz="2800" b="0" spc="-20" dirty="0">
                <a:solidFill>
                  <a:srgbClr val="001F5F"/>
                </a:solidFill>
                <a:latin typeface="Carlito"/>
                <a:cs typeface="Carlito"/>
              </a:rPr>
              <a:t>diversas</a:t>
            </a:r>
            <a:r>
              <a:rPr sz="2800" b="0" spc="25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formas: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71635" y="3932682"/>
            <a:ext cx="325437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rlito"/>
                <a:cs typeface="Carlito"/>
              </a:rPr>
              <a:t>Forma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2.</a:t>
            </a:r>
            <a:endParaRPr sz="240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  <a:tabLst>
                <a:tab pos="1280795" algn="l"/>
                <a:tab pos="1728470" algn="l"/>
                <a:tab pos="2086610" algn="l"/>
              </a:tabLst>
            </a:pPr>
            <a:r>
              <a:rPr sz="2400" dirty="0">
                <a:latin typeface="Carlito"/>
                <a:cs typeface="Carlito"/>
              </a:rPr>
              <a:t>Pul</a:t>
            </a:r>
            <a:r>
              <a:rPr sz="2400" spc="-10" dirty="0">
                <a:latin typeface="Carlito"/>
                <a:cs typeface="Carlito"/>
              </a:rPr>
              <a:t>s</a:t>
            </a:r>
            <a:r>
              <a:rPr sz="2400" dirty="0">
                <a:latin typeface="Carlito"/>
                <a:cs typeface="Carlito"/>
              </a:rPr>
              <a:t>ando	</a:t>
            </a:r>
            <a:r>
              <a:rPr sz="2400" spc="5" dirty="0">
                <a:latin typeface="Carlito"/>
                <a:cs typeface="Carlito"/>
              </a:rPr>
              <a:t>e</a:t>
            </a:r>
            <a:r>
              <a:rPr sz="2400" dirty="0">
                <a:latin typeface="Carlito"/>
                <a:cs typeface="Carlito"/>
              </a:rPr>
              <a:t>n	</a:t>
            </a:r>
            <a:r>
              <a:rPr sz="2400" spc="5" dirty="0">
                <a:latin typeface="Carlito"/>
                <a:cs typeface="Carlito"/>
              </a:rPr>
              <a:t>e</a:t>
            </a:r>
            <a:r>
              <a:rPr sz="2400" dirty="0">
                <a:latin typeface="Carlito"/>
                <a:cs typeface="Carlito"/>
              </a:rPr>
              <a:t>l	</a:t>
            </a:r>
            <a:r>
              <a:rPr sz="2400" spc="-20" dirty="0">
                <a:latin typeface="Carlito"/>
                <a:cs typeface="Carlito"/>
              </a:rPr>
              <a:t>co</a:t>
            </a:r>
            <a:r>
              <a:rPr sz="2400" dirty="0">
                <a:latin typeface="Carlito"/>
                <a:cs typeface="Carlito"/>
              </a:rPr>
              <a:t>ma</a:t>
            </a:r>
            <a:r>
              <a:rPr sz="2400" spc="-10" dirty="0">
                <a:latin typeface="Carlito"/>
                <a:cs typeface="Carlito"/>
              </a:rPr>
              <a:t>n</a:t>
            </a:r>
            <a:r>
              <a:rPr sz="2400" spc="-5" dirty="0">
                <a:latin typeface="Carlito"/>
                <a:cs typeface="Carlito"/>
              </a:rPr>
              <a:t>do  de sigma </a:t>
            </a:r>
            <a:r>
              <a:rPr sz="2400" spc="-10" dirty="0">
                <a:latin typeface="Carlito"/>
                <a:cs typeface="Carlito"/>
              </a:rPr>
              <a:t>(sumatoria) que  automáticamente  </a:t>
            </a:r>
            <a:r>
              <a:rPr sz="2400" spc="-5" dirty="0">
                <a:latin typeface="Carlito"/>
                <a:cs typeface="Carlito"/>
              </a:rPr>
              <a:t>selecciona </a:t>
            </a:r>
            <a:r>
              <a:rPr sz="2400" dirty="0">
                <a:latin typeface="Carlito"/>
                <a:cs typeface="Carlito"/>
              </a:rPr>
              <a:t>el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spc="-15" dirty="0">
                <a:latin typeface="Carlito"/>
                <a:cs typeface="Carlito"/>
              </a:rPr>
              <a:t>rango.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6868" y="2078735"/>
            <a:ext cx="8257540" cy="4302760"/>
            <a:chOff x="86868" y="2078735"/>
            <a:chExt cx="8257540" cy="4302760"/>
          </a:xfrm>
        </p:grpSpPr>
        <p:sp>
          <p:nvSpPr>
            <p:cNvPr id="5" name="object 5"/>
            <p:cNvSpPr/>
            <p:nvPr/>
          </p:nvSpPr>
          <p:spPr>
            <a:xfrm>
              <a:off x="86868" y="2078735"/>
              <a:ext cx="8011668" cy="430225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65136" y="2449067"/>
              <a:ext cx="772795" cy="436245"/>
            </a:xfrm>
            <a:custGeom>
              <a:avLst/>
              <a:gdLst/>
              <a:ahLst/>
              <a:cxnLst/>
              <a:rect l="l" t="t" r="r" b="b"/>
              <a:pathLst>
                <a:path w="772795" h="436244">
                  <a:moveTo>
                    <a:pt x="0" y="217932"/>
                  </a:moveTo>
                  <a:lnTo>
                    <a:pt x="19696" y="149035"/>
                  </a:lnTo>
                  <a:lnTo>
                    <a:pt x="43123" y="117764"/>
                  </a:lnTo>
                  <a:lnTo>
                    <a:pt x="74541" y="89208"/>
                  </a:lnTo>
                  <a:lnTo>
                    <a:pt x="113157" y="63817"/>
                  </a:lnTo>
                  <a:lnTo>
                    <a:pt x="158172" y="42038"/>
                  </a:lnTo>
                  <a:lnTo>
                    <a:pt x="208794" y="24318"/>
                  </a:lnTo>
                  <a:lnTo>
                    <a:pt x="264225" y="11106"/>
                  </a:lnTo>
                  <a:lnTo>
                    <a:pt x="323670" y="2851"/>
                  </a:lnTo>
                  <a:lnTo>
                    <a:pt x="386334" y="0"/>
                  </a:lnTo>
                  <a:lnTo>
                    <a:pt x="448997" y="2851"/>
                  </a:lnTo>
                  <a:lnTo>
                    <a:pt x="508442" y="11106"/>
                  </a:lnTo>
                  <a:lnTo>
                    <a:pt x="563873" y="24318"/>
                  </a:lnTo>
                  <a:lnTo>
                    <a:pt x="614495" y="42038"/>
                  </a:lnTo>
                  <a:lnTo>
                    <a:pt x="659511" y="63817"/>
                  </a:lnTo>
                  <a:lnTo>
                    <a:pt x="698126" y="89208"/>
                  </a:lnTo>
                  <a:lnTo>
                    <a:pt x="729544" y="117764"/>
                  </a:lnTo>
                  <a:lnTo>
                    <a:pt x="752971" y="149035"/>
                  </a:lnTo>
                  <a:lnTo>
                    <a:pt x="772668" y="217932"/>
                  </a:lnTo>
                  <a:lnTo>
                    <a:pt x="767611" y="253290"/>
                  </a:lnTo>
                  <a:lnTo>
                    <a:pt x="729544" y="318099"/>
                  </a:lnTo>
                  <a:lnTo>
                    <a:pt x="698126" y="346655"/>
                  </a:lnTo>
                  <a:lnTo>
                    <a:pt x="659510" y="372046"/>
                  </a:lnTo>
                  <a:lnTo>
                    <a:pt x="614495" y="393825"/>
                  </a:lnTo>
                  <a:lnTo>
                    <a:pt x="563873" y="411545"/>
                  </a:lnTo>
                  <a:lnTo>
                    <a:pt x="508442" y="424757"/>
                  </a:lnTo>
                  <a:lnTo>
                    <a:pt x="448997" y="433012"/>
                  </a:lnTo>
                  <a:lnTo>
                    <a:pt x="386334" y="435864"/>
                  </a:lnTo>
                  <a:lnTo>
                    <a:pt x="323670" y="433012"/>
                  </a:lnTo>
                  <a:lnTo>
                    <a:pt x="264225" y="424757"/>
                  </a:lnTo>
                  <a:lnTo>
                    <a:pt x="208794" y="411545"/>
                  </a:lnTo>
                  <a:lnTo>
                    <a:pt x="158172" y="393825"/>
                  </a:lnTo>
                  <a:lnTo>
                    <a:pt x="113156" y="372046"/>
                  </a:lnTo>
                  <a:lnTo>
                    <a:pt x="74541" y="346655"/>
                  </a:lnTo>
                  <a:lnTo>
                    <a:pt x="43123" y="318099"/>
                  </a:lnTo>
                  <a:lnTo>
                    <a:pt x="19696" y="286828"/>
                  </a:lnTo>
                  <a:lnTo>
                    <a:pt x="0" y="217932"/>
                  </a:lnTo>
                  <a:close/>
                </a:path>
              </a:pathLst>
            </a:custGeom>
            <a:ln w="12700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515350" y="2802889"/>
            <a:ext cx="3010535" cy="997585"/>
          </a:xfrm>
          <a:custGeom>
            <a:avLst/>
            <a:gdLst/>
            <a:ahLst/>
            <a:cxnLst/>
            <a:rect l="l" t="t" r="r" b="b"/>
            <a:pathLst>
              <a:path w="3010534" h="997585">
                <a:moveTo>
                  <a:pt x="75392" y="27139"/>
                </a:moveTo>
                <a:lnTo>
                  <a:pt x="69491" y="45321"/>
                </a:lnTo>
                <a:lnTo>
                  <a:pt x="3004439" y="997077"/>
                </a:lnTo>
                <a:lnTo>
                  <a:pt x="3010280" y="979043"/>
                </a:lnTo>
                <a:lnTo>
                  <a:pt x="75392" y="27139"/>
                </a:lnTo>
                <a:close/>
              </a:path>
              <a:path w="3010534" h="997585">
                <a:moveTo>
                  <a:pt x="84200" y="0"/>
                </a:moveTo>
                <a:lnTo>
                  <a:pt x="0" y="12700"/>
                </a:lnTo>
                <a:lnTo>
                  <a:pt x="60705" y="72389"/>
                </a:lnTo>
                <a:lnTo>
                  <a:pt x="69491" y="45321"/>
                </a:lnTo>
                <a:lnTo>
                  <a:pt x="57403" y="41401"/>
                </a:lnTo>
                <a:lnTo>
                  <a:pt x="63373" y="23240"/>
                </a:lnTo>
                <a:lnTo>
                  <a:pt x="76657" y="23240"/>
                </a:lnTo>
                <a:lnTo>
                  <a:pt x="84200" y="0"/>
                </a:lnTo>
                <a:close/>
              </a:path>
              <a:path w="3010534" h="997585">
                <a:moveTo>
                  <a:pt x="63373" y="23240"/>
                </a:moveTo>
                <a:lnTo>
                  <a:pt x="57403" y="41401"/>
                </a:lnTo>
                <a:lnTo>
                  <a:pt x="69491" y="45321"/>
                </a:lnTo>
                <a:lnTo>
                  <a:pt x="75392" y="27139"/>
                </a:lnTo>
                <a:lnTo>
                  <a:pt x="63373" y="23240"/>
                </a:lnTo>
                <a:close/>
              </a:path>
              <a:path w="3010534" h="997585">
                <a:moveTo>
                  <a:pt x="76657" y="23240"/>
                </a:moveTo>
                <a:lnTo>
                  <a:pt x="63373" y="23240"/>
                </a:lnTo>
                <a:lnTo>
                  <a:pt x="75392" y="27139"/>
                </a:lnTo>
                <a:lnTo>
                  <a:pt x="76657" y="2324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640" y="115851"/>
            <a:ext cx="11325225" cy="154559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20"/>
              </a:spcBef>
            </a:pPr>
            <a:r>
              <a:rPr dirty="0"/>
              <a:t>Sumar y</a:t>
            </a:r>
            <a:r>
              <a:rPr spc="-35" dirty="0"/>
              <a:t> </a:t>
            </a:r>
            <a:r>
              <a:rPr spc="-45" dirty="0"/>
              <a:t>sumar.si</a:t>
            </a:r>
          </a:p>
          <a:p>
            <a:pPr marL="12700" marR="5080">
              <a:lnSpc>
                <a:spcPct val="100000"/>
              </a:lnSpc>
              <a:spcBef>
                <a:spcPts val="405"/>
              </a:spcBef>
              <a:tabLst>
                <a:tab pos="486409" algn="l"/>
                <a:tab pos="1422400" algn="l"/>
                <a:tab pos="1892935" algn="l"/>
                <a:tab pos="2591435" algn="l"/>
                <a:tab pos="3109595" algn="l"/>
                <a:tab pos="3653790" algn="l"/>
                <a:tab pos="5214620" algn="l"/>
                <a:tab pos="6406515" algn="l"/>
                <a:tab pos="7004050" algn="l"/>
                <a:tab pos="7886700" algn="l"/>
                <a:tab pos="8200390" algn="l"/>
                <a:tab pos="8671560" algn="l"/>
                <a:tab pos="9739630" algn="l"/>
                <a:tab pos="10949940" algn="l"/>
              </a:tabLst>
            </a:pP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L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a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sum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a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e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s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un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a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d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e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las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f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unc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i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one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s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b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á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si</a:t>
            </a:r>
            <a:r>
              <a:rPr sz="2800" b="0" spc="-25" dirty="0">
                <a:solidFill>
                  <a:srgbClr val="001F5F"/>
                </a:solidFill>
                <a:latin typeface="Carlito"/>
                <a:cs typeface="Carlito"/>
              </a:rPr>
              <a:t>c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as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de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l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E</a:t>
            </a:r>
            <a:r>
              <a:rPr sz="2800" b="0" spc="-65" dirty="0">
                <a:solidFill>
                  <a:srgbClr val="001F5F"/>
                </a:solidFill>
                <a:latin typeface="Carlito"/>
                <a:cs typeface="Carlito"/>
              </a:rPr>
              <a:t>x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cel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y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s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e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pued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e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50" dirty="0">
                <a:solidFill>
                  <a:srgbClr val="001F5F"/>
                </a:solidFill>
                <a:latin typeface="Carlito"/>
                <a:cs typeface="Carlito"/>
              </a:rPr>
              <a:t>r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eal</a:t>
            </a:r>
            <a:r>
              <a:rPr sz="2800" b="0" spc="-20" dirty="0">
                <a:solidFill>
                  <a:srgbClr val="001F5F"/>
                </a:solidFill>
                <a:latin typeface="Carlito"/>
                <a:cs typeface="Carlito"/>
              </a:rPr>
              <a:t>i</a:t>
            </a:r>
            <a:r>
              <a:rPr sz="2800" b="0" spc="-60" dirty="0">
                <a:solidFill>
                  <a:srgbClr val="001F5F"/>
                </a:solidFill>
                <a:latin typeface="Carlito"/>
                <a:cs typeface="Carlito"/>
              </a:rPr>
              <a:t>z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ar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	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de  </a:t>
            </a:r>
            <a:r>
              <a:rPr sz="2800" b="0" spc="-20" dirty="0">
                <a:solidFill>
                  <a:srgbClr val="001F5F"/>
                </a:solidFill>
                <a:latin typeface="Carlito"/>
                <a:cs typeface="Carlito"/>
              </a:rPr>
              <a:t>diversas</a:t>
            </a:r>
            <a:r>
              <a:rPr sz="2800" b="0" spc="25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formas: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71635" y="3932682"/>
            <a:ext cx="14630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rlito"/>
                <a:cs typeface="Carlito"/>
              </a:rPr>
              <a:t>Forma </a:t>
            </a:r>
            <a:r>
              <a:rPr sz="2400" spc="-5" dirty="0">
                <a:latin typeface="Carlito"/>
                <a:cs typeface="Carlito"/>
              </a:rPr>
              <a:t>3.  Esc</a:t>
            </a:r>
            <a:r>
              <a:rPr sz="2400" spc="5" dirty="0">
                <a:latin typeface="Carlito"/>
                <a:cs typeface="Carlito"/>
              </a:rPr>
              <a:t>r</a:t>
            </a:r>
            <a:r>
              <a:rPr sz="2400" dirty="0">
                <a:latin typeface="Carlito"/>
                <a:cs typeface="Carlito"/>
              </a:rPr>
              <a:t>ibiendo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71635" y="4664202"/>
            <a:ext cx="1793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rlito"/>
                <a:cs typeface="Carlito"/>
              </a:rPr>
              <a:t>seleccionando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762233" y="4664202"/>
            <a:ext cx="82804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680" marR="5080" indent="-94615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Carlito"/>
                <a:cs typeface="Carlito"/>
              </a:rPr>
              <a:t>entre  </a:t>
            </a:r>
            <a:r>
              <a:rPr sz="2400" spc="-60" dirty="0">
                <a:latin typeface="Carlito"/>
                <a:cs typeface="Carlito"/>
              </a:rPr>
              <a:t>r</a:t>
            </a:r>
            <a:r>
              <a:rPr sz="2400" dirty="0">
                <a:latin typeface="Carlito"/>
                <a:cs typeface="Carlito"/>
              </a:rPr>
              <a:t>an</a:t>
            </a:r>
            <a:r>
              <a:rPr sz="2400" spc="-15" dirty="0">
                <a:latin typeface="Carlito"/>
                <a:cs typeface="Carlito"/>
              </a:rPr>
              <a:t>g</a:t>
            </a:r>
            <a:r>
              <a:rPr sz="2400" dirty="0">
                <a:latin typeface="Carlito"/>
                <a:cs typeface="Carlito"/>
              </a:rPr>
              <a:t>o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533633" y="4298442"/>
            <a:ext cx="14935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9665" marR="5080" indent="-1117600" algn="r">
              <a:lnSpc>
                <a:spcPct val="100000"/>
              </a:lnSpc>
              <a:spcBef>
                <a:spcPts val="100"/>
              </a:spcBef>
              <a:tabLst>
                <a:tab pos="1341755" algn="l"/>
              </a:tabLst>
            </a:pPr>
            <a:r>
              <a:rPr sz="2400" spc="-5" dirty="0">
                <a:latin typeface="Carlito"/>
                <a:cs typeface="Carlito"/>
              </a:rPr>
              <a:t>=suma(</a:t>
            </a:r>
            <a:r>
              <a:rPr sz="2400" dirty="0">
                <a:latin typeface="Carlito"/>
                <a:cs typeface="Carlito"/>
              </a:rPr>
              <a:t>)		y  los</a:t>
            </a:r>
            <a:endParaRPr sz="2400">
              <a:latin typeface="Carlito"/>
              <a:cs typeface="Carlito"/>
            </a:endParaRPr>
          </a:p>
          <a:p>
            <a:pPr marR="5080" algn="r">
              <a:lnSpc>
                <a:spcPct val="100000"/>
              </a:lnSpc>
            </a:pPr>
            <a:r>
              <a:rPr sz="2400" dirty="0">
                <a:latin typeface="Carlito"/>
                <a:cs typeface="Carlito"/>
              </a:rPr>
              <a:t>a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71635" y="5030216"/>
            <a:ext cx="181863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82420" algn="l"/>
              </a:tabLst>
            </a:pPr>
            <a:r>
              <a:rPr sz="2400" spc="-5" dirty="0">
                <a:latin typeface="Carlito"/>
                <a:cs typeface="Carlito"/>
              </a:rPr>
              <a:t>pa</a:t>
            </a:r>
            <a:r>
              <a:rPr sz="2400" spc="-35" dirty="0">
                <a:latin typeface="Carlito"/>
                <a:cs typeface="Carlito"/>
              </a:rPr>
              <a:t>r</a:t>
            </a:r>
            <a:r>
              <a:rPr sz="2400" dirty="0">
                <a:latin typeface="Carlito"/>
                <a:cs typeface="Carlito"/>
              </a:rPr>
              <a:t>é</a:t>
            </a:r>
            <a:r>
              <a:rPr sz="2400" spc="-20" dirty="0">
                <a:latin typeface="Carlito"/>
                <a:cs typeface="Carlito"/>
              </a:rPr>
              <a:t>n</a:t>
            </a:r>
            <a:r>
              <a:rPr sz="2400" spc="-25" dirty="0">
                <a:latin typeface="Carlito"/>
                <a:cs typeface="Carlito"/>
              </a:rPr>
              <a:t>t</a:t>
            </a:r>
            <a:r>
              <a:rPr sz="2400" dirty="0">
                <a:latin typeface="Carlito"/>
                <a:cs typeface="Carlito"/>
              </a:rPr>
              <a:t>esis	</a:t>
            </a:r>
            <a:r>
              <a:rPr sz="2400" spc="5" dirty="0">
                <a:latin typeface="Carlito"/>
                <a:cs typeface="Carlito"/>
              </a:rPr>
              <a:t>el  </a:t>
            </a:r>
            <a:r>
              <a:rPr sz="2400" spc="-45" dirty="0">
                <a:latin typeface="Carlito"/>
                <a:cs typeface="Carlito"/>
              </a:rPr>
              <a:t>sumar.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569458" y="5575427"/>
            <a:ext cx="2673985" cy="650240"/>
          </a:xfrm>
          <a:custGeom>
            <a:avLst/>
            <a:gdLst/>
            <a:ahLst/>
            <a:cxnLst/>
            <a:rect l="l" t="t" r="r" b="b"/>
            <a:pathLst>
              <a:path w="2673984" h="650239">
                <a:moveTo>
                  <a:pt x="65658" y="575398"/>
                </a:moveTo>
                <a:lnTo>
                  <a:pt x="0" y="629754"/>
                </a:lnTo>
                <a:lnTo>
                  <a:pt x="82803" y="649630"/>
                </a:lnTo>
                <a:lnTo>
                  <a:pt x="77037" y="624662"/>
                </a:lnTo>
                <a:lnTo>
                  <a:pt x="64007" y="624662"/>
                </a:lnTo>
                <a:lnTo>
                  <a:pt x="59689" y="606107"/>
                </a:lnTo>
                <a:lnTo>
                  <a:pt x="72086" y="603228"/>
                </a:lnTo>
                <a:lnTo>
                  <a:pt x="65658" y="575398"/>
                </a:lnTo>
                <a:close/>
              </a:path>
              <a:path w="2673984" h="650239">
                <a:moveTo>
                  <a:pt x="72086" y="603228"/>
                </a:moveTo>
                <a:lnTo>
                  <a:pt x="59689" y="606107"/>
                </a:lnTo>
                <a:lnTo>
                  <a:pt x="64007" y="624662"/>
                </a:lnTo>
                <a:lnTo>
                  <a:pt x="76373" y="621789"/>
                </a:lnTo>
                <a:lnTo>
                  <a:pt x="72086" y="603228"/>
                </a:lnTo>
                <a:close/>
              </a:path>
              <a:path w="2673984" h="650239">
                <a:moveTo>
                  <a:pt x="76373" y="621789"/>
                </a:moveTo>
                <a:lnTo>
                  <a:pt x="64007" y="624662"/>
                </a:lnTo>
                <a:lnTo>
                  <a:pt x="77037" y="624662"/>
                </a:lnTo>
                <a:lnTo>
                  <a:pt x="76373" y="621789"/>
                </a:lnTo>
                <a:close/>
              </a:path>
              <a:path w="2673984" h="650239">
                <a:moveTo>
                  <a:pt x="2669159" y="0"/>
                </a:moveTo>
                <a:lnTo>
                  <a:pt x="72086" y="603228"/>
                </a:lnTo>
                <a:lnTo>
                  <a:pt x="76373" y="621789"/>
                </a:lnTo>
                <a:lnTo>
                  <a:pt x="2673476" y="18542"/>
                </a:lnTo>
                <a:lnTo>
                  <a:pt x="2669159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08431" y="1792223"/>
            <a:ext cx="4893564" cy="4748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71642" y="182117"/>
            <a:ext cx="16262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Suma</a:t>
            </a:r>
            <a:r>
              <a:rPr spc="-305" dirty="0"/>
              <a:t>r</a:t>
            </a:r>
            <a:r>
              <a:rPr spc="-10" dirty="0"/>
              <a:t>.</a:t>
            </a:r>
            <a:r>
              <a:rPr dirty="0"/>
              <a:t>si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1640" y="782269"/>
            <a:ext cx="1132776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Permite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sumar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datos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de </a:t>
            </a:r>
            <a:r>
              <a:rPr sz="2800" dirty="0">
                <a:solidFill>
                  <a:srgbClr val="001F5F"/>
                </a:solidFill>
                <a:latin typeface="Carlito"/>
                <a:cs typeface="Carlito"/>
              </a:rPr>
              <a:t>un </a:t>
            </a:r>
            <a:r>
              <a:rPr sz="2800" spc="-20" dirty="0">
                <a:solidFill>
                  <a:srgbClr val="001F5F"/>
                </a:solidFill>
                <a:latin typeface="Carlito"/>
                <a:cs typeface="Carlito"/>
              </a:rPr>
              <a:t>rango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definiendo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las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características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a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incorporar 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en él, en el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ejemplo, nos permitiría determinar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los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importes </a:t>
            </a:r>
            <a:r>
              <a:rPr sz="2800" dirty="0">
                <a:solidFill>
                  <a:srgbClr val="001F5F"/>
                </a:solidFill>
                <a:latin typeface="Carlito"/>
                <a:cs typeface="Carlito"/>
              </a:rPr>
              <a:t>de </a:t>
            </a:r>
            <a:r>
              <a:rPr sz="2800" spc="-25" dirty="0">
                <a:solidFill>
                  <a:srgbClr val="001F5F"/>
                </a:solidFill>
                <a:latin typeface="Carlito"/>
                <a:cs typeface="Carlito"/>
              </a:rPr>
              <a:t>venta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por cada 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agente. </a:t>
            </a:r>
            <a:r>
              <a:rPr sz="2800" spc="-25" dirty="0">
                <a:solidFill>
                  <a:srgbClr val="001F5F"/>
                </a:solidFill>
                <a:latin typeface="Carlito"/>
                <a:cs typeface="Carlito"/>
              </a:rPr>
              <a:t>Efectivamente, </a:t>
            </a:r>
            <a:r>
              <a:rPr sz="2800" spc="-20" dirty="0">
                <a:solidFill>
                  <a:srgbClr val="001F5F"/>
                </a:solidFill>
                <a:latin typeface="Carlito"/>
                <a:cs typeface="Carlito"/>
              </a:rPr>
              <a:t>esto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puede </a:t>
            </a:r>
            <a:r>
              <a:rPr sz="2800" spc="-20" dirty="0">
                <a:solidFill>
                  <a:srgbClr val="001F5F"/>
                </a:solidFill>
                <a:latin typeface="Carlito"/>
                <a:cs typeface="Carlito"/>
              </a:rPr>
              <a:t>lograrse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con</a:t>
            </a:r>
            <a:r>
              <a:rPr sz="2800" spc="600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dirty="0">
                <a:solidFill>
                  <a:srgbClr val="001F5F"/>
                </a:solidFill>
                <a:latin typeface="Carlito"/>
                <a:cs typeface="Carlito"/>
              </a:rPr>
              <a:t>un </a:t>
            </a:r>
            <a:r>
              <a:rPr sz="2800" spc="-20" dirty="0">
                <a:solidFill>
                  <a:srgbClr val="001F5F"/>
                </a:solidFill>
                <a:latin typeface="Carlito"/>
                <a:cs typeface="Carlito"/>
              </a:rPr>
              <a:t>filtro,</a:t>
            </a:r>
            <a:r>
              <a:rPr sz="2800" spc="-45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sin </a:t>
            </a:r>
            <a:r>
              <a:rPr sz="2800" spc="-20" dirty="0">
                <a:solidFill>
                  <a:srgbClr val="001F5F"/>
                </a:solidFill>
                <a:latin typeface="Carlito"/>
                <a:cs typeface="Carlito"/>
              </a:rPr>
              <a:t>embargo,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1640" y="2062987"/>
            <a:ext cx="56788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001F5F"/>
                </a:solidFill>
                <a:latin typeface="Carlito"/>
                <a:cs typeface="Carlito"/>
              </a:rPr>
              <a:t>representa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una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alternativa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al</a:t>
            </a:r>
            <a:r>
              <a:rPr sz="2800" spc="95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concepto.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70595" y="2251964"/>
            <a:ext cx="32569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9355" algn="l"/>
                <a:tab pos="2731135" algn="l"/>
              </a:tabLst>
            </a:pPr>
            <a:r>
              <a:rPr sz="2400" spc="-55" dirty="0">
                <a:latin typeface="Carlito"/>
                <a:cs typeface="Carlito"/>
              </a:rPr>
              <a:t>P</a:t>
            </a:r>
            <a:r>
              <a:rPr sz="2400" dirty="0">
                <a:latin typeface="Carlito"/>
                <a:cs typeface="Carlito"/>
              </a:rPr>
              <a:t>a</a:t>
            </a:r>
            <a:r>
              <a:rPr sz="2400" spc="-45" dirty="0">
                <a:latin typeface="Carlito"/>
                <a:cs typeface="Carlito"/>
              </a:rPr>
              <a:t>r</a:t>
            </a:r>
            <a:r>
              <a:rPr sz="2400" dirty="0">
                <a:latin typeface="Carlito"/>
                <a:cs typeface="Carlito"/>
              </a:rPr>
              <a:t>a	</a:t>
            </a:r>
            <a:r>
              <a:rPr sz="2400" spc="-35" dirty="0">
                <a:latin typeface="Carlito"/>
                <a:cs typeface="Carlito"/>
              </a:rPr>
              <a:t>r</a:t>
            </a:r>
            <a:r>
              <a:rPr sz="2400" dirty="0">
                <a:latin typeface="Carlito"/>
                <a:cs typeface="Carlito"/>
              </a:rPr>
              <a:t>e</a:t>
            </a:r>
            <a:r>
              <a:rPr sz="2400" spc="5" dirty="0">
                <a:latin typeface="Carlito"/>
                <a:cs typeface="Carlito"/>
              </a:rPr>
              <a:t>a</a:t>
            </a:r>
            <a:r>
              <a:rPr sz="2400" dirty="0">
                <a:latin typeface="Carlito"/>
                <a:cs typeface="Carlito"/>
              </a:rPr>
              <a:t>li</a:t>
            </a:r>
            <a:r>
              <a:rPr sz="2400" spc="-35" dirty="0">
                <a:latin typeface="Carlito"/>
                <a:cs typeface="Carlito"/>
              </a:rPr>
              <a:t>z</a:t>
            </a:r>
            <a:r>
              <a:rPr sz="2400" dirty="0">
                <a:latin typeface="Carlito"/>
                <a:cs typeface="Carlito"/>
              </a:rPr>
              <a:t>ar	e</a:t>
            </a:r>
            <a:r>
              <a:rPr sz="2400" spc="-35" dirty="0">
                <a:latin typeface="Carlito"/>
                <a:cs typeface="Carlito"/>
              </a:rPr>
              <a:t>s</a:t>
            </a:r>
            <a:r>
              <a:rPr sz="2400" spc="-25" dirty="0">
                <a:latin typeface="Carlito"/>
                <a:cs typeface="Carlito"/>
              </a:rPr>
              <a:t>t</a:t>
            </a:r>
            <a:r>
              <a:rPr sz="2400" dirty="0">
                <a:latin typeface="Carlito"/>
                <a:cs typeface="Carlito"/>
              </a:rPr>
              <a:t>a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70595" y="2617723"/>
            <a:ext cx="32543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rlito"/>
                <a:cs typeface="Carlito"/>
              </a:rPr>
              <a:t>operación, </a:t>
            </a:r>
            <a:r>
              <a:rPr sz="2400" spc="-5" dirty="0">
                <a:latin typeface="Carlito"/>
                <a:cs typeface="Carlito"/>
              </a:rPr>
              <a:t>debe </a:t>
            </a:r>
            <a:r>
              <a:rPr sz="2400" spc="-15" dirty="0">
                <a:latin typeface="Carlito"/>
                <a:cs typeface="Carlito"/>
              </a:rPr>
              <a:t>definirse  </a:t>
            </a:r>
            <a:r>
              <a:rPr sz="2400" spc="-10" dirty="0">
                <a:latin typeface="Carlito"/>
                <a:cs typeface="Carlito"/>
              </a:rPr>
              <a:t>primero </a:t>
            </a:r>
            <a:r>
              <a:rPr sz="2400" dirty="0">
                <a:latin typeface="Carlito"/>
                <a:cs typeface="Carlito"/>
              </a:rPr>
              <a:t>el </a:t>
            </a:r>
            <a:r>
              <a:rPr sz="2400" spc="-15" dirty="0">
                <a:latin typeface="Carlito"/>
                <a:cs typeface="Carlito"/>
              </a:rPr>
              <a:t>rango </a:t>
            </a:r>
            <a:r>
              <a:rPr sz="2400" spc="-5" dirty="0">
                <a:latin typeface="Carlito"/>
                <a:cs typeface="Carlito"/>
              </a:rPr>
              <a:t>de  búsqueda, </a:t>
            </a:r>
            <a:r>
              <a:rPr sz="2400" dirty="0">
                <a:latin typeface="Carlito"/>
                <a:cs typeface="Carlito"/>
              </a:rPr>
              <a:t>el </a:t>
            </a:r>
            <a:r>
              <a:rPr sz="2400" spc="-5" dirty="0">
                <a:latin typeface="Carlito"/>
                <a:cs typeface="Carlito"/>
              </a:rPr>
              <a:t>criterio</a:t>
            </a:r>
            <a:r>
              <a:rPr sz="2400" spc="14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de</a:t>
            </a:r>
            <a:endParaRPr sz="2400">
              <a:latin typeface="Carlito"/>
              <a:cs typeface="Carlito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051545" y="3804158"/>
          <a:ext cx="3291840" cy="10363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8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6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6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400" spc="-5" dirty="0">
                          <a:latin typeface="Carlito"/>
                          <a:cs typeface="Carlito"/>
                        </a:rPr>
                        <a:t>identificación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80"/>
                        </a:lnSpc>
                      </a:pPr>
                      <a:r>
                        <a:rPr sz="2400" dirty="0">
                          <a:latin typeface="Carlito"/>
                          <a:cs typeface="Carlito"/>
                        </a:rPr>
                        <a:t>y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31750">
                        <a:lnSpc>
                          <a:spcPts val="2520"/>
                        </a:lnSpc>
                        <a:tabLst>
                          <a:tab pos="1610360" algn="l"/>
                        </a:tabLst>
                      </a:pPr>
                      <a:r>
                        <a:rPr sz="2400" spc="-10" dirty="0">
                          <a:latin typeface="Carlito"/>
                          <a:cs typeface="Carlito"/>
                        </a:rPr>
                        <a:t>finalmente	</a:t>
                      </a:r>
                      <a:r>
                        <a:rPr sz="2400" dirty="0">
                          <a:latin typeface="Carlito"/>
                          <a:cs typeface="Carlito"/>
                        </a:rPr>
                        <a:t>los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ts val="2520"/>
                        </a:lnSpc>
                      </a:pPr>
                      <a:r>
                        <a:rPr sz="2400" spc="-15" dirty="0">
                          <a:latin typeface="Carlito"/>
                          <a:cs typeface="Carlito"/>
                        </a:rPr>
                        <a:t>datos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2520"/>
                        </a:lnSpc>
                      </a:pPr>
                      <a:r>
                        <a:rPr sz="2400" dirty="0">
                          <a:latin typeface="Carlito"/>
                          <a:cs typeface="Carlito"/>
                        </a:rPr>
                        <a:t>a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79">
                <a:tc>
                  <a:txBody>
                    <a:bodyPr/>
                    <a:lstStyle/>
                    <a:p>
                      <a:pPr marL="31750">
                        <a:lnSpc>
                          <a:spcPts val="2520"/>
                        </a:lnSpc>
                      </a:pPr>
                      <a:r>
                        <a:rPr sz="2400" spc="-25" dirty="0">
                          <a:latin typeface="Carlito"/>
                          <a:cs typeface="Carlito"/>
                        </a:rPr>
                        <a:t>seleccionar.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8070595" y="5178678"/>
            <a:ext cx="32569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Ejercicio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3. </a:t>
            </a:r>
            <a:r>
              <a:rPr sz="2400" spc="-65" dirty="0">
                <a:solidFill>
                  <a:srgbClr val="FF0000"/>
                </a:solidFill>
                <a:latin typeface="Carlito"/>
                <a:cs typeface="Carlito"/>
              </a:rPr>
              <a:t>Ve 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a la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celda  </a:t>
            </a:r>
            <a:r>
              <a:rPr sz="2400" spc="-35" dirty="0">
                <a:solidFill>
                  <a:srgbClr val="FF0000"/>
                </a:solidFill>
                <a:latin typeface="Carlito"/>
                <a:cs typeface="Carlito"/>
              </a:rPr>
              <a:t>sumar.si 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y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realiza </a:t>
            </a:r>
            <a:r>
              <a:rPr sz="2400" spc="-15" dirty="0">
                <a:solidFill>
                  <a:srgbClr val="FF0000"/>
                </a:solidFill>
                <a:latin typeface="Carlito"/>
                <a:cs typeface="Carlito"/>
              </a:rPr>
              <a:t>esta 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operación.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83919" y="2834640"/>
            <a:ext cx="6903720" cy="3434079"/>
            <a:chOff x="883919" y="2834640"/>
            <a:chExt cx="6903720" cy="3434079"/>
          </a:xfrm>
        </p:grpSpPr>
        <p:sp>
          <p:nvSpPr>
            <p:cNvPr id="10" name="object 10"/>
            <p:cNvSpPr/>
            <p:nvPr/>
          </p:nvSpPr>
          <p:spPr>
            <a:xfrm>
              <a:off x="883919" y="2834640"/>
              <a:ext cx="5699759" cy="343357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16879" y="2956559"/>
              <a:ext cx="2270379" cy="131940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619749" y="3059429"/>
              <a:ext cx="2098040" cy="1146810"/>
            </a:xfrm>
            <a:custGeom>
              <a:avLst/>
              <a:gdLst/>
              <a:ahLst/>
              <a:cxnLst/>
              <a:rect l="l" t="t" r="r" b="b"/>
              <a:pathLst>
                <a:path w="2098040" h="1146810">
                  <a:moveTo>
                    <a:pt x="71464" y="28027"/>
                  </a:moveTo>
                  <a:lnTo>
                    <a:pt x="62356" y="44810"/>
                  </a:lnTo>
                  <a:lnTo>
                    <a:pt x="2088388" y="1146302"/>
                  </a:lnTo>
                  <a:lnTo>
                    <a:pt x="2097531" y="1129538"/>
                  </a:lnTo>
                  <a:lnTo>
                    <a:pt x="71464" y="28027"/>
                  </a:lnTo>
                  <a:close/>
                </a:path>
                <a:path w="2098040" h="1146810">
                  <a:moveTo>
                    <a:pt x="0" y="0"/>
                  </a:moveTo>
                  <a:lnTo>
                    <a:pt x="48767" y="69850"/>
                  </a:lnTo>
                  <a:lnTo>
                    <a:pt x="62356" y="44810"/>
                  </a:lnTo>
                  <a:lnTo>
                    <a:pt x="51180" y="38735"/>
                  </a:lnTo>
                  <a:lnTo>
                    <a:pt x="60325" y="21971"/>
                  </a:lnTo>
                  <a:lnTo>
                    <a:pt x="74751" y="21971"/>
                  </a:lnTo>
                  <a:lnTo>
                    <a:pt x="85089" y="2921"/>
                  </a:lnTo>
                  <a:lnTo>
                    <a:pt x="0" y="0"/>
                  </a:lnTo>
                  <a:close/>
                </a:path>
                <a:path w="2098040" h="1146810">
                  <a:moveTo>
                    <a:pt x="60325" y="21971"/>
                  </a:moveTo>
                  <a:lnTo>
                    <a:pt x="51180" y="38735"/>
                  </a:lnTo>
                  <a:lnTo>
                    <a:pt x="62356" y="44810"/>
                  </a:lnTo>
                  <a:lnTo>
                    <a:pt x="71464" y="28027"/>
                  </a:lnTo>
                  <a:lnTo>
                    <a:pt x="60325" y="21971"/>
                  </a:lnTo>
                  <a:close/>
                </a:path>
                <a:path w="2098040" h="1146810">
                  <a:moveTo>
                    <a:pt x="74751" y="21971"/>
                  </a:moveTo>
                  <a:lnTo>
                    <a:pt x="60325" y="21971"/>
                  </a:lnTo>
                  <a:lnTo>
                    <a:pt x="71464" y="28027"/>
                  </a:lnTo>
                  <a:lnTo>
                    <a:pt x="74751" y="21971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640" y="115851"/>
            <a:ext cx="11326495" cy="197231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620"/>
              </a:spcBef>
            </a:pPr>
            <a:r>
              <a:rPr spc="-5" dirty="0"/>
              <a:t>BuscarV </a:t>
            </a:r>
            <a:r>
              <a:rPr dirty="0"/>
              <a:t>y</a:t>
            </a:r>
            <a:r>
              <a:rPr spc="-20" dirty="0"/>
              <a:t> </a:t>
            </a:r>
            <a:r>
              <a:rPr spc="-5" dirty="0"/>
              <a:t>BuscarH</a:t>
            </a:r>
          </a:p>
          <a:p>
            <a:pPr marL="12700" marR="5080" algn="just">
              <a:lnSpc>
                <a:spcPct val="100000"/>
              </a:lnSpc>
              <a:spcBef>
                <a:spcPts val="405"/>
              </a:spcBef>
            </a:pP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Se </a:t>
            </a:r>
            <a:r>
              <a:rPr sz="2800" b="0" spc="-30" dirty="0">
                <a:solidFill>
                  <a:srgbClr val="001F5F"/>
                </a:solidFill>
                <a:latin typeface="Carlito"/>
                <a:cs typeface="Carlito"/>
              </a:rPr>
              <a:t>trata 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de 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dos funciones 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de 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búsqueda, 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la 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primera </a:t>
            </a:r>
            <a:r>
              <a:rPr sz="2800" b="0" spc="-30" dirty="0">
                <a:solidFill>
                  <a:srgbClr val="001F5F"/>
                </a:solidFill>
                <a:latin typeface="Carlito"/>
                <a:cs typeface="Carlito"/>
              </a:rPr>
              <a:t>trata 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de 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encontrar </a:t>
            </a:r>
            <a:r>
              <a:rPr sz="2800" b="0" dirty="0">
                <a:solidFill>
                  <a:srgbClr val="001F5F"/>
                </a:solidFill>
                <a:latin typeface="Carlito"/>
                <a:cs typeface="Carlito"/>
              </a:rPr>
              <a:t>un </a:t>
            </a:r>
            <a:r>
              <a:rPr sz="2800" b="0" spc="-20" dirty="0">
                <a:solidFill>
                  <a:srgbClr val="001F5F"/>
                </a:solidFill>
                <a:latin typeface="Carlito"/>
                <a:cs typeface="Carlito"/>
              </a:rPr>
              <a:t>dato  entre 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distintas 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celdas, 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realizando 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la 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búsqueda de 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forma 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vertical 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y 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la 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segunda  de </a:t>
            </a:r>
            <a:r>
              <a:rPr sz="2800" b="0" spc="-20" dirty="0">
                <a:solidFill>
                  <a:srgbClr val="001F5F"/>
                </a:solidFill>
                <a:latin typeface="Carlito"/>
                <a:cs typeface="Carlito"/>
              </a:rPr>
              <a:t>forma horizontal, 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devolviendo 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un 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valor requerido 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en 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la</a:t>
            </a:r>
            <a:r>
              <a:rPr sz="2800" b="0" spc="180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fórmula.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749040" y="2488692"/>
            <a:ext cx="4811268" cy="42367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6695" y="182117"/>
            <a:ext cx="1558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Bus</a:t>
            </a:r>
            <a:r>
              <a:rPr spc="-20" dirty="0"/>
              <a:t>c</a:t>
            </a:r>
            <a:r>
              <a:rPr dirty="0"/>
              <a:t>arV</a:t>
            </a:r>
          </a:p>
        </p:txBody>
      </p:sp>
      <p:sp>
        <p:nvSpPr>
          <p:cNvPr id="3" name="object 3"/>
          <p:cNvSpPr/>
          <p:nvPr/>
        </p:nvSpPr>
        <p:spPr>
          <a:xfrm>
            <a:off x="944880" y="2743200"/>
            <a:ext cx="3130296" cy="38511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1640" y="782269"/>
            <a:ext cx="11325860" cy="5657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En </a:t>
            </a:r>
            <a:r>
              <a:rPr sz="2800" spc="-20" dirty="0">
                <a:solidFill>
                  <a:srgbClr val="001F5F"/>
                </a:solidFill>
                <a:latin typeface="Carlito"/>
                <a:cs typeface="Carlito"/>
              </a:rPr>
              <a:t>esta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función,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la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búsqueda se </a:t>
            </a:r>
            <a:r>
              <a:rPr sz="2800" spc="-20" dirty="0">
                <a:solidFill>
                  <a:srgbClr val="001F5F"/>
                </a:solidFill>
                <a:latin typeface="Carlito"/>
                <a:cs typeface="Carlito"/>
              </a:rPr>
              <a:t>realiza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iniciando </a:t>
            </a:r>
            <a:r>
              <a:rPr sz="2800" dirty="0">
                <a:solidFill>
                  <a:srgbClr val="001F5F"/>
                </a:solidFill>
                <a:latin typeface="Carlito"/>
                <a:cs typeface="Carlito"/>
              </a:rPr>
              <a:t>en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la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esquina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superior  </a:t>
            </a:r>
            <a:r>
              <a:rPr sz="2800" spc="-20" dirty="0">
                <a:solidFill>
                  <a:srgbClr val="001F5F"/>
                </a:solidFill>
                <a:latin typeface="Carlito"/>
                <a:cs typeface="Carlito"/>
              </a:rPr>
              <a:t>izquierda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de arriba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hacia abajo,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buscando </a:t>
            </a:r>
            <a:r>
              <a:rPr sz="2800" dirty="0">
                <a:solidFill>
                  <a:srgbClr val="001F5F"/>
                </a:solidFill>
                <a:latin typeface="Carlito"/>
                <a:cs typeface="Carlito"/>
              </a:rPr>
              <a:t>un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dato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que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se </a:t>
            </a:r>
            <a:r>
              <a:rPr sz="2800" dirty="0">
                <a:solidFill>
                  <a:srgbClr val="001F5F"/>
                </a:solidFill>
                <a:latin typeface="Carlito"/>
                <a:cs typeface="Carlito"/>
              </a:rPr>
              <a:t>le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ha asignado a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la </a:t>
            </a:r>
            <a:r>
              <a:rPr sz="2800" spc="600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fórmula.</a:t>
            </a:r>
            <a:r>
              <a:rPr sz="2800" spc="600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Al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encontrar </a:t>
            </a:r>
            <a:r>
              <a:rPr sz="2800" dirty="0">
                <a:solidFill>
                  <a:srgbClr val="001F5F"/>
                </a:solidFill>
                <a:latin typeface="Carlito"/>
                <a:cs typeface="Carlito"/>
              </a:rPr>
              <a:t>un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datos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(que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puede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ser </a:t>
            </a:r>
            <a:r>
              <a:rPr sz="2800" spc="-25" dirty="0">
                <a:solidFill>
                  <a:srgbClr val="001F5F"/>
                </a:solidFill>
                <a:latin typeface="Carlito"/>
                <a:cs typeface="Carlito"/>
              </a:rPr>
              <a:t>exacto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o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aproximado), </a:t>
            </a:r>
            <a:r>
              <a:rPr sz="2800" dirty="0">
                <a:solidFill>
                  <a:srgbClr val="001F5F"/>
                </a:solidFill>
                <a:latin typeface="Carlito"/>
                <a:cs typeface="Carlito"/>
              </a:rPr>
              <a:t>nos 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devuelve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un </a:t>
            </a:r>
            <a:r>
              <a:rPr sz="2800" spc="-20" dirty="0">
                <a:solidFill>
                  <a:srgbClr val="001F5F"/>
                </a:solidFill>
                <a:latin typeface="Carlito"/>
                <a:cs typeface="Carlito"/>
              </a:rPr>
              <a:t>dato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requerido,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según la columna</a:t>
            </a:r>
            <a:r>
              <a:rPr sz="2800" spc="190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solicitada.</a:t>
            </a:r>
            <a:endParaRPr sz="2800">
              <a:latin typeface="Carlito"/>
              <a:cs typeface="Carlito"/>
            </a:endParaRPr>
          </a:p>
          <a:p>
            <a:pPr marL="4069079" marR="236220" algn="just">
              <a:lnSpc>
                <a:spcPct val="100000"/>
              </a:lnSpc>
              <a:spcBef>
                <a:spcPts val="2105"/>
              </a:spcBef>
            </a:pPr>
            <a:r>
              <a:rPr sz="2400" dirty="0">
                <a:latin typeface="Carlito"/>
                <a:cs typeface="Carlito"/>
              </a:rPr>
              <a:t>En </a:t>
            </a:r>
            <a:r>
              <a:rPr sz="2400" spc="-15" dirty="0">
                <a:latin typeface="Carlito"/>
                <a:cs typeface="Carlito"/>
              </a:rPr>
              <a:t>este </a:t>
            </a:r>
            <a:r>
              <a:rPr sz="2400" spc="-20" dirty="0">
                <a:latin typeface="Carlito"/>
                <a:cs typeface="Carlito"/>
              </a:rPr>
              <a:t>caso, </a:t>
            </a:r>
            <a:r>
              <a:rPr sz="2400" dirty="0">
                <a:latin typeface="Carlito"/>
                <a:cs typeface="Carlito"/>
              </a:rPr>
              <a:t>al </a:t>
            </a:r>
            <a:r>
              <a:rPr sz="2400" spc="-30" dirty="0">
                <a:latin typeface="Carlito"/>
                <a:cs typeface="Carlito"/>
              </a:rPr>
              <a:t>requerir, </a:t>
            </a:r>
            <a:r>
              <a:rPr sz="2400" spc="-5" dirty="0">
                <a:latin typeface="Carlito"/>
                <a:cs typeface="Carlito"/>
              </a:rPr>
              <a:t>por </a:t>
            </a:r>
            <a:r>
              <a:rPr sz="2400" spc="-10" dirty="0">
                <a:latin typeface="Carlito"/>
                <a:cs typeface="Carlito"/>
              </a:rPr>
              <a:t>ejemplo, </a:t>
            </a:r>
            <a:r>
              <a:rPr sz="2400" spc="-5" dirty="0">
                <a:latin typeface="Carlito"/>
                <a:cs typeface="Carlito"/>
              </a:rPr>
              <a:t>que se busque  </a:t>
            </a:r>
            <a:r>
              <a:rPr sz="2400" spc="-10" dirty="0">
                <a:latin typeface="Carlito"/>
                <a:cs typeface="Carlito"/>
              </a:rPr>
              <a:t>cuantos </a:t>
            </a:r>
            <a:r>
              <a:rPr sz="2400" spc="-5" dirty="0">
                <a:latin typeface="Carlito"/>
                <a:cs typeface="Carlito"/>
              </a:rPr>
              <a:t>días de </a:t>
            </a:r>
            <a:r>
              <a:rPr sz="2400" spc="-10" dirty="0">
                <a:latin typeface="Carlito"/>
                <a:cs typeface="Carlito"/>
              </a:rPr>
              <a:t>vacaciones corresponden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10" dirty="0">
                <a:latin typeface="Carlito"/>
                <a:cs typeface="Carlito"/>
              </a:rPr>
              <a:t>8.5 </a:t>
            </a:r>
            <a:r>
              <a:rPr sz="2400" spc="-5" dirty="0">
                <a:latin typeface="Carlito"/>
                <a:cs typeface="Carlito"/>
              </a:rPr>
              <a:t>años, </a:t>
            </a:r>
            <a:r>
              <a:rPr sz="2400" dirty="0">
                <a:latin typeface="Carlito"/>
                <a:cs typeface="Carlito"/>
              </a:rPr>
              <a:t>la  </a:t>
            </a:r>
            <a:r>
              <a:rPr sz="2400" spc="-15" dirty="0">
                <a:latin typeface="Carlito"/>
                <a:cs typeface="Carlito"/>
              </a:rPr>
              <a:t>fórmula </a:t>
            </a:r>
            <a:r>
              <a:rPr sz="2400" spc="-5" dirty="0">
                <a:latin typeface="Carlito"/>
                <a:cs typeface="Carlito"/>
              </a:rPr>
              <a:t>debe </a:t>
            </a:r>
            <a:r>
              <a:rPr sz="2400" spc="-10" dirty="0">
                <a:latin typeface="Carlito"/>
                <a:cs typeface="Carlito"/>
              </a:rPr>
              <a:t>devolver </a:t>
            </a:r>
            <a:r>
              <a:rPr sz="2400" spc="-5" dirty="0">
                <a:latin typeface="Carlito"/>
                <a:cs typeface="Carlito"/>
              </a:rPr>
              <a:t>14 días. La </a:t>
            </a:r>
            <a:r>
              <a:rPr sz="2400" spc="-15" dirty="0">
                <a:latin typeface="Carlito"/>
                <a:cs typeface="Carlito"/>
              </a:rPr>
              <a:t>fórmula llegará </a:t>
            </a:r>
            <a:r>
              <a:rPr sz="2400" dirty="0">
                <a:latin typeface="Carlito"/>
                <a:cs typeface="Carlito"/>
              </a:rPr>
              <a:t>a la  celda </a:t>
            </a:r>
            <a:r>
              <a:rPr sz="2400" spc="-5" dirty="0">
                <a:latin typeface="Carlito"/>
                <a:cs typeface="Carlito"/>
              </a:rPr>
              <a:t>Z109 </a:t>
            </a:r>
            <a:r>
              <a:rPr sz="2400" spc="-10" dirty="0">
                <a:latin typeface="Carlito"/>
                <a:cs typeface="Carlito"/>
              </a:rPr>
              <a:t>(previa </a:t>
            </a:r>
            <a:r>
              <a:rPr sz="2400" spc="-5" dirty="0">
                <a:latin typeface="Carlito"/>
                <a:cs typeface="Carlito"/>
              </a:rPr>
              <a:t>definición del </a:t>
            </a:r>
            <a:r>
              <a:rPr sz="2400" spc="-15" dirty="0">
                <a:latin typeface="Carlito"/>
                <a:cs typeface="Carlito"/>
              </a:rPr>
              <a:t>dato </a:t>
            </a:r>
            <a:r>
              <a:rPr sz="2400" spc="-5" dirty="0">
                <a:latin typeface="Carlito"/>
                <a:cs typeface="Carlito"/>
              </a:rPr>
              <a:t>de </a:t>
            </a:r>
            <a:r>
              <a:rPr sz="2400" dirty="0">
                <a:latin typeface="Carlito"/>
                <a:cs typeface="Carlito"/>
              </a:rPr>
              <a:t>búsqueda) y a  </a:t>
            </a:r>
            <a:r>
              <a:rPr sz="2400" spc="-5" dirty="0">
                <a:latin typeface="Carlito"/>
                <a:cs typeface="Carlito"/>
              </a:rPr>
              <a:t>partir de </a:t>
            </a:r>
            <a:r>
              <a:rPr sz="2400" dirty="0">
                <a:latin typeface="Carlito"/>
                <a:cs typeface="Carlito"/>
              </a:rPr>
              <a:t>ello </a:t>
            </a:r>
            <a:r>
              <a:rPr sz="2400" spc="-15" dirty="0">
                <a:latin typeface="Carlito"/>
                <a:cs typeface="Carlito"/>
              </a:rPr>
              <a:t>comenzará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10" dirty="0">
                <a:latin typeface="Carlito"/>
                <a:cs typeface="Carlito"/>
              </a:rPr>
              <a:t>buscar </a:t>
            </a:r>
            <a:r>
              <a:rPr sz="2400" dirty="0">
                <a:latin typeface="Carlito"/>
                <a:cs typeface="Carlito"/>
              </a:rPr>
              <a:t>el </a:t>
            </a:r>
            <a:r>
              <a:rPr sz="2400" spc="-10" dirty="0">
                <a:latin typeface="Carlito"/>
                <a:cs typeface="Carlito"/>
              </a:rPr>
              <a:t>número </a:t>
            </a:r>
            <a:r>
              <a:rPr sz="2400" dirty="0">
                <a:latin typeface="Carlito"/>
                <a:cs typeface="Carlito"/>
              </a:rPr>
              <a:t>más  </a:t>
            </a:r>
            <a:r>
              <a:rPr sz="2400" spc="-10" dirty="0">
                <a:latin typeface="Carlito"/>
                <a:cs typeface="Carlito"/>
              </a:rPr>
              <a:t>cercano </a:t>
            </a:r>
            <a:r>
              <a:rPr sz="2400" spc="-5" dirty="0">
                <a:latin typeface="Carlito"/>
                <a:cs typeface="Carlito"/>
              </a:rPr>
              <a:t>inmediato </a:t>
            </a:r>
            <a:r>
              <a:rPr sz="2400" spc="-10" dirty="0">
                <a:latin typeface="Carlito"/>
                <a:cs typeface="Carlito"/>
              </a:rPr>
              <a:t>inferior</a:t>
            </a:r>
            <a:r>
              <a:rPr sz="2400" spc="-4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(4.01).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>
              <a:latin typeface="Carlito"/>
              <a:cs typeface="Carlito"/>
            </a:endParaRPr>
          </a:p>
          <a:p>
            <a:pPr marL="4069079" marR="236854" algn="just">
              <a:lnSpc>
                <a:spcPct val="100000"/>
              </a:lnSpc>
            </a:pP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Ejercicio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4.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Ir 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a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la 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celda </a:t>
            </a:r>
            <a:r>
              <a:rPr sz="2400" spc="-35" dirty="0">
                <a:solidFill>
                  <a:srgbClr val="FF0000"/>
                </a:solidFill>
                <a:latin typeface="Carlito"/>
                <a:cs typeface="Carlito"/>
              </a:rPr>
              <a:t>BuscarV. </a:t>
            </a:r>
            <a:r>
              <a:rPr sz="2400" spc="-15" dirty="0">
                <a:solidFill>
                  <a:srgbClr val="FF0000"/>
                </a:solidFill>
                <a:latin typeface="Carlito"/>
                <a:cs typeface="Carlito"/>
              </a:rPr>
              <a:t>Nombrar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Z109:AB121 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como vacaciones 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y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buscar 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los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días que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corresponden  </a:t>
            </a:r>
            <a:r>
              <a:rPr sz="2400" spc="-15" dirty="0">
                <a:solidFill>
                  <a:srgbClr val="FF0000"/>
                </a:solidFill>
                <a:latin typeface="Carlito"/>
                <a:cs typeface="Carlito"/>
              </a:rPr>
              <a:t>conforme 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los </a:t>
            </a:r>
            <a:r>
              <a:rPr sz="2400" spc="-15" dirty="0">
                <a:solidFill>
                  <a:srgbClr val="FF0000"/>
                </a:solidFill>
                <a:latin typeface="Carlito"/>
                <a:cs typeface="Carlito"/>
              </a:rPr>
              <a:t>datos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incluidos</a:t>
            </a:r>
            <a:r>
              <a:rPr sz="2400" spc="-3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ahí.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13046" y="182117"/>
            <a:ext cx="3543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Datos </a:t>
            </a:r>
            <a:r>
              <a:rPr dirty="0"/>
              <a:t>a</a:t>
            </a:r>
            <a:r>
              <a:rPr spc="-50" dirty="0"/>
              <a:t> </a:t>
            </a:r>
            <a:r>
              <a:rPr spc="-10" dirty="0"/>
              <a:t>considerar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786127" y="1275607"/>
          <a:ext cx="9264015" cy="3340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22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2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7319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850" spc="20" dirty="0">
                          <a:latin typeface="Carlito"/>
                          <a:cs typeface="Carlito"/>
                        </a:rPr>
                        <a:t>Datos curiosos </a:t>
                      </a:r>
                      <a:r>
                        <a:rPr sz="2850" dirty="0">
                          <a:latin typeface="Carlito"/>
                          <a:cs typeface="Carlito"/>
                        </a:rPr>
                        <a:t>e</a:t>
                      </a:r>
                      <a:r>
                        <a:rPr sz="2850" spc="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850" spc="15" dirty="0">
                          <a:latin typeface="Carlito"/>
                          <a:cs typeface="Carlito"/>
                        </a:rPr>
                        <a:t>importantes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T="762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352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850" spc="5" dirty="0">
                          <a:latin typeface="Carlito"/>
                          <a:cs typeface="Carlito"/>
                        </a:rPr>
                        <a:t>Primer </a:t>
                      </a:r>
                      <a:r>
                        <a:rPr sz="2850" spc="15" dirty="0">
                          <a:latin typeface="Carlito"/>
                          <a:cs typeface="Carlito"/>
                        </a:rPr>
                        <a:t>día </a:t>
                      </a:r>
                      <a:r>
                        <a:rPr sz="2850" spc="30" dirty="0">
                          <a:latin typeface="Carlito"/>
                          <a:cs typeface="Carlito"/>
                        </a:rPr>
                        <a:t>que </a:t>
                      </a:r>
                      <a:r>
                        <a:rPr sz="2850" spc="10" dirty="0">
                          <a:latin typeface="Carlito"/>
                          <a:cs typeface="Carlito"/>
                        </a:rPr>
                        <a:t>reconoce</a:t>
                      </a:r>
                      <a:r>
                        <a:rPr sz="2850" spc="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850" spc="5" dirty="0">
                          <a:latin typeface="Carlito"/>
                          <a:cs typeface="Carlito"/>
                        </a:rPr>
                        <a:t>Excel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T="82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850" spc="-15" dirty="0">
                          <a:latin typeface="Carlito"/>
                          <a:cs typeface="Carlito"/>
                        </a:rPr>
                        <a:t>1o </a:t>
                      </a:r>
                      <a:r>
                        <a:rPr sz="2850" spc="25" dirty="0">
                          <a:latin typeface="Carlito"/>
                          <a:cs typeface="Carlito"/>
                        </a:rPr>
                        <a:t>de </a:t>
                      </a:r>
                      <a:r>
                        <a:rPr sz="2850" spc="20" dirty="0">
                          <a:latin typeface="Carlito"/>
                          <a:cs typeface="Carlito"/>
                        </a:rPr>
                        <a:t>enero </a:t>
                      </a:r>
                      <a:r>
                        <a:rPr sz="2850" spc="25" dirty="0">
                          <a:latin typeface="Carlito"/>
                          <a:cs typeface="Carlito"/>
                        </a:rPr>
                        <a:t>de</a:t>
                      </a:r>
                      <a:r>
                        <a:rPr sz="2850" spc="-1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850" spc="-20" dirty="0">
                          <a:latin typeface="Carlito"/>
                          <a:cs typeface="Carlito"/>
                        </a:rPr>
                        <a:t>1900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T="82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533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850" spc="15" dirty="0">
                          <a:latin typeface="Carlito"/>
                          <a:cs typeface="Carlito"/>
                        </a:rPr>
                        <a:t>Formato sugerido </a:t>
                      </a:r>
                      <a:r>
                        <a:rPr sz="2850" spc="35" dirty="0">
                          <a:latin typeface="Carlito"/>
                          <a:cs typeface="Carlito"/>
                        </a:rPr>
                        <a:t>para</a:t>
                      </a:r>
                      <a:r>
                        <a:rPr sz="2850" spc="9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850" spc="20" dirty="0">
                          <a:latin typeface="Carlito"/>
                          <a:cs typeface="Carlito"/>
                        </a:rPr>
                        <a:t>fechas: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T="82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850" spc="45" dirty="0">
                          <a:latin typeface="Carlito"/>
                          <a:cs typeface="Carlito"/>
                        </a:rPr>
                        <a:t>dd/mmm/aa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T="82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352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850" spc="15" dirty="0">
                          <a:latin typeface="Carlito"/>
                          <a:cs typeface="Carlito"/>
                        </a:rPr>
                        <a:t>Ejemplo: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T="889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669414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850" dirty="0">
                          <a:latin typeface="Carlito"/>
                          <a:cs typeface="Carlito"/>
                        </a:rPr>
                        <a:t>27-ene-72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T="889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352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850" spc="10" dirty="0">
                          <a:latin typeface="Carlito"/>
                          <a:cs typeface="Carlito"/>
                        </a:rPr>
                        <a:t>Primera </a:t>
                      </a:r>
                      <a:r>
                        <a:rPr sz="2850" spc="5" dirty="0">
                          <a:latin typeface="Carlito"/>
                          <a:cs typeface="Carlito"/>
                        </a:rPr>
                        <a:t>fecha</a:t>
                      </a:r>
                      <a:r>
                        <a:rPr sz="2850" spc="8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850" spc="10" dirty="0">
                          <a:latin typeface="Carlito"/>
                          <a:cs typeface="Carlito"/>
                        </a:rPr>
                        <a:t>reconocida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T="82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669414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850" dirty="0">
                          <a:latin typeface="Carlito"/>
                          <a:cs typeface="Carlito"/>
                        </a:rPr>
                        <a:t>01-ene-00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T="82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7352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850" spc="-15" dirty="0">
                          <a:latin typeface="Carlito"/>
                          <a:cs typeface="Carlito"/>
                        </a:rPr>
                        <a:t>Digito </a:t>
                      </a:r>
                      <a:r>
                        <a:rPr sz="2850" spc="30" dirty="0">
                          <a:latin typeface="Carlito"/>
                          <a:cs typeface="Carlito"/>
                        </a:rPr>
                        <a:t>que </a:t>
                      </a:r>
                      <a:r>
                        <a:rPr sz="2850" spc="-5" dirty="0">
                          <a:latin typeface="Carlito"/>
                          <a:cs typeface="Carlito"/>
                        </a:rPr>
                        <a:t>le</a:t>
                      </a:r>
                      <a:r>
                        <a:rPr sz="2850" spc="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850" spc="25" dirty="0">
                          <a:latin typeface="Carlito"/>
                          <a:cs typeface="Carlito"/>
                        </a:rPr>
                        <a:t>corresponde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T="82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4699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850" dirty="0">
                          <a:latin typeface="Carlito"/>
                          <a:cs typeface="Carlito"/>
                        </a:rPr>
                        <a:t>1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T="82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663">
                <a:tc rowSpan="2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850" spc="-15" dirty="0">
                          <a:latin typeface="Carlito"/>
                          <a:cs typeface="Carlito"/>
                        </a:rPr>
                        <a:t>Digito </a:t>
                      </a:r>
                      <a:r>
                        <a:rPr sz="2850" dirty="0">
                          <a:latin typeface="Carlito"/>
                          <a:cs typeface="Carlito"/>
                        </a:rPr>
                        <a:t>a </a:t>
                      </a:r>
                      <a:r>
                        <a:rPr sz="2850" spc="-5" dirty="0">
                          <a:latin typeface="Carlito"/>
                          <a:cs typeface="Carlito"/>
                        </a:rPr>
                        <a:t>la </a:t>
                      </a:r>
                      <a:r>
                        <a:rPr sz="2850" spc="5" dirty="0">
                          <a:latin typeface="Carlito"/>
                          <a:cs typeface="Carlito"/>
                        </a:rPr>
                        <a:t>fecha </a:t>
                      </a:r>
                      <a:r>
                        <a:rPr sz="2850" spc="15" dirty="0">
                          <a:latin typeface="Carlito"/>
                          <a:cs typeface="Carlito"/>
                        </a:rPr>
                        <a:t>del</a:t>
                      </a:r>
                      <a:r>
                        <a:rPr sz="2850" spc="19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850" spc="5" dirty="0">
                          <a:latin typeface="Carlito"/>
                          <a:cs typeface="Carlito"/>
                        </a:rPr>
                        <a:t>ejemplo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T="82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8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5214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850" spc="-20" dirty="0">
                          <a:latin typeface="Carlito"/>
                          <a:cs typeface="Carlito"/>
                        </a:rPr>
                        <a:t>26,325.00</a:t>
                      </a:r>
                      <a:endParaRPr sz="2850">
                        <a:latin typeface="Carlito"/>
                        <a:cs typeface="Carlito"/>
                      </a:endParaRPr>
                    </a:p>
                  </a:txBody>
                  <a:tcPr marL="0" marR="0" marT="8255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2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2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255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9575" marR="5080" indent="3048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Determinar </a:t>
            </a:r>
            <a:r>
              <a:rPr spc="-5" dirty="0"/>
              <a:t>años, meses </a:t>
            </a:r>
            <a:r>
              <a:rPr dirty="0"/>
              <a:t>y </a:t>
            </a:r>
            <a:r>
              <a:rPr spc="-5" dirty="0"/>
              <a:t>días  transcurridos </a:t>
            </a:r>
            <a:r>
              <a:rPr spc="-20" dirty="0"/>
              <a:t>entre </a:t>
            </a:r>
            <a:r>
              <a:rPr dirty="0"/>
              <a:t>dos</a:t>
            </a:r>
            <a:r>
              <a:rPr spc="-50" dirty="0"/>
              <a:t> </a:t>
            </a:r>
            <a:r>
              <a:rPr spc="-15" dirty="0"/>
              <a:t>fechas.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1640" y="1331467"/>
            <a:ext cx="11327130" cy="525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35" dirty="0">
                <a:solidFill>
                  <a:srgbClr val="001F5F"/>
                </a:solidFill>
                <a:latin typeface="Carlito"/>
                <a:cs typeface="Carlito"/>
              </a:rPr>
              <a:t>Para </a:t>
            </a:r>
            <a:r>
              <a:rPr sz="2800" spc="-20" dirty="0">
                <a:solidFill>
                  <a:srgbClr val="001F5F"/>
                </a:solidFill>
                <a:latin typeface="Carlito"/>
                <a:cs typeface="Carlito"/>
              </a:rPr>
              <a:t>encontrar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los años, meses y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días transcurridos </a:t>
            </a:r>
            <a:r>
              <a:rPr sz="2800" spc="-20" dirty="0">
                <a:solidFill>
                  <a:srgbClr val="001F5F"/>
                </a:solidFill>
                <a:latin typeface="Carlito"/>
                <a:cs typeface="Carlito"/>
              </a:rPr>
              <a:t>entre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dos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fechas, </a:t>
            </a:r>
            <a:r>
              <a:rPr sz="2800" spc="-5" dirty="0">
                <a:solidFill>
                  <a:srgbClr val="001F5F"/>
                </a:solidFill>
                <a:latin typeface="Carlito"/>
                <a:cs typeface="Carlito"/>
              </a:rPr>
              <a:t>se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utiliza  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la </a:t>
            </a:r>
            <a:r>
              <a:rPr sz="2800" spc="-20" dirty="0">
                <a:solidFill>
                  <a:srgbClr val="001F5F"/>
                </a:solidFill>
                <a:latin typeface="Carlito"/>
                <a:cs typeface="Carlito"/>
              </a:rPr>
              <a:t>fórmula</a:t>
            </a:r>
            <a:r>
              <a:rPr sz="2800" spc="35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001F5F"/>
                </a:solidFill>
                <a:latin typeface="Carlito"/>
                <a:cs typeface="Carlito"/>
              </a:rPr>
              <a:t>=Sifecha()</a:t>
            </a:r>
            <a:endParaRPr sz="2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50">
              <a:latin typeface="Carlito"/>
              <a:cs typeface="Carlito"/>
            </a:endParaRPr>
          </a:p>
          <a:p>
            <a:pPr marL="2641600" algn="just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rlito"/>
                <a:cs typeface="Carlito"/>
              </a:rPr>
              <a:t>En  </a:t>
            </a:r>
            <a:r>
              <a:rPr sz="2400" spc="-15" dirty="0">
                <a:latin typeface="Carlito"/>
                <a:cs typeface="Carlito"/>
              </a:rPr>
              <a:t>este   </a:t>
            </a:r>
            <a:r>
              <a:rPr sz="2400" spc="-20" dirty="0">
                <a:latin typeface="Carlito"/>
                <a:cs typeface="Carlito"/>
              </a:rPr>
              <a:t>caso,   </a:t>
            </a:r>
            <a:r>
              <a:rPr sz="2400" dirty="0">
                <a:latin typeface="Carlito"/>
                <a:cs typeface="Carlito"/>
              </a:rPr>
              <a:t>al  </a:t>
            </a:r>
            <a:r>
              <a:rPr sz="2400" spc="-30" dirty="0">
                <a:latin typeface="Carlito"/>
                <a:cs typeface="Carlito"/>
              </a:rPr>
              <a:t>requerir,   </a:t>
            </a:r>
            <a:r>
              <a:rPr sz="2400" spc="-5" dirty="0">
                <a:latin typeface="Carlito"/>
                <a:cs typeface="Carlito"/>
              </a:rPr>
              <a:t>por  </a:t>
            </a:r>
            <a:r>
              <a:rPr sz="2400" spc="-10" dirty="0">
                <a:latin typeface="Carlito"/>
                <a:cs typeface="Carlito"/>
              </a:rPr>
              <a:t>ejemplo,   </a:t>
            </a:r>
            <a:r>
              <a:rPr sz="2400" spc="-5" dirty="0">
                <a:latin typeface="Carlito"/>
                <a:cs typeface="Carlito"/>
              </a:rPr>
              <a:t>que </a:t>
            </a:r>
            <a:r>
              <a:rPr sz="2400" spc="9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se</a:t>
            </a:r>
            <a:endParaRPr sz="2400">
              <a:latin typeface="Carlito"/>
              <a:cs typeface="Carlito"/>
            </a:endParaRPr>
          </a:p>
          <a:p>
            <a:pPr marL="2641600" algn="just">
              <a:lnSpc>
                <a:spcPct val="100000"/>
              </a:lnSpc>
            </a:pPr>
            <a:r>
              <a:rPr sz="2400" spc="-5" dirty="0">
                <a:latin typeface="Carlito"/>
                <a:cs typeface="Carlito"/>
              </a:rPr>
              <a:t>busque </a:t>
            </a:r>
            <a:r>
              <a:rPr sz="2400" spc="-10" dirty="0">
                <a:latin typeface="Carlito"/>
                <a:cs typeface="Carlito"/>
              </a:rPr>
              <a:t>cuantos </a:t>
            </a:r>
            <a:r>
              <a:rPr sz="2400" spc="-5" dirty="0">
                <a:latin typeface="Carlito"/>
                <a:cs typeface="Carlito"/>
              </a:rPr>
              <a:t>días de </a:t>
            </a:r>
            <a:r>
              <a:rPr sz="2400" spc="-10" dirty="0">
                <a:latin typeface="Carlito"/>
                <a:cs typeface="Carlito"/>
              </a:rPr>
              <a:t>vacaciones </a:t>
            </a:r>
            <a:r>
              <a:rPr sz="2400" spc="-5" dirty="0">
                <a:latin typeface="Carlito"/>
                <a:cs typeface="Carlito"/>
              </a:rPr>
              <a:t>corresponden</a:t>
            </a:r>
            <a:r>
              <a:rPr sz="2400" spc="19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a</a:t>
            </a:r>
            <a:endParaRPr sz="2400">
              <a:latin typeface="Carlito"/>
              <a:cs typeface="Carlito"/>
            </a:endParaRPr>
          </a:p>
          <a:p>
            <a:pPr marL="2641600" marR="2336800" algn="just">
              <a:lnSpc>
                <a:spcPct val="100000"/>
              </a:lnSpc>
            </a:pPr>
            <a:r>
              <a:rPr sz="2400" spc="-5" dirty="0">
                <a:latin typeface="Carlito"/>
                <a:cs typeface="Carlito"/>
              </a:rPr>
              <a:t>8.5 </a:t>
            </a:r>
            <a:r>
              <a:rPr sz="2400" dirty="0">
                <a:latin typeface="Carlito"/>
                <a:cs typeface="Carlito"/>
              </a:rPr>
              <a:t>años, la </a:t>
            </a:r>
            <a:r>
              <a:rPr sz="2400" spc="-15" dirty="0">
                <a:latin typeface="Carlito"/>
                <a:cs typeface="Carlito"/>
              </a:rPr>
              <a:t>fórmula </a:t>
            </a:r>
            <a:r>
              <a:rPr sz="2400" spc="-5" dirty="0">
                <a:latin typeface="Carlito"/>
                <a:cs typeface="Carlito"/>
              </a:rPr>
              <a:t>debe </a:t>
            </a:r>
            <a:r>
              <a:rPr sz="2400" spc="-10" dirty="0">
                <a:latin typeface="Carlito"/>
                <a:cs typeface="Carlito"/>
              </a:rPr>
              <a:t>devolver </a:t>
            </a:r>
            <a:r>
              <a:rPr sz="2400" spc="-5" dirty="0">
                <a:latin typeface="Carlito"/>
                <a:cs typeface="Carlito"/>
              </a:rPr>
              <a:t>14 días. La  </a:t>
            </a:r>
            <a:r>
              <a:rPr sz="2400" spc="-15" dirty="0">
                <a:latin typeface="Carlito"/>
                <a:cs typeface="Carlito"/>
              </a:rPr>
              <a:t>fórmula llegará </a:t>
            </a:r>
            <a:r>
              <a:rPr sz="2400" dirty="0">
                <a:latin typeface="Carlito"/>
                <a:cs typeface="Carlito"/>
              </a:rPr>
              <a:t>a la </a:t>
            </a:r>
            <a:r>
              <a:rPr sz="2400" spc="-5" dirty="0">
                <a:latin typeface="Carlito"/>
                <a:cs typeface="Carlito"/>
              </a:rPr>
              <a:t>celda Z109 </a:t>
            </a:r>
            <a:r>
              <a:rPr sz="2400" spc="-10" dirty="0">
                <a:latin typeface="Carlito"/>
                <a:cs typeface="Carlito"/>
              </a:rPr>
              <a:t>(previa definición  </a:t>
            </a:r>
            <a:r>
              <a:rPr sz="2400" spc="-5" dirty="0">
                <a:latin typeface="Carlito"/>
                <a:cs typeface="Carlito"/>
              </a:rPr>
              <a:t>del </a:t>
            </a:r>
            <a:r>
              <a:rPr sz="2400" spc="-15" dirty="0">
                <a:latin typeface="Carlito"/>
                <a:cs typeface="Carlito"/>
              </a:rPr>
              <a:t>dato </a:t>
            </a:r>
            <a:r>
              <a:rPr sz="2400" spc="-5" dirty="0">
                <a:latin typeface="Carlito"/>
                <a:cs typeface="Carlito"/>
              </a:rPr>
              <a:t>de búsqueda) </a:t>
            </a:r>
            <a:r>
              <a:rPr sz="2400" dirty="0">
                <a:latin typeface="Carlito"/>
                <a:cs typeface="Carlito"/>
              </a:rPr>
              <a:t>y a </a:t>
            </a:r>
            <a:r>
              <a:rPr sz="2400" spc="-5" dirty="0">
                <a:latin typeface="Carlito"/>
                <a:cs typeface="Carlito"/>
              </a:rPr>
              <a:t>partir de </a:t>
            </a:r>
            <a:r>
              <a:rPr sz="2400" dirty="0">
                <a:latin typeface="Carlito"/>
                <a:cs typeface="Carlito"/>
              </a:rPr>
              <a:t>ello </a:t>
            </a:r>
            <a:r>
              <a:rPr sz="2400" spc="-15" dirty="0">
                <a:latin typeface="Carlito"/>
                <a:cs typeface="Carlito"/>
              </a:rPr>
              <a:t>comenzará 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10" dirty="0">
                <a:latin typeface="Carlito"/>
                <a:cs typeface="Carlito"/>
              </a:rPr>
              <a:t>buscar </a:t>
            </a:r>
            <a:r>
              <a:rPr sz="2400" dirty="0">
                <a:latin typeface="Carlito"/>
                <a:cs typeface="Carlito"/>
              </a:rPr>
              <a:t>el </a:t>
            </a:r>
            <a:r>
              <a:rPr sz="2400" spc="-10" dirty="0">
                <a:latin typeface="Carlito"/>
                <a:cs typeface="Carlito"/>
              </a:rPr>
              <a:t>número </a:t>
            </a:r>
            <a:r>
              <a:rPr sz="2400" spc="-5" dirty="0">
                <a:latin typeface="Carlito"/>
                <a:cs typeface="Carlito"/>
              </a:rPr>
              <a:t>más </a:t>
            </a:r>
            <a:r>
              <a:rPr sz="2400" spc="-10" dirty="0">
                <a:latin typeface="Carlito"/>
                <a:cs typeface="Carlito"/>
              </a:rPr>
              <a:t>cercano inmediato </a:t>
            </a:r>
            <a:r>
              <a:rPr sz="2400" spc="-15" dirty="0">
                <a:latin typeface="Carlito"/>
                <a:cs typeface="Carlito"/>
              </a:rPr>
              <a:t>inferior  </a:t>
            </a:r>
            <a:r>
              <a:rPr sz="2400" spc="-5" dirty="0">
                <a:latin typeface="Carlito"/>
                <a:cs typeface="Carlito"/>
              </a:rPr>
              <a:t>(4.01).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>
              <a:latin typeface="Carlito"/>
              <a:cs typeface="Carlito"/>
            </a:endParaRPr>
          </a:p>
          <a:p>
            <a:pPr marL="2641600" marR="2338070" algn="just">
              <a:lnSpc>
                <a:spcPct val="100000"/>
              </a:lnSpc>
            </a:pP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Ejercicio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4. Ir 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a la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celda </a:t>
            </a:r>
            <a:r>
              <a:rPr sz="2400" spc="-35" dirty="0">
                <a:solidFill>
                  <a:srgbClr val="FF0000"/>
                </a:solidFill>
                <a:latin typeface="Carlito"/>
                <a:cs typeface="Carlito"/>
              </a:rPr>
              <a:t>BuscarV.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Nombrar 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Z109:AB121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como vacaciones 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y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buscar 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los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días que 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corresponden </a:t>
            </a:r>
            <a:r>
              <a:rPr sz="2400" spc="-15" dirty="0">
                <a:solidFill>
                  <a:srgbClr val="FF0000"/>
                </a:solidFill>
                <a:latin typeface="Carlito"/>
                <a:cs typeface="Carlito"/>
              </a:rPr>
              <a:t>conforme 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los </a:t>
            </a:r>
            <a:r>
              <a:rPr sz="2400" spc="-15" dirty="0">
                <a:solidFill>
                  <a:srgbClr val="FF0000"/>
                </a:solidFill>
                <a:latin typeface="Carlito"/>
                <a:cs typeface="Carlito"/>
              </a:rPr>
              <a:t>datos 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incluidos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ahí.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9575" marR="5080" indent="3048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Determinar </a:t>
            </a:r>
            <a:r>
              <a:rPr spc="-5" dirty="0"/>
              <a:t>años, meses </a:t>
            </a:r>
            <a:r>
              <a:rPr dirty="0"/>
              <a:t>y </a:t>
            </a:r>
            <a:r>
              <a:rPr spc="-5" dirty="0"/>
              <a:t>días  transcurridos </a:t>
            </a:r>
            <a:r>
              <a:rPr spc="-20" dirty="0"/>
              <a:t>entre </a:t>
            </a:r>
            <a:r>
              <a:rPr dirty="0"/>
              <a:t>dos</a:t>
            </a:r>
            <a:r>
              <a:rPr spc="-50" dirty="0"/>
              <a:t> </a:t>
            </a:r>
            <a:r>
              <a:rPr spc="-15" dirty="0"/>
              <a:t>fechas.</a:t>
            </a:r>
          </a:p>
        </p:txBody>
      </p:sp>
      <p:sp>
        <p:nvSpPr>
          <p:cNvPr id="3" name="object 3"/>
          <p:cNvSpPr/>
          <p:nvPr/>
        </p:nvSpPr>
        <p:spPr>
          <a:xfrm>
            <a:off x="979932" y="1740407"/>
            <a:ext cx="9808464" cy="43662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640" y="115851"/>
            <a:ext cx="10636885" cy="111887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686435" algn="ctr">
              <a:lnSpc>
                <a:spcPct val="100000"/>
              </a:lnSpc>
              <a:spcBef>
                <a:spcPts val="620"/>
              </a:spcBef>
            </a:pPr>
            <a:r>
              <a:rPr spc="-5" dirty="0"/>
              <a:t>Condicionales.</a:t>
            </a: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Se </a:t>
            </a:r>
            <a:r>
              <a:rPr sz="2800" b="0" spc="-30" dirty="0">
                <a:solidFill>
                  <a:srgbClr val="001F5F"/>
                </a:solidFill>
                <a:latin typeface="Carlito"/>
                <a:cs typeface="Carlito"/>
              </a:rPr>
              <a:t>trata 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de 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fórmulas 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que 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definen un </a:t>
            </a:r>
            <a:r>
              <a:rPr sz="2800" b="0" spc="-15" dirty="0">
                <a:solidFill>
                  <a:srgbClr val="001F5F"/>
                </a:solidFill>
                <a:latin typeface="Carlito"/>
                <a:cs typeface="Carlito"/>
              </a:rPr>
              <a:t>resultado 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con </a:t>
            </a:r>
            <a:r>
              <a:rPr sz="2800" b="0" spc="-5" dirty="0">
                <a:solidFill>
                  <a:srgbClr val="001F5F"/>
                </a:solidFill>
                <a:latin typeface="Carlito"/>
                <a:cs typeface="Carlito"/>
              </a:rPr>
              <a:t>base en 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una</a:t>
            </a:r>
            <a:r>
              <a:rPr sz="2800" b="0" spc="295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b="0" spc="-10" dirty="0">
                <a:solidFill>
                  <a:srgbClr val="001F5F"/>
                </a:solidFill>
                <a:latin typeface="Carlito"/>
                <a:cs typeface="Carlito"/>
              </a:rPr>
              <a:t>condición.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77467" y="1502663"/>
            <a:ext cx="9160764" cy="46040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9226" y="182117"/>
            <a:ext cx="52565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Redondear, truncar,</a:t>
            </a:r>
            <a:r>
              <a:rPr spc="-20" dirty="0"/>
              <a:t> entero.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513332" y="1498084"/>
          <a:ext cx="9625329" cy="21940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6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6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53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748">
                <a:tc gridSpan="4"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3250" spc="35" dirty="0">
                          <a:latin typeface="Carlito"/>
                          <a:cs typeface="Carlito"/>
                        </a:rPr>
                        <a:t>Redondear, </a:t>
                      </a:r>
                      <a:r>
                        <a:rPr sz="3250" spc="15" dirty="0">
                          <a:latin typeface="Carlito"/>
                          <a:cs typeface="Carlito"/>
                        </a:rPr>
                        <a:t>truncar </a:t>
                      </a:r>
                      <a:r>
                        <a:rPr sz="3250" spc="10" dirty="0">
                          <a:latin typeface="Carlito"/>
                          <a:cs typeface="Carlito"/>
                        </a:rPr>
                        <a:t>y </a:t>
                      </a:r>
                      <a:r>
                        <a:rPr sz="3250" spc="40" dirty="0">
                          <a:latin typeface="Carlito"/>
                          <a:cs typeface="Carlito"/>
                        </a:rPr>
                        <a:t>números</a:t>
                      </a:r>
                      <a:r>
                        <a:rPr sz="3250" spc="-6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3250" spc="15" dirty="0">
                          <a:latin typeface="Carlito"/>
                          <a:cs typeface="Carlito"/>
                        </a:rPr>
                        <a:t>enteros</a:t>
                      </a:r>
                      <a:endParaRPr sz="3250">
                        <a:latin typeface="Carlito"/>
                        <a:cs typeface="Carlito"/>
                      </a:endParaRPr>
                    </a:p>
                  </a:txBody>
                  <a:tcPr marL="0" marR="0" marT="12700" marB="0">
                    <a:lnL w="19050">
                      <a:solidFill>
                        <a:srgbClr val="D3D3D3"/>
                      </a:solidFill>
                      <a:prstDash val="solid"/>
                    </a:lnL>
                    <a:lnR w="19050">
                      <a:solidFill>
                        <a:srgbClr val="D3D3D3"/>
                      </a:solidFill>
                      <a:prstDash val="solid"/>
                    </a:lnR>
                    <a:lnT w="19050">
                      <a:solidFill>
                        <a:srgbClr val="D3D3D3"/>
                      </a:solidFill>
                      <a:prstDash val="solid"/>
                    </a:lnT>
                    <a:lnB w="19050">
                      <a:solidFill>
                        <a:srgbClr val="D3D3D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756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3250" spc="25" dirty="0">
                          <a:latin typeface="Carlito"/>
                          <a:cs typeface="Carlito"/>
                        </a:rPr>
                        <a:t>Número</a:t>
                      </a:r>
                      <a:endParaRPr sz="3250">
                        <a:latin typeface="Carlito"/>
                        <a:cs typeface="Carlito"/>
                      </a:endParaRPr>
                    </a:p>
                  </a:txBody>
                  <a:tcPr marL="0" marR="0" marT="12700" marB="0">
                    <a:lnL w="19050">
                      <a:solidFill>
                        <a:srgbClr val="D3D3D3"/>
                      </a:solidFill>
                      <a:prstDash val="solid"/>
                    </a:lnL>
                    <a:lnR w="19050">
                      <a:solidFill>
                        <a:srgbClr val="D3D3D3"/>
                      </a:solidFill>
                      <a:prstDash val="solid"/>
                    </a:lnR>
                    <a:lnT w="19050">
                      <a:solidFill>
                        <a:srgbClr val="D3D3D3"/>
                      </a:solidFill>
                      <a:prstDash val="solid"/>
                    </a:lnT>
                    <a:lnB w="190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3250" spc="35" dirty="0">
                          <a:latin typeface="Carlito"/>
                          <a:cs typeface="Carlito"/>
                        </a:rPr>
                        <a:t>Redondear</a:t>
                      </a:r>
                      <a:endParaRPr sz="3250">
                        <a:latin typeface="Carlito"/>
                        <a:cs typeface="Carlito"/>
                      </a:endParaRPr>
                    </a:p>
                  </a:txBody>
                  <a:tcPr marL="0" marR="0" marT="12700" marB="0">
                    <a:lnL w="19050">
                      <a:solidFill>
                        <a:srgbClr val="D3D3D3"/>
                      </a:solidFill>
                      <a:prstDash val="solid"/>
                    </a:lnL>
                    <a:lnR w="19050">
                      <a:solidFill>
                        <a:srgbClr val="D3D3D3"/>
                      </a:solidFill>
                      <a:prstDash val="solid"/>
                    </a:lnR>
                    <a:lnT w="19050">
                      <a:solidFill>
                        <a:srgbClr val="D3D3D3"/>
                      </a:solidFill>
                      <a:prstDash val="solid"/>
                    </a:lnT>
                    <a:lnB w="190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3250" spc="30" dirty="0">
                          <a:latin typeface="Carlito"/>
                          <a:cs typeface="Carlito"/>
                        </a:rPr>
                        <a:t>Truncar</a:t>
                      </a:r>
                      <a:endParaRPr sz="3250">
                        <a:latin typeface="Carlito"/>
                        <a:cs typeface="Carlito"/>
                      </a:endParaRPr>
                    </a:p>
                  </a:txBody>
                  <a:tcPr marL="0" marR="0" marT="12700" marB="0">
                    <a:lnL w="19050">
                      <a:solidFill>
                        <a:srgbClr val="D3D3D3"/>
                      </a:solidFill>
                      <a:prstDash val="solid"/>
                    </a:lnL>
                    <a:lnR w="19050">
                      <a:solidFill>
                        <a:srgbClr val="D3D3D3"/>
                      </a:solidFill>
                      <a:prstDash val="solid"/>
                    </a:lnR>
                    <a:lnT w="19050">
                      <a:solidFill>
                        <a:srgbClr val="D3D3D3"/>
                      </a:solidFill>
                      <a:prstDash val="solid"/>
                    </a:lnT>
                    <a:lnB w="190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3250" spc="15" dirty="0">
                          <a:latin typeface="Carlito"/>
                          <a:cs typeface="Carlito"/>
                        </a:rPr>
                        <a:t>Entero</a:t>
                      </a:r>
                      <a:endParaRPr sz="3250">
                        <a:latin typeface="Carlito"/>
                        <a:cs typeface="Carlito"/>
                      </a:endParaRPr>
                    </a:p>
                  </a:txBody>
                  <a:tcPr marL="0" marR="0" marT="12700" marB="0">
                    <a:lnL w="19050">
                      <a:solidFill>
                        <a:srgbClr val="D3D3D3"/>
                      </a:solidFill>
                      <a:prstDash val="solid"/>
                    </a:lnL>
                    <a:lnR w="19050">
                      <a:solidFill>
                        <a:srgbClr val="D3D3D3"/>
                      </a:solidFill>
                      <a:prstDash val="solid"/>
                    </a:lnR>
                    <a:lnT w="19050">
                      <a:solidFill>
                        <a:srgbClr val="D3D3D3"/>
                      </a:solidFill>
                      <a:prstDash val="solid"/>
                    </a:lnT>
                    <a:lnB w="19050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287">
                <a:tc>
                  <a:txBody>
                    <a:bodyPr/>
                    <a:lstStyle/>
                    <a:p>
                      <a:pPr marR="19113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3250" spc="-40" dirty="0">
                          <a:latin typeface="Carlito"/>
                          <a:cs typeface="Carlito"/>
                        </a:rPr>
                        <a:t>5</a:t>
                      </a:r>
                      <a:r>
                        <a:rPr sz="3250" spc="50" dirty="0">
                          <a:latin typeface="Carlito"/>
                          <a:cs typeface="Carlito"/>
                        </a:rPr>
                        <a:t>.</a:t>
                      </a:r>
                      <a:r>
                        <a:rPr sz="3250" spc="-40" dirty="0">
                          <a:latin typeface="Carlito"/>
                          <a:cs typeface="Carlito"/>
                        </a:rPr>
                        <a:t>5143253</a:t>
                      </a:r>
                      <a:r>
                        <a:rPr sz="3250" dirty="0">
                          <a:latin typeface="Carlito"/>
                          <a:cs typeface="Carlito"/>
                        </a:rPr>
                        <a:t>3</a:t>
                      </a:r>
                      <a:endParaRPr sz="3250">
                        <a:latin typeface="Carlito"/>
                        <a:cs typeface="Carlito"/>
                      </a:endParaRPr>
                    </a:p>
                  </a:txBody>
                  <a:tcPr marL="0" marR="0" marT="12065" marB="0">
                    <a:lnL w="19050">
                      <a:solidFill>
                        <a:srgbClr val="D3D3D3"/>
                      </a:solidFill>
                      <a:prstDash val="solid"/>
                    </a:lnL>
                    <a:lnR w="19050">
                      <a:solidFill>
                        <a:srgbClr val="D3D3D3"/>
                      </a:solidFill>
                      <a:prstDash val="solid"/>
                    </a:lnR>
                    <a:lnT w="19050">
                      <a:solidFill>
                        <a:srgbClr val="D3D3D3"/>
                      </a:solidFill>
                      <a:prstDash val="solid"/>
                    </a:lnT>
                    <a:lnB w="2857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113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3250" spc="-40" dirty="0">
                          <a:latin typeface="Carlito"/>
                          <a:cs typeface="Carlito"/>
                        </a:rPr>
                        <a:t>6</a:t>
                      </a:r>
                      <a:r>
                        <a:rPr sz="3250" spc="50" dirty="0">
                          <a:latin typeface="Carlito"/>
                          <a:cs typeface="Carlito"/>
                        </a:rPr>
                        <a:t>.</a:t>
                      </a:r>
                      <a:r>
                        <a:rPr sz="3250" spc="-40" dirty="0">
                          <a:latin typeface="Carlito"/>
                          <a:cs typeface="Carlito"/>
                        </a:rPr>
                        <a:t>0000000</a:t>
                      </a:r>
                      <a:r>
                        <a:rPr sz="3250" dirty="0">
                          <a:latin typeface="Carlito"/>
                          <a:cs typeface="Carlito"/>
                        </a:rPr>
                        <a:t>0</a:t>
                      </a:r>
                      <a:endParaRPr sz="3250">
                        <a:latin typeface="Carlito"/>
                        <a:cs typeface="Carlito"/>
                      </a:endParaRPr>
                    </a:p>
                  </a:txBody>
                  <a:tcPr marL="0" marR="0" marT="12065" marB="0">
                    <a:lnL w="19050">
                      <a:solidFill>
                        <a:srgbClr val="D3D3D3"/>
                      </a:solidFill>
                      <a:prstDash val="solid"/>
                    </a:lnL>
                    <a:lnR w="19050">
                      <a:solidFill>
                        <a:srgbClr val="D3D3D3"/>
                      </a:solidFill>
                      <a:prstDash val="solid"/>
                    </a:lnR>
                    <a:lnT w="19050">
                      <a:solidFill>
                        <a:srgbClr val="D3D3D3"/>
                      </a:solidFill>
                      <a:prstDash val="solid"/>
                    </a:lnT>
                    <a:lnB w="2857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177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3250" spc="-40" dirty="0">
                          <a:latin typeface="Carlito"/>
                          <a:cs typeface="Carlito"/>
                        </a:rPr>
                        <a:t>5</a:t>
                      </a:r>
                      <a:r>
                        <a:rPr sz="3250" spc="50" dirty="0">
                          <a:latin typeface="Carlito"/>
                          <a:cs typeface="Carlito"/>
                        </a:rPr>
                        <a:t>.</a:t>
                      </a:r>
                      <a:r>
                        <a:rPr sz="3250" spc="-40" dirty="0">
                          <a:latin typeface="Carlito"/>
                          <a:cs typeface="Carlito"/>
                        </a:rPr>
                        <a:t>5140000</a:t>
                      </a:r>
                      <a:r>
                        <a:rPr sz="3250" dirty="0">
                          <a:latin typeface="Carlito"/>
                          <a:cs typeface="Carlito"/>
                        </a:rPr>
                        <a:t>0</a:t>
                      </a:r>
                      <a:endParaRPr sz="3250">
                        <a:latin typeface="Carlito"/>
                        <a:cs typeface="Carlito"/>
                      </a:endParaRPr>
                    </a:p>
                  </a:txBody>
                  <a:tcPr marL="0" marR="0" marT="12065" marB="0">
                    <a:lnL w="19050">
                      <a:solidFill>
                        <a:srgbClr val="D3D3D3"/>
                      </a:solidFill>
                      <a:prstDash val="solid"/>
                    </a:lnL>
                    <a:lnR w="19050">
                      <a:solidFill>
                        <a:srgbClr val="D3D3D3"/>
                      </a:solidFill>
                      <a:prstDash val="solid"/>
                    </a:lnR>
                    <a:lnT w="19050">
                      <a:solidFill>
                        <a:srgbClr val="D3D3D3"/>
                      </a:solidFill>
                      <a:prstDash val="solid"/>
                    </a:lnT>
                    <a:lnB w="2857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3250" spc="-40" dirty="0">
                          <a:latin typeface="Carlito"/>
                          <a:cs typeface="Carlito"/>
                        </a:rPr>
                        <a:t>5</a:t>
                      </a:r>
                      <a:r>
                        <a:rPr sz="3250" spc="50" dirty="0">
                          <a:latin typeface="Carlito"/>
                          <a:cs typeface="Carlito"/>
                        </a:rPr>
                        <a:t>.</a:t>
                      </a:r>
                      <a:r>
                        <a:rPr sz="3250" spc="-40" dirty="0">
                          <a:latin typeface="Carlito"/>
                          <a:cs typeface="Carlito"/>
                        </a:rPr>
                        <a:t>0000000</a:t>
                      </a:r>
                      <a:r>
                        <a:rPr sz="3250" dirty="0">
                          <a:latin typeface="Carlito"/>
                          <a:cs typeface="Carlito"/>
                        </a:rPr>
                        <a:t>0</a:t>
                      </a:r>
                      <a:endParaRPr sz="3250">
                        <a:latin typeface="Carlito"/>
                        <a:cs typeface="Carlito"/>
                      </a:endParaRPr>
                    </a:p>
                  </a:txBody>
                  <a:tcPr marL="0" marR="0" marT="12065" marB="0">
                    <a:lnL w="19050">
                      <a:solidFill>
                        <a:srgbClr val="D3D3D3"/>
                      </a:solidFill>
                      <a:prstDash val="solid"/>
                    </a:lnL>
                    <a:lnR w="19050">
                      <a:solidFill>
                        <a:srgbClr val="D3D3D3"/>
                      </a:solidFill>
                      <a:prstDash val="solid"/>
                    </a:lnR>
                    <a:lnT w="19050">
                      <a:solidFill>
                        <a:srgbClr val="D3D3D3"/>
                      </a:solidFill>
                      <a:prstDash val="solid"/>
                    </a:lnT>
                    <a:lnB w="2857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274">
                <a:tc>
                  <a:txBody>
                    <a:bodyPr/>
                    <a:lstStyle/>
                    <a:p>
                      <a:pPr marR="191135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3250" spc="-40" dirty="0">
                          <a:latin typeface="Carlito"/>
                          <a:cs typeface="Carlito"/>
                        </a:rPr>
                        <a:t>5</a:t>
                      </a:r>
                      <a:r>
                        <a:rPr sz="3250" spc="50" dirty="0">
                          <a:latin typeface="Carlito"/>
                          <a:cs typeface="Carlito"/>
                        </a:rPr>
                        <a:t>.</a:t>
                      </a:r>
                      <a:r>
                        <a:rPr sz="3250" spc="-40" dirty="0">
                          <a:latin typeface="Carlito"/>
                          <a:cs typeface="Carlito"/>
                        </a:rPr>
                        <a:t>4943253</a:t>
                      </a:r>
                      <a:r>
                        <a:rPr sz="3250" dirty="0">
                          <a:latin typeface="Carlito"/>
                          <a:cs typeface="Carlito"/>
                        </a:rPr>
                        <a:t>3</a:t>
                      </a:r>
                      <a:endParaRPr sz="3250">
                        <a:latin typeface="Carlito"/>
                        <a:cs typeface="Carlito"/>
                      </a:endParaRPr>
                    </a:p>
                  </a:txBody>
                  <a:tcPr marL="0" marR="0" marT="12700" marB="0">
                    <a:lnL w="19050">
                      <a:solidFill>
                        <a:srgbClr val="D3D3D3"/>
                      </a:solidFill>
                      <a:prstDash val="solid"/>
                    </a:lnL>
                    <a:lnR w="19050">
                      <a:solidFill>
                        <a:srgbClr val="D3D3D3"/>
                      </a:solidFill>
                      <a:prstDash val="solid"/>
                    </a:lnR>
                    <a:lnT w="28575">
                      <a:solidFill>
                        <a:srgbClr val="D3D3D3"/>
                      </a:solidFill>
                      <a:prstDash val="solid"/>
                    </a:lnT>
                    <a:lnB w="190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1135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3250" spc="-40" dirty="0">
                          <a:latin typeface="Carlito"/>
                          <a:cs typeface="Carlito"/>
                        </a:rPr>
                        <a:t>5</a:t>
                      </a:r>
                      <a:r>
                        <a:rPr sz="3250" spc="50" dirty="0">
                          <a:latin typeface="Carlito"/>
                          <a:cs typeface="Carlito"/>
                        </a:rPr>
                        <a:t>.</a:t>
                      </a:r>
                      <a:r>
                        <a:rPr sz="3250" spc="-40" dirty="0">
                          <a:latin typeface="Carlito"/>
                          <a:cs typeface="Carlito"/>
                        </a:rPr>
                        <a:t>0000000</a:t>
                      </a:r>
                      <a:r>
                        <a:rPr sz="3250" dirty="0">
                          <a:latin typeface="Carlito"/>
                          <a:cs typeface="Carlito"/>
                        </a:rPr>
                        <a:t>0</a:t>
                      </a:r>
                      <a:endParaRPr sz="3250">
                        <a:latin typeface="Carlito"/>
                        <a:cs typeface="Carlito"/>
                      </a:endParaRPr>
                    </a:p>
                  </a:txBody>
                  <a:tcPr marL="0" marR="0" marT="12700" marB="0">
                    <a:lnL w="19050">
                      <a:solidFill>
                        <a:srgbClr val="D3D3D3"/>
                      </a:solidFill>
                      <a:prstDash val="solid"/>
                    </a:lnL>
                    <a:lnR w="19050">
                      <a:solidFill>
                        <a:srgbClr val="D3D3D3"/>
                      </a:solidFill>
                      <a:prstDash val="solid"/>
                    </a:lnR>
                    <a:lnT w="28575">
                      <a:solidFill>
                        <a:srgbClr val="D3D3D3"/>
                      </a:solidFill>
                      <a:prstDash val="solid"/>
                    </a:lnT>
                    <a:lnB w="190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1770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3250" spc="-40" dirty="0">
                          <a:latin typeface="Carlito"/>
                          <a:cs typeface="Carlito"/>
                        </a:rPr>
                        <a:t>5</a:t>
                      </a:r>
                      <a:r>
                        <a:rPr sz="3250" spc="50" dirty="0">
                          <a:latin typeface="Carlito"/>
                          <a:cs typeface="Carlito"/>
                        </a:rPr>
                        <a:t>.</a:t>
                      </a:r>
                      <a:r>
                        <a:rPr sz="3250" spc="-40" dirty="0">
                          <a:latin typeface="Carlito"/>
                          <a:cs typeface="Carlito"/>
                        </a:rPr>
                        <a:t>4940000</a:t>
                      </a:r>
                      <a:r>
                        <a:rPr sz="3250" dirty="0">
                          <a:latin typeface="Carlito"/>
                          <a:cs typeface="Carlito"/>
                        </a:rPr>
                        <a:t>0</a:t>
                      </a:r>
                      <a:endParaRPr sz="3250">
                        <a:latin typeface="Carlito"/>
                        <a:cs typeface="Carlito"/>
                      </a:endParaRPr>
                    </a:p>
                  </a:txBody>
                  <a:tcPr marL="0" marR="0" marT="12700" marB="0">
                    <a:lnL w="19050">
                      <a:solidFill>
                        <a:srgbClr val="D3D3D3"/>
                      </a:solidFill>
                      <a:prstDash val="solid"/>
                    </a:lnL>
                    <a:lnR w="19050">
                      <a:solidFill>
                        <a:srgbClr val="D3D3D3"/>
                      </a:solidFill>
                      <a:prstDash val="solid"/>
                    </a:lnR>
                    <a:lnT w="28575">
                      <a:solidFill>
                        <a:srgbClr val="D3D3D3"/>
                      </a:solidFill>
                      <a:prstDash val="solid"/>
                    </a:lnT>
                    <a:lnB w="190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0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3250" spc="-40" dirty="0">
                          <a:latin typeface="Carlito"/>
                          <a:cs typeface="Carlito"/>
                        </a:rPr>
                        <a:t>5</a:t>
                      </a:r>
                      <a:r>
                        <a:rPr sz="3250" spc="50" dirty="0">
                          <a:latin typeface="Carlito"/>
                          <a:cs typeface="Carlito"/>
                        </a:rPr>
                        <a:t>.</a:t>
                      </a:r>
                      <a:r>
                        <a:rPr sz="3250" spc="-40" dirty="0">
                          <a:latin typeface="Carlito"/>
                          <a:cs typeface="Carlito"/>
                        </a:rPr>
                        <a:t>0000000</a:t>
                      </a:r>
                      <a:r>
                        <a:rPr sz="3250" dirty="0">
                          <a:latin typeface="Carlito"/>
                          <a:cs typeface="Carlito"/>
                        </a:rPr>
                        <a:t>0</a:t>
                      </a:r>
                      <a:endParaRPr sz="3250">
                        <a:latin typeface="Carlito"/>
                        <a:cs typeface="Carlito"/>
                      </a:endParaRPr>
                    </a:p>
                  </a:txBody>
                  <a:tcPr marL="0" marR="0" marT="12700" marB="0">
                    <a:lnL w="19050">
                      <a:solidFill>
                        <a:srgbClr val="D3D3D3"/>
                      </a:solidFill>
                      <a:prstDash val="solid"/>
                    </a:lnL>
                    <a:lnR w="19050">
                      <a:solidFill>
                        <a:srgbClr val="D3D3D3"/>
                      </a:solidFill>
                      <a:prstDash val="solid"/>
                    </a:lnR>
                    <a:lnT w="28575">
                      <a:solidFill>
                        <a:srgbClr val="D3D3D3"/>
                      </a:solidFill>
                      <a:prstDash val="solid"/>
                    </a:lnT>
                    <a:lnB w="19050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897620" cy="6858000"/>
          </a:xfrm>
          <a:custGeom>
            <a:avLst/>
            <a:gdLst/>
            <a:ahLst/>
            <a:cxnLst/>
            <a:rect l="l" t="t" r="r" b="b"/>
            <a:pathLst>
              <a:path w="8897620" h="6858000">
                <a:moveTo>
                  <a:pt x="8897112" y="0"/>
                </a:moveTo>
                <a:lnTo>
                  <a:pt x="1472311" y="0"/>
                </a:lnTo>
                <a:lnTo>
                  <a:pt x="1472565" y="507"/>
                </a:lnTo>
                <a:lnTo>
                  <a:pt x="0" y="507"/>
                </a:lnTo>
                <a:lnTo>
                  <a:pt x="0" y="6857999"/>
                </a:lnTo>
                <a:lnTo>
                  <a:pt x="5720588" y="6857999"/>
                </a:lnTo>
                <a:lnTo>
                  <a:pt x="8897112" y="0"/>
                </a:lnTo>
                <a:close/>
              </a:path>
            </a:pathLst>
          </a:custGeom>
          <a:solidFill>
            <a:srgbClr val="252525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8095615" cy="6858000"/>
          </a:xfrm>
          <a:custGeom>
            <a:avLst/>
            <a:gdLst/>
            <a:ahLst/>
            <a:cxnLst/>
            <a:rect l="l" t="t" r="r" b="b"/>
            <a:pathLst>
              <a:path w="8095615" h="6858000">
                <a:moveTo>
                  <a:pt x="8095488" y="0"/>
                </a:moveTo>
                <a:lnTo>
                  <a:pt x="0" y="0"/>
                </a:lnTo>
                <a:lnTo>
                  <a:pt x="0" y="6857520"/>
                </a:lnTo>
                <a:lnTo>
                  <a:pt x="18195" y="6857520"/>
                </a:lnTo>
                <a:lnTo>
                  <a:pt x="18195" y="6857999"/>
                </a:lnTo>
                <a:lnTo>
                  <a:pt x="4919472" y="6857999"/>
                </a:lnTo>
                <a:lnTo>
                  <a:pt x="8095488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55065" y="1337513"/>
            <a:ext cx="50012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65" dirty="0">
                <a:solidFill>
                  <a:srgbClr val="FFFFFF"/>
                </a:solidFill>
                <a:latin typeface="Arial"/>
                <a:cs typeface="Arial"/>
              </a:rPr>
              <a:t>Funciones</a:t>
            </a:r>
            <a:r>
              <a:rPr sz="440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400" spc="-190" dirty="0">
                <a:solidFill>
                  <a:srgbClr val="FFFFFF"/>
                </a:solidFill>
                <a:latin typeface="Arial"/>
                <a:cs typeface="Arial"/>
              </a:rPr>
              <a:t>financieras.</a:t>
            </a:r>
            <a:endParaRPr sz="4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929496" y="712469"/>
            <a:ext cx="2737485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48640">
              <a:lnSpc>
                <a:spcPct val="100000"/>
              </a:lnSpc>
              <a:spcBef>
                <a:spcPts val="95"/>
              </a:spcBef>
            </a:pPr>
            <a:r>
              <a:rPr sz="4000" spc="-20" dirty="0">
                <a:solidFill>
                  <a:srgbClr val="385622"/>
                </a:solidFill>
              </a:rPr>
              <a:t>Estados  </a:t>
            </a:r>
            <a:r>
              <a:rPr sz="4000" spc="-10" dirty="0">
                <a:solidFill>
                  <a:srgbClr val="385622"/>
                </a:solidFill>
              </a:rPr>
              <a:t>financieros </a:t>
            </a:r>
            <a:r>
              <a:rPr sz="4000" spc="-5" dirty="0">
                <a:solidFill>
                  <a:srgbClr val="385622"/>
                </a:solidFill>
              </a:rPr>
              <a:t>y  apli</a:t>
            </a:r>
            <a:r>
              <a:rPr sz="4000" spc="-30" dirty="0">
                <a:solidFill>
                  <a:srgbClr val="385622"/>
                </a:solidFill>
              </a:rPr>
              <a:t>c</a:t>
            </a:r>
            <a:r>
              <a:rPr sz="4000" spc="-5" dirty="0">
                <a:solidFill>
                  <a:srgbClr val="385622"/>
                </a:solidFill>
              </a:rPr>
              <a:t>aciones.</a:t>
            </a:r>
            <a:endParaRPr sz="4000"/>
          </a:p>
        </p:txBody>
      </p:sp>
      <p:sp>
        <p:nvSpPr>
          <p:cNvPr id="6" name="object 6"/>
          <p:cNvSpPr/>
          <p:nvPr/>
        </p:nvSpPr>
        <p:spPr>
          <a:xfrm>
            <a:off x="1374647" y="3790238"/>
            <a:ext cx="4044441" cy="20281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425308" y="3302889"/>
            <a:ext cx="4497705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 algn="just">
              <a:lnSpc>
                <a:spcPct val="100000"/>
              </a:lnSpc>
              <a:spcBef>
                <a:spcPts val="100"/>
              </a:spcBef>
              <a:buAutoNum type="romanUcPeriod"/>
              <a:tabLst>
                <a:tab pos="414020" algn="l"/>
              </a:tabLst>
            </a:pP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Funciones</a:t>
            </a:r>
            <a:r>
              <a:rPr sz="1800" b="1" spc="-4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financieras.</a:t>
            </a:r>
            <a:endParaRPr sz="1800">
              <a:latin typeface="Carlito"/>
              <a:cs typeface="Carlito"/>
            </a:endParaRPr>
          </a:p>
          <a:p>
            <a:pPr marL="870585" marR="5715" lvl="1" indent="-401320" algn="just">
              <a:lnSpc>
                <a:spcPct val="100000"/>
              </a:lnSpc>
              <a:buAutoNum type="alphaLcPeriod"/>
              <a:tabLst>
                <a:tab pos="871219" algn="l"/>
              </a:tabLst>
            </a:pP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Automatización </a:t>
            </a:r>
            <a:r>
              <a:rPr sz="1800" b="1" dirty="0">
                <a:solidFill>
                  <a:srgbClr val="666666"/>
                </a:solidFill>
                <a:latin typeface="Carlito"/>
                <a:cs typeface="Carlito"/>
              </a:rPr>
              <a:t>en la </a:t>
            </a:r>
            <a:r>
              <a:rPr sz="1800" b="1" spc="-15" dirty="0">
                <a:solidFill>
                  <a:srgbClr val="666666"/>
                </a:solidFill>
                <a:latin typeface="Carlito"/>
                <a:cs typeface="Carlito"/>
              </a:rPr>
              <a:t>elaboración </a:t>
            </a: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de  </a:t>
            </a:r>
            <a:r>
              <a:rPr sz="1800" b="1" spc="-15" dirty="0">
                <a:solidFill>
                  <a:srgbClr val="666666"/>
                </a:solidFill>
                <a:latin typeface="Carlito"/>
                <a:cs typeface="Carlito"/>
              </a:rPr>
              <a:t>estados </a:t>
            </a: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financieros </a:t>
            </a:r>
            <a:r>
              <a:rPr sz="1800" b="1" dirty="0">
                <a:solidFill>
                  <a:srgbClr val="666666"/>
                </a:solidFill>
                <a:latin typeface="Carlito"/>
                <a:cs typeface="Carlito"/>
              </a:rPr>
              <a:t>a partir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una 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balanza </a:t>
            </a:r>
            <a:r>
              <a:rPr sz="1800" b="1" dirty="0">
                <a:solidFill>
                  <a:srgbClr val="666666"/>
                </a:solidFill>
                <a:latin typeface="Carlito"/>
                <a:cs typeface="Carlito"/>
              </a:rPr>
              <a:t>de</a:t>
            </a:r>
            <a:r>
              <a:rPr sz="1800" b="1" spc="-4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comprobación</a:t>
            </a:r>
            <a:endParaRPr sz="1800">
              <a:latin typeface="Carlito"/>
              <a:cs typeface="Carlito"/>
            </a:endParaRPr>
          </a:p>
          <a:p>
            <a:pPr marL="870585" marR="5080" lvl="1" indent="-401320" algn="just">
              <a:lnSpc>
                <a:spcPct val="100000"/>
              </a:lnSpc>
              <a:buAutoNum type="alphaLcPeriod"/>
              <a:tabLst>
                <a:tab pos="871219" algn="l"/>
              </a:tabLst>
            </a:pP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Cédulas para automatizar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el </a:t>
            </a: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cálculo  </a:t>
            </a:r>
            <a:r>
              <a:rPr sz="1800" b="1" dirty="0">
                <a:solidFill>
                  <a:srgbClr val="666666"/>
                </a:solidFill>
                <a:latin typeface="Carlito"/>
                <a:cs typeface="Carlito"/>
              </a:rPr>
              <a:t>de las</a:t>
            </a:r>
            <a:r>
              <a:rPr sz="1800" b="1" spc="-2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depreciaciones</a:t>
            </a:r>
            <a:endParaRPr sz="1800">
              <a:latin typeface="Carlito"/>
              <a:cs typeface="Carlito"/>
            </a:endParaRPr>
          </a:p>
          <a:p>
            <a:pPr marL="870585" marR="5080" lvl="1" indent="-401320" algn="just">
              <a:lnSpc>
                <a:spcPct val="100000"/>
              </a:lnSpc>
              <a:buAutoNum type="alphaLcPeriod"/>
              <a:tabLst>
                <a:tab pos="871219" algn="l"/>
              </a:tabLst>
            </a:pP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Elaboración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b="1" spc="-20" dirty="0">
                <a:solidFill>
                  <a:srgbClr val="666666"/>
                </a:solidFill>
                <a:latin typeface="Carlito"/>
                <a:cs typeface="Carlito"/>
              </a:rPr>
              <a:t>razones </a:t>
            </a: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financieras </a:t>
            </a:r>
            <a:r>
              <a:rPr sz="1800" b="1" dirty="0">
                <a:solidFill>
                  <a:srgbClr val="666666"/>
                </a:solidFill>
                <a:latin typeface="Carlito"/>
                <a:cs typeface="Carlito"/>
              </a:rPr>
              <a:t>a  partir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de los </a:t>
            </a:r>
            <a:r>
              <a:rPr sz="1800" b="1" spc="-15" dirty="0">
                <a:solidFill>
                  <a:srgbClr val="666666"/>
                </a:solidFill>
                <a:latin typeface="Carlito"/>
                <a:cs typeface="Carlito"/>
              </a:rPr>
              <a:t>estados </a:t>
            </a: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financieros de 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forma</a:t>
            </a:r>
            <a:r>
              <a:rPr sz="1800" b="1" spc="-1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automática</a:t>
            </a:r>
            <a:endParaRPr sz="1800">
              <a:latin typeface="Carlito"/>
              <a:cs typeface="Carlito"/>
            </a:endParaRPr>
          </a:p>
          <a:p>
            <a:pPr marL="870585" marR="6350" lvl="1" indent="-401320" algn="just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871219" algn="l"/>
              </a:tabLst>
            </a:pP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Gráficos que facilitan </a:t>
            </a:r>
            <a:r>
              <a:rPr sz="1800" b="1" dirty="0">
                <a:solidFill>
                  <a:srgbClr val="666666"/>
                </a:solidFill>
                <a:latin typeface="Carlito"/>
                <a:cs typeface="Carlito"/>
              </a:rPr>
              <a:t>la </a:t>
            </a:r>
            <a:r>
              <a:rPr sz="1800" b="1" spc="-15" dirty="0">
                <a:solidFill>
                  <a:srgbClr val="666666"/>
                </a:solidFill>
                <a:latin typeface="Carlito"/>
                <a:cs typeface="Carlito"/>
              </a:rPr>
              <a:t>interpretación  </a:t>
            </a:r>
            <a:r>
              <a:rPr sz="1800" b="1" dirty="0">
                <a:solidFill>
                  <a:srgbClr val="666666"/>
                </a:solidFill>
                <a:latin typeface="Carlito"/>
                <a:cs typeface="Carlito"/>
              </a:rPr>
              <a:t>de los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estados</a:t>
            </a:r>
            <a:r>
              <a:rPr sz="1800" b="1" spc="-9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financieros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897620" cy="6858000"/>
          </a:xfrm>
          <a:custGeom>
            <a:avLst/>
            <a:gdLst/>
            <a:ahLst/>
            <a:cxnLst/>
            <a:rect l="l" t="t" r="r" b="b"/>
            <a:pathLst>
              <a:path w="8897620" h="6858000">
                <a:moveTo>
                  <a:pt x="8897112" y="0"/>
                </a:moveTo>
                <a:lnTo>
                  <a:pt x="1472311" y="0"/>
                </a:lnTo>
                <a:lnTo>
                  <a:pt x="1472565" y="507"/>
                </a:lnTo>
                <a:lnTo>
                  <a:pt x="0" y="507"/>
                </a:lnTo>
                <a:lnTo>
                  <a:pt x="0" y="6857999"/>
                </a:lnTo>
                <a:lnTo>
                  <a:pt x="5720588" y="6857999"/>
                </a:lnTo>
                <a:lnTo>
                  <a:pt x="8897112" y="0"/>
                </a:lnTo>
                <a:close/>
              </a:path>
            </a:pathLst>
          </a:custGeom>
          <a:solidFill>
            <a:srgbClr val="252525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8095615" cy="6858000"/>
          </a:xfrm>
          <a:custGeom>
            <a:avLst/>
            <a:gdLst/>
            <a:ahLst/>
            <a:cxnLst/>
            <a:rect l="l" t="t" r="r" b="b"/>
            <a:pathLst>
              <a:path w="8095615" h="6858000">
                <a:moveTo>
                  <a:pt x="8095488" y="0"/>
                </a:moveTo>
                <a:lnTo>
                  <a:pt x="0" y="0"/>
                </a:lnTo>
                <a:lnTo>
                  <a:pt x="0" y="6857520"/>
                </a:lnTo>
                <a:lnTo>
                  <a:pt x="18195" y="6857520"/>
                </a:lnTo>
                <a:lnTo>
                  <a:pt x="18195" y="6857999"/>
                </a:lnTo>
                <a:lnTo>
                  <a:pt x="4919472" y="6857999"/>
                </a:lnTo>
                <a:lnTo>
                  <a:pt x="8095488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55065" y="1337513"/>
            <a:ext cx="50012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65" dirty="0">
                <a:solidFill>
                  <a:srgbClr val="FFFFFF"/>
                </a:solidFill>
                <a:latin typeface="Arial"/>
                <a:cs typeface="Arial"/>
              </a:rPr>
              <a:t>Funciones</a:t>
            </a:r>
            <a:r>
              <a:rPr sz="440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400" spc="-190" dirty="0">
                <a:solidFill>
                  <a:srgbClr val="FFFFFF"/>
                </a:solidFill>
                <a:latin typeface="Arial"/>
                <a:cs typeface="Arial"/>
              </a:rPr>
              <a:t>financieras.</a:t>
            </a:r>
            <a:endParaRPr sz="4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929496" y="712469"/>
            <a:ext cx="2737485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48640">
              <a:lnSpc>
                <a:spcPct val="100000"/>
              </a:lnSpc>
              <a:spcBef>
                <a:spcPts val="95"/>
              </a:spcBef>
            </a:pPr>
            <a:r>
              <a:rPr sz="4000" spc="-20" dirty="0">
                <a:solidFill>
                  <a:srgbClr val="385622"/>
                </a:solidFill>
              </a:rPr>
              <a:t>Estados  </a:t>
            </a:r>
            <a:r>
              <a:rPr sz="4000" spc="-10" dirty="0">
                <a:solidFill>
                  <a:srgbClr val="385622"/>
                </a:solidFill>
              </a:rPr>
              <a:t>financieros </a:t>
            </a:r>
            <a:r>
              <a:rPr sz="4000" spc="-5" dirty="0">
                <a:solidFill>
                  <a:srgbClr val="385622"/>
                </a:solidFill>
              </a:rPr>
              <a:t>y  apli</a:t>
            </a:r>
            <a:r>
              <a:rPr sz="4000" spc="-30" dirty="0">
                <a:solidFill>
                  <a:srgbClr val="385622"/>
                </a:solidFill>
              </a:rPr>
              <a:t>c</a:t>
            </a:r>
            <a:r>
              <a:rPr sz="4000" spc="-5" dirty="0">
                <a:solidFill>
                  <a:srgbClr val="385622"/>
                </a:solidFill>
              </a:rPr>
              <a:t>aciones.</a:t>
            </a:r>
            <a:endParaRPr sz="4000"/>
          </a:p>
        </p:txBody>
      </p:sp>
      <p:sp>
        <p:nvSpPr>
          <p:cNvPr id="6" name="object 6"/>
          <p:cNvSpPr/>
          <p:nvPr/>
        </p:nvSpPr>
        <p:spPr>
          <a:xfrm>
            <a:off x="1374647" y="3790238"/>
            <a:ext cx="4044441" cy="20281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425308" y="3302889"/>
            <a:ext cx="4497705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 algn="just">
              <a:lnSpc>
                <a:spcPct val="100000"/>
              </a:lnSpc>
              <a:spcBef>
                <a:spcPts val="100"/>
              </a:spcBef>
              <a:buAutoNum type="romanUcPeriod"/>
              <a:tabLst>
                <a:tab pos="414020" algn="l"/>
              </a:tabLst>
            </a:pP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Funciones</a:t>
            </a:r>
            <a:r>
              <a:rPr sz="1800" b="1" spc="-4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financieras.</a:t>
            </a:r>
            <a:endParaRPr sz="1800">
              <a:latin typeface="Carlito"/>
              <a:cs typeface="Carlito"/>
            </a:endParaRPr>
          </a:p>
          <a:p>
            <a:pPr marL="870585" marR="5715" lvl="1" indent="-401320" algn="just">
              <a:lnSpc>
                <a:spcPct val="100000"/>
              </a:lnSpc>
              <a:buAutoNum type="alphaLcPeriod"/>
              <a:tabLst>
                <a:tab pos="871219" algn="l"/>
              </a:tabLst>
            </a:pP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Automatización </a:t>
            </a:r>
            <a:r>
              <a:rPr sz="1800" b="1" dirty="0">
                <a:solidFill>
                  <a:srgbClr val="666666"/>
                </a:solidFill>
                <a:latin typeface="Carlito"/>
                <a:cs typeface="Carlito"/>
              </a:rPr>
              <a:t>en la </a:t>
            </a:r>
            <a:r>
              <a:rPr sz="1800" b="1" spc="-15" dirty="0">
                <a:solidFill>
                  <a:srgbClr val="666666"/>
                </a:solidFill>
                <a:latin typeface="Carlito"/>
                <a:cs typeface="Carlito"/>
              </a:rPr>
              <a:t>elaboración </a:t>
            </a: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de  </a:t>
            </a:r>
            <a:r>
              <a:rPr sz="1800" b="1" spc="-15" dirty="0">
                <a:solidFill>
                  <a:srgbClr val="666666"/>
                </a:solidFill>
                <a:latin typeface="Carlito"/>
                <a:cs typeface="Carlito"/>
              </a:rPr>
              <a:t>estados </a:t>
            </a: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financieros </a:t>
            </a:r>
            <a:r>
              <a:rPr sz="1800" b="1" dirty="0">
                <a:solidFill>
                  <a:srgbClr val="666666"/>
                </a:solidFill>
                <a:latin typeface="Carlito"/>
                <a:cs typeface="Carlito"/>
              </a:rPr>
              <a:t>a partir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una 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balanza </a:t>
            </a:r>
            <a:r>
              <a:rPr sz="1800" b="1" dirty="0">
                <a:solidFill>
                  <a:srgbClr val="666666"/>
                </a:solidFill>
                <a:latin typeface="Carlito"/>
                <a:cs typeface="Carlito"/>
              </a:rPr>
              <a:t>de</a:t>
            </a:r>
            <a:r>
              <a:rPr sz="1800" b="1" spc="-4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comprobación</a:t>
            </a:r>
            <a:endParaRPr sz="1800">
              <a:latin typeface="Carlito"/>
              <a:cs typeface="Carlito"/>
            </a:endParaRPr>
          </a:p>
          <a:p>
            <a:pPr marL="870585" marR="5080" lvl="1" indent="-401320" algn="just">
              <a:lnSpc>
                <a:spcPct val="100000"/>
              </a:lnSpc>
              <a:buAutoNum type="alphaLcPeriod"/>
              <a:tabLst>
                <a:tab pos="871219" algn="l"/>
              </a:tabLst>
            </a:pP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Cédulas para automatizar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el </a:t>
            </a: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cálculo  </a:t>
            </a:r>
            <a:r>
              <a:rPr sz="1800" b="1" dirty="0">
                <a:solidFill>
                  <a:srgbClr val="666666"/>
                </a:solidFill>
                <a:latin typeface="Carlito"/>
                <a:cs typeface="Carlito"/>
              </a:rPr>
              <a:t>de las</a:t>
            </a:r>
            <a:r>
              <a:rPr sz="1800" b="1" spc="-2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depreciaciones</a:t>
            </a:r>
            <a:endParaRPr sz="1800">
              <a:latin typeface="Carlito"/>
              <a:cs typeface="Carlito"/>
            </a:endParaRPr>
          </a:p>
          <a:p>
            <a:pPr marL="870585" marR="5080" lvl="1" indent="-401320" algn="just">
              <a:lnSpc>
                <a:spcPct val="100000"/>
              </a:lnSpc>
              <a:buAutoNum type="alphaLcPeriod"/>
              <a:tabLst>
                <a:tab pos="871219" algn="l"/>
              </a:tabLst>
            </a:pP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Elaboración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b="1" spc="-20" dirty="0">
                <a:solidFill>
                  <a:srgbClr val="666666"/>
                </a:solidFill>
                <a:latin typeface="Carlito"/>
                <a:cs typeface="Carlito"/>
              </a:rPr>
              <a:t>razones </a:t>
            </a: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financieras </a:t>
            </a:r>
            <a:r>
              <a:rPr sz="1800" b="1" dirty="0">
                <a:solidFill>
                  <a:srgbClr val="666666"/>
                </a:solidFill>
                <a:latin typeface="Carlito"/>
                <a:cs typeface="Carlito"/>
              </a:rPr>
              <a:t>a  partir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de los </a:t>
            </a:r>
            <a:r>
              <a:rPr sz="1800" b="1" spc="-15" dirty="0">
                <a:solidFill>
                  <a:srgbClr val="666666"/>
                </a:solidFill>
                <a:latin typeface="Carlito"/>
                <a:cs typeface="Carlito"/>
              </a:rPr>
              <a:t>estados </a:t>
            </a: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financieros de 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forma</a:t>
            </a:r>
            <a:r>
              <a:rPr sz="1800" b="1" spc="-1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automática</a:t>
            </a:r>
            <a:endParaRPr sz="1800">
              <a:latin typeface="Carlito"/>
              <a:cs typeface="Carlito"/>
            </a:endParaRPr>
          </a:p>
          <a:p>
            <a:pPr marL="870585" marR="6350" lvl="1" indent="-401320" algn="just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871219" algn="l"/>
              </a:tabLst>
            </a:pPr>
            <a:r>
              <a:rPr sz="1800" b="1" spc="-10" dirty="0">
                <a:solidFill>
                  <a:srgbClr val="666666"/>
                </a:solidFill>
                <a:latin typeface="Carlito"/>
                <a:cs typeface="Carlito"/>
              </a:rPr>
              <a:t>Gráficos que facilitan </a:t>
            </a:r>
            <a:r>
              <a:rPr sz="1800" b="1" dirty="0">
                <a:solidFill>
                  <a:srgbClr val="666666"/>
                </a:solidFill>
                <a:latin typeface="Carlito"/>
                <a:cs typeface="Carlito"/>
              </a:rPr>
              <a:t>la </a:t>
            </a:r>
            <a:r>
              <a:rPr sz="1800" b="1" spc="-15" dirty="0">
                <a:solidFill>
                  <a:srgbClr val="666666"/>
                </a:solidFill>
                <a:latin typeface="Carlito"/>
                <a:cs typeface="Carlito"/>
              </a:rPr>
              <a:t>interpretación  </a:t>
            </a:r>
            <a:r>
              <a:rPr sz="1800" b="1" dirty="0">
                <a:solidFill>
                  <a:srgbClr val="666666"/>
                </a:solidFill>
                <a:latin typeface="Carlito"/>
                <a:cs typeface="Carlito"/>
              </a:rPr>
              <a:t>de los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estados</a:t>
            </a:r>
            <a:r>
              <a:rPr sz="1800" b="1" spc="-9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b="1" spc="-5" dirty="0">
                <a:solidFill>
                  <a:srgbClr val="666666"/>
                </a:solidFill>
                <a:latin typeface="Carlito"/>
                <a:cs typeface="Carlito"/>
              </a:rPr>
              <a:t>financieros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897620" cy="6858000"/>
          </a:xfrm>
          <a:custGeom>
            <a:avLst/>
            <a:gdLst/>
            <a:ahLst/>
            <a:cxnLst/>
            <a:rect l="l" t="t" r="r" b="b"/>
            <a:pathLst>
              <a:path w="8897620" h="6858000">
                <a:moveTo>
                  <a:pt x="8897112" y="0"/>
                </a:moveTo>
                <a:lnTo>
                  <a:pt x="1472311" y="0"/>
                </a:lnTo>
                <a:lnTo>
                  <a:pt x="1472565" y="507"/>
                </a:lnTo>
                <a:lnTo>
                  <a:pt x="0" y="507"/>
                </a:lnTo>
                <a:lnTo>
                  <a:pt x="0" y="6857999"/>
                </a:lnTo>
                <a:lnTo>
                  <a:pt x="5720588" y="6857999"/>
                </a:lnTo>
                <a:lnTo>
                  <a:pt x="8897112" y="0"/>
                </a:lnTo>
                <a:close/>
              </a:path>
            </a:pathLst>
          </a:custGeom>
          <a:solidFill>
            <a:srgbClr val="252525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8095615" cy="6858000"/>
          </a:xfrm>
          <a:custGeom>
            <a:avLst/>
            <a:gdLst/>
            <a:ahLst/>
            <a:cxnLst/>
            <a:rect l="l" t="t" r="r" b="b"/>
            <a:pathLst>
              <a:path w="8095615" h="6858000">
                <a:moveTo>
                  <a:pt x="8095488" y="0"/>
                </a:moveTo>
                <a:lnTo>
                  <a:pt x="0" y="0"/>
                </a:lnTo>
                <a:lnTo>
                  <a:pt x="0" y="6857520"/>
                </a:lnTo>
                <a:lnTo>
                  <a:pt x="18195" y="6857520"/>
                </a:lnTo>
                <a:lnTo>
                  <a:pt x="18195" y="6857999"/>
                </a:lnTo>
                <a:lnTo>
                  <a:pt x="4919472" y="6857999"/>
                </a:lnTo>
                <a:lnTo>
                  <a:pt x="8095488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57757" y="1337513"/>
            <a:ext cx="45967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65" dirty="0">
                <a:solidFill>
                  <a:srgbClr val="FFFFFF"/>
                </a:solidFill>
                <a:latin typeface="Arial"/>
                <a:cs typeface="Arial"/>
              </a:rPr>
              <a:t>Funciones</a:t>
            </a:r>
            <a:r>
              <a:rPr sz="440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400" spc="-204" dirty="0">
                <a:solidFill>
                  <a:srgbClr val="FFFFFF"/>
                </a:solidFill>
                <a:latin typeface="Arial"/>
                <a:cs typeface="Arial"/>
              </a:rPr>
              <a:t>laborales.</a:t>
            </a:r>
            <a:endParaRPr sz="4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323069" y="712469"/>
            <a:ext cx="194945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97155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385622"/>
                </a:solidFill>
              </a:rPr>
              <a:t>Cálculos  </a:t>
            </a:r>
            <a:r>
              <a:rPr sz="4000" spc="-5" dirty="0">
                <a:solidFill>
                  <a:srgbClr val="385622"/>
                </a:solidFill>
              </a:rPr>
              <a:t>labo</a:t>
            </a:r>
            <a:r>
              <a:rPr sz="4000" spc="-100" dirty="0">
                <a:solidFill>
                  <a:srgbClr val="385622"/>
                </a:solidFill>
              </a:rPr>
              <a:t>r</a:t>
            </a:r>
            <a:r>
              <a:rPr sz="4000" spc="-5" dirty="0">
                <a:solidFill>
                  <a:srgbClr val="385622"/>
                </a:solidFill>
              </a:rPr>
              <a:t>ales</a:t>
            </a:r>
            <a:endParaRPr sz="4000"/>
          </a:p>
        </p:txBody>
      </p:sp>
      <p:sp>
        <p:nvSpPr>
          <p:cNvPr id="6" name="object 6"/>
          <p:cNvSpPr/>
          <p:nvPr/>
        </p:nvSpPr>
        <p:spPr>
          <a:xfrm>
            <a:off x="1374647" y="3790238"/>
            <a:ext cx="4044441" cy="20281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425308" y="3302889"/>
            <a:ext cx="255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I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I.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26120" y="3302889"/>
            <a:ext cx="13442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Funciones 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au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t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om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a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t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</a:t>
            </a:r>
            <a:r>
              <a:rPr sz="1800" spc="-30" dirty="0">
                <a:solidFill>
                  <a:srgbClr val="666666"/>
                </a:solidFill>
                <a:latin typeface="Carlito"/>
                <a:cs typeface="Carlito"/>
              </a:rPr>
              <a:t>z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</a:t>
            </a:r>
            <a:r>
              <a:rPr sz="1800" spc="-40" dirty="0">
                <a:solidFill>
                  <a:srgbClr val="666666"/>
                </a:solidFill>
                <a:latin typeface="Carlito"/>
                <a:cs typeface="Carlito"/>
              </a:rPr>
              <a:t>r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se</a:t>
            </a:r>
            <a:endParaRPr sz="1800">
              <a:latin typeface="Carlito"/>
              <a:cs typeface="Carlito"/>
            </a:endParaRPr>
          </a:p>
          <a:p>
            <a:pPr marL="68580">
              <a:lnSpc>
                <a:spcPct val="100000"/>
              </a:lnSpc>
              <a:tabLst>
                <a:tab pos="469900" algn="l"/>
              </a:tabLst>
            </a:pP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a.	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Cálculo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72193" y="3302889"/>
            <a:ext cx="869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</a:t>
            </a:r>
            <a:r>
              <a:rPr sz="1800" spc="10" dirty="0">
                <a:solidFill>
                  <a:srgbClr val="666666"/>
                </a:solidFill>
                <a:latin typeface="Carlito"/>
                <a:cs typeface="Carlito"/>
              </a:rPr>
              <a:t>a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bo</a:t>
            </a:r>
            <a:r>
              <a:rPr sz="1800" spc="-40" dirty="0">
                <a:solidFill>
                  <a:srgbClr val="666666"/>
                </a:solidFill>
                <a:latin typeface="Carlito"/>
                <a:cs typeface="Carlito"/>
              </a:rPr>
              <a:t>r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ales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60002" y="3851529"/>
            <a:ext cx="1879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1484" algn="l"/>
                <a:tab pos="817244" algn="l"/>
              </a:tabLst>
            </a:pP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	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la	antigüedad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83702" y="4126229"/>
            <a:ext cx="10013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trabajador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82508" y="4400550"/>
            <a:ext cx="1100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3384" algn="l"/>
              </a:tabLst>
            </a:pP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b.	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Cál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c</a:t>
            </a:r>
            <a:r>
              <a:rPr sz="1800" spc="10" dirty="0">
                <a:solidFill>
                  <a:srgbClr val="666666"/>
                </a:solidFill>
                <a:latin typeface="Carlito"/>
                <a:cs typeface="Carlito"/>
              </a:rPr>
              <a:t>u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o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19438" y="4400550"/>
            <a:ext cx="1895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9270" algn="l"/>
                <a:tab pos="1778635" algn="l"/>
              </a:tabLst>
            </a:pP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	</a:t>
            </a:r>
            <a:r>
              <a:rPr sz="1800" spc="-25" dirty="0">
                <a:solidFill>
                  <a:srgbClr val="666666"/>
                </a:solidFill>
                <a:latin typeface="Carlito"/>
                <a:cs typeface="Carlito"/>
              </a:rPr>
              <a:t>v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</a:t>
            </a:r>
            <a:r>
              <a:rPr sz="1800" spc="-20" dirty="0">
                <a:solidFill>
                  <a:srgbClr val="666666"/>
                </a:solidFill>
                <a:latin typeface="Carlito"/>
                <a:cs typeface="Carlito"/>
              </a:rPr>
              <a:t>c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ac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on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es	y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423397" y="3302889"/>
            <a:ext cx="149987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" algn="r">
              <a:lnSpc>
                <a:spcPct val="100000"/>
              </a:lnSpc>
              <a:spcBef>
                <a:spcPts val="100"/>
              </a:spcBef>
              <a:tabLst>
                <a:tab pos="762000" algn="l"/>
              </a:tabLst>
            </a:pP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que	pueden</a:t>
            </a:r>
            <a:endParaRPr sz="1800">
              <a:latin typeface="Carlito"/>
              <a:cs typeface="Carlito"/>
            </a:endParaRPr>
          </a:p>
          <a:p>
            <a:pPr marL="941069" marR="5080" indent="-132715" algn="r">
              <a:lnSpc>
                <a:spcPts val="4320"/>
              </a:lnSpc>
              <a:spcBef>
                <a:spcPts val="500"/>
              </a:spcBef>
              <a:tabLst>
                <a:tab pos="1245235" algn="l"/>
              </a:tabLst>
            </a:pP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	un 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pr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ma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82508" y="4674870"/>
            <a:ext cx="390144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vacacional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 startAt="3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Determinación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salario</a:t>
            </a:r>
            <a:r>
              <a:rPr sz="1800" spc="2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integrado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 startAt="3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Cálculo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</a:t>
            </a:r>
            <a:r>
              <a:rPr sz="1800" spc="3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finiquitos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 startAt="3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Cálculo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</a:t>
            </a:r>
            <a:r>
              <a:rPr sz="1800" spc="3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liquidaciones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 startAt="3"/>
              <a:tabLst>
                <a:tab pos="413384" algn="l"/>
                <a:tab pos="414020" algn="l"/>
              </a:tabLst>
            </a:pP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Elaboración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calculadoras</a:t>
            </a:r>
            <a:r>
              <a:rPr sz="1800" spc="3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laborales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 startAt="3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Casos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prácticos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897620" cy="6858000"/>
          </a:xfrm>
          <a:custGeom>
            <a:avLst/>
            <a:gdLst/>
            <a:ahLst/>
            <a:cxnLst/>
            <a:rect l="l" t="t" r="r" b="b"/>
            <a:pathLst>
              <a:path w="8897620" h="6858000">
                <a:moveTo>
                  <a:pt x="8897112" y="0"/>
                </a:moveTo>
                <a:lnTo>
                  <a:pt x="1472311" y="0"/>
                </a:lnTo>
                <a:lnTo>
                  <a:pt x="1472565" y="507"/>
                </a:lnTo>
                <a:lnTo>
                  <a:pt x="0" y="507"/>
                </a:lnTo>
                <a:lnTo>
                  <a:pt x="0" y="6857999"/>
                </a:lnTo>
                <a:lnTo>
                  <a:pt x="5720588" y="6857999"/>
                </a:lnTo>
                <a:lnTo>
                  <a:pt x="8897112" y="0"/>
                </a:lnTo>
                <a:close/>
              </a:path>
            </a:pathLst>
          </a:custGeom>
          <a:solidFill>
            <a:srgbClr val="252525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8095615" cy="6858000"/>
          </a:xfrm>
          <a:custGeom>
            <a:avLst/>
            <a:gdLst/>
            <a:ahLst/>
            <a:cxnLst/>
            <a:rect l="l" t="t" r="r" b="b"/>
            <a:pathLst>
              <a:path w="8095615" h="6858000">
                <a:moveTo>
                  <a:pt x="8095488" y="0"/>
                </a:moveTo>
                <a:lnTo>
                  <a:pt x="0" y="0"/>
                </a:lnTo>
                <a:lnTo>
                  <a:pt x="0" y="6857520"/>
                </a:lnTo>
                <a:lnTo>
                  <a:pt x="18195" y="6857520"/>
                </a:lnTo>
                <a:lnTo>
                  <a:pt x="18195" y="6857999"/>
                </a:lnTo>
                <a:lnTo>
                  <a:pt x="4919472" y="6857999"/>
                </a:lnTo>
                <a:lnTo>
                  <a:pt x="8095488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19657" y="734313"/>
            <a:ext cx="4674235" cy="130048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638935" marR="5080" indent="-1626870">
              <a:lnSpc>
                <a:spcPts val="4750"/>
              </a:lnSpc>
              <a:spcBef>
                <a:spcPts val="705"/>
              </a:spcBef>
            </a:pPr>
            <a:r>
              <a:rPr sz="4400" spc="-270" dirty="0">
                <a:solidFill>
                  <a:srgbClr val="FFFFFF"/>
                </a:solidFill>
                <a:latin typeface="Arial"/>
                <a:cs typeface="Arial"/>
              </a:rPr>
              <a:t>Funciones Seguridad  </a:t>
            </a:r>
            <a:r>
              <a:rPr sz="4400" spc="-215" dirty="0">
                <a:solidFill>
                  <a:srgbClr val="FFFFFF"/>
                </a:solidFill>
                <a:latin typeface="Arial"/>
                <a:cs typeface="Arial"/>
              </a:rPr>
              <a:t>social.</a:t>
            </a:r>
            <a:endParaRPr sz="4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577453" y="712469"/>
            <a:ext cx="344170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42644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385622"/>
                </a:solidFill>
              </a:rPr>
              <a:t>Cálculos  </a:t>
            </a:r>
            <a:r>
              <a:rPr sz="4000" spc="-5" dirty="0">
                <a:solidFill>
                  <a:srgbClr val="385622"/>
                </a:solidFill>
              </a:rPr>
              <a:t>Seguridad</a:t>
            </a:r>
            <a:r>
              <a:rPr sz="4000" spc="-35" dirty="0">
                <a:solidFill>
                  <a:srgbClr val="385622"/>
                </a:solidFill>
              </a:rPr>
              <a:t> </a:t>
            </a:r>
            <a:r>
              <a:rPr sz="4000" spc="-5" dirty="0">
                <a:solidFill>
                  <a:srgbClr val="385622"/>
                </a:solidFill>
              </a:rPr>
              <a:t>social</a:t>
            </a:r>
            <a:endParaRPr sz="4000"/>
          </a:p>
        </p:txBody>
      </p:sp>
      <p:sp>
        <p:nvSpPr>
          <p:cNvPr id="6" name="object 6"/>
          <p:cNvSpPr/>
          <p:nvPr/>
        </p:nvSpPr>
        <p:spPr>
          <a:xfrm>
            <a:off x="1374647" y="3790238"/>
            <a:ext cx="4044441" cy="20281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425308" y="3302889"/>
            <a:ext cx="255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I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I.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26120" y="3302889"/>
            <a:ext cx="2792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Funciones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seguridad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social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82508" y="3577208"/>
            <a:ext cx="3615054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Cálculo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salario</a:t>
            </a:r>
            <a:r>
              <a:rPr sz="1800" spc="2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integrado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Cálculo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cuotas</a:t>
            </a:r>
            <a:r>
              <a:rPr sz="1800" spc="2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mensuales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Cálculo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retenciones</a:t>
            </a:r>
            <a:r>
              <a:rPr sz="1800" spc="1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INFONAVIT</a:t>
            </a:r>
            <a:endParaRPr sz="1800">
              <a:latin typeface="Carlito"/>
              <a:cs typeface="Carlito"/>
            </a:endParaRPr>
          </a:p>
          <a:p>
            <a:pPr marL="12700" marR="518159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Cálculo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la prima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riesgo 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e.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08514" y="4674870"/>
            <a:ext cx="1712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64945" algn="l"/>
              </a:tabLst>
            </a:pPr>
            <a:r>
              <a:rPr sz="1800" spc="-20" dirty="0">
                <a:solidFill>
                  <a:srgbClr val="666666"/>
                </a:solidFill>
                <a:latin typeface="Carlito"/>
                <a:cs typeface="Carlito"/>
              </a:rPr>
              <a:t>c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</a:t>
            </a:r>
            <a:r>
              <a:rPr sz="1800" spc="5" dirty="0">
                <a:solidFill>
                  <a:srgbClr val="666666"/>
                </a:solidFill>
                <a:latin typeface="Carlito"/>
                <a:cs typeface="Carlito"/>
              </a:rPr>
              <a:t>l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c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ulado</a:t>
            </a:r>
            <a:r>
              <a:rPr sz="1800" spc="-45" dirty="0">
                <a:solidFill>
                  <a:srgbClr val="666666"/>
                </a:solidFill>
                <a:latin typeface="Carlito"/>
                <a:cs typeface="Carlito"/>
              </a:rPr>
              <a:t>r</a:t>
            </a:r>
            <a:r>
              <a:rPr sz="1800" spc="10" dirty="0">
                <a:solidFill>
                  <a:srgbClr val="666666"/>
                </a:solidFill>
                <a:latin typeface="Carlito"/>
                <a:cs typeface="Carlito"/>
              </a:rPr>
              <a:t>a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s	de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82508" y="4674870"/>
            <a:ext cx="20529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marR="5080">
              <a:lnSpc>
                <a:spcPct val="100000"/>
              </a:lnSpc>
              <a:spcBef>
                <a:spcPts val="100"/>
              </a:spcBef>
              <a:tabLst>
                <a:tab pos="180213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E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l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abo</a:t>
            </a:r>
            <a:r>
              <a:rPr sz="1800" spc="-40" dirty="0">
                <a:solidFill>
                  <a:srgbClr val="666666"/>
                </a:solidFill>
                <a:latin typeface="Carlito"/>
                <a:cs typeface="Carlito"/>
              </a:rPr>
              <a:t>r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ac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</a:t>
            </a:r>
            <a:r>
              <a:rPr sz="1800" spc="5" dirty="0">
                <a:solidFill>
                  <a:srgbClr val="666666"/>
                </a:solidFill>
                <a:latin typeface="Carlito"/>
                <a:cs typeface="Carlito"/>
              </a:rPr>
              <a:t>ó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n	</a:t>
            </a:r>
            <a:r>
              <a:rPr sz="1800" spc="10" dirty="0">
                <a:solidFill>
                  <a:srgbClr val="666666"/>
                </a:solidFill>
                <a:latin typeface="Carlito"/>
                <a:cs typeface="Carlito"/>
              </a:rPr>
              <a:t>de 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seguridad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social</a:t>
            </a:r>
            <a:endParaRPr sz="18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tabLst>
                <a:tab pos="413384" algn="l"/>
              </a:tabLst>
            </a:pP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f.	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Casos</a:t>
            </a:r>
            <a:r>
              <a:rPr sz="1800" spc="-3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prácticos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897620" cy="6858000"/>
            <a:chOff x="0" y="0"/>
            <a:chExt cx="889762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897620" cy="6858000"/>
            </a:xfrm>
            <a:custGeom>
              <a:avLst/>
              <a:gdLst/>
              <a:ahLst/>
              <a:cxnLst/>
              <a:rect l="l" t="t" r="r" b="b"/>
              <a:pathLst>
                <a:path w="8897620" h="6858000">
                  <a:moveTo>
                    <a:pt x="8897112" y="0"/>
                  </a:moveTo>
                  <a:lnTo>
                    <a:pt x="1472311" y="0"/>
                  </a:lnTo>
                  <a:lnTo>
                    <a:pt x="1472565" y="507"/>
                  </a:lnTo>
                  <a:lnTo>
                    <a:pt x="0" y="507"/>
                  </a:lnTo>
                  <a:lnTo>
                    <a:pt x="0" y="6857999"/>
                  </a:lnTo>
                  <a:lnTo>
                    <a:pt x="5720588" y="6857999"/>
                  </a:lnTo>
                  <a:lnTo>
                    <a:pt x="8897112" y="0"/>
                  </a:lnTo>
                  <a:close/>
                </a:path>
              </a:pathLst>
            </a:custGeom>
            <a:solidFill>
              <a:srgbClr val="252525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8095615" cy="6858000"/>
            </a:xfrm>
            <a:custGeom>
              <a:avLst/>
              <a:gdLst/>
              <a:ahLst/>
              <a:cxnLst/>
              <a:rect l="l" t="t" r="r" b="b"/>
              <a:pathLst>
                <a:path w="8095615" h="6858000">
                  <a:moveTo>
                    <a:pt x="8095488" y="0"/>
                  </a:moveTo>
                  <a:lnTo>
                    <a:pt x="0" y="0"/>
                  </a:lnTo>
                  <a:lnTo>
                    <a:pt x="0" y="6857520"/>
                  </a:lnTo>
                  <a:lnTo>
                    <a:pt x="18195" y="6857520"/>
                  </a:lnTo>
                  <a:lnTo>
                    <a:pt x="18195" y="6857999"/>
                  </a:lnTo>
                  <a:lnTo>
                    <a:pt x="4919472" y="6857999"/>
                  </a:lnTo>
                  <a:lnTo>
                    <a:pt x="8095488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263522" y="1337513"/>
            <a:ext cx="41840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65" dirty="0">
                <a:solidFill>
                  <a:srgbClr val="FFFFFF"/>
                </a:solidFill>
                <a:latin typeface="Arial"/>
                <a:cs typeface="Arial"/>
              </a:rPr>
              <a:t>Funciones</a:t>
            </a:r>
            <a:r>
              <a:rPr sz="440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400" spc="-235" dirty="0">
                <a:solidFill>
                  <a:srgbClr val="FFFFFF"/>
                </a:solidFill>
                <a:latin typeface="Arial"/>
                <a:cs typeface="Arial"/>
              </a:rPr>
              <a:t>fiscales.</a:t>
            </a:r>
            <a:endParaRPr sz="44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559165" y="712469"/>
            <a:ext cx="347535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385622"/>
                </a:solidFill>
              </a:rPr>
              <a:t>Cálculos</a:t>
            </a:r>
            <a:r>
              <a:rPr sz="4000" spc="-20" dirty="0">
                <a:solidFill>
                  <a:srgbClr val="385622"/>
                </a:solidFill>
              </a:rPr>
              <a:t> </a:t>
            </a:r>
            <a:r>
              <a:rPr sz="4000" spc="-5" dirty="0">
                <a:solidFill>
                  <a:srgbClr val="385622"/>
                </a:solidFill>
              </a:rPr>
              <a:t>Fiscales</a:t>
            </a:r>
            <a:endParaRPr sz="4000"/>
          </a:p>
        </p:txBody>
      </p:sp>
      <p:sp>
        <p:nvSpPr>
          <p:cNvPr id="7" name="object 7"/>
          <p:cNvSpPr/>
          <p:nvPr/>
        </p:nvSpPr>
        <p:spPr>
          <a:xfrm>
            <a:off x="1374647" y="3790238"/>
            <a:ext cx="4044441" cy="20281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618603" y="2840228"/>
            <a:ext cx="255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I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I.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19415" y="2840228"/>
            <a:ext cx="1689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Funciones</a:t>
            </a:r>
            <a:r>
              <a:rPr sz="1800" spc="-4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fiscales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75803" y="3114243"/>
            <a:ext cx="4039870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685" indent="-400685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400685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Cédulas 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para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automatizar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el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cálculo</a:t>
            </a:r>
            <a:r>
              <a:rPr sz="1800" spc="32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</a:t>
            </a:r>
            <a:endParaRPr sz="1800">
              <a:latin typeface="Carlito"/>
              <a:cs typeface="Carlito"/>
            </a:endParaRPr>
          </a:p>
          <a:p>
            <a:pPr marL="34925" algn="ctr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las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pérdidas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fiscales, CUFIN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y</a:t>
            </a:r>
            <a:r>
              <a:rPr sz="1800" spc="2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CUCA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 startAt="2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Calculo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automatizado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 ISR</a:t>
            </a:r>
            <a:r>
              <a:rPr sz="1800" spc="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mensual</a:t>
            </a:r>
            <a:endParaRPr sz="1800">
              <a:latin typeface="Carlito"/>
              <a:cs typeface="Carlito"/>
            </a:endParaRPr>
          </a:p>
          <a:p>
            <a:pPr marL="413384" marR="5080" indent="-401320">
              <a:lnSpc>
                <a:spcPct val="100000"/>
              </a:lnSpc>
              <a:buAutoNum type="alphaLcPeriod" startAt="2"/>
              <a:tabLst>
                <a:tab pos="413384" algn="l"/>
                <a:tab pos="414020" algn="l"/>
                <a:tab pos="1467485" algn="l"/>
                <a:tab pos="1837055" algn="l"/>
                <a:tab pos="2212975" algn="l"/>
                <a:tab pos="2961640" algn="l"/>
                <a:tab pos="3612515" algn="l"/>
              </a:tabLst>
            </a:pP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B</a:t>
            </a:r>
            <a:r>
              <a:rPr sz="1800" spc="5" dirty="0">
                <a:solidFill>
                  <a:srgbClr val="666666"/>
                </a:solidFill>
                <a:latin typeface="Carlito"/>
                <a:cs typeface="Carlito"/>
              </a:rPr>
              <a:t>ú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s</a:t>
            </a:r>
            <a:r>
              <a:rPr sz="1800" spc="5" dirty="0">
                <a:solidFill>
                  <a:srgbClr val="666666"/>
                </a:solidFill>
                <a:latin typeface="Carlito"/>
                <a:cs typeface="Carlito"/>
              </a:rPr>
              <a:t>q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u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e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d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	de	</a:t>
            </a:r>
            <a:r>
              <a:rPr sz="1800" spc="10" dirty="0">
                <a:solidFill>
                  <a:srgbClr val="666666"/>
                </a:solidFill>
                <a:latin typeface="Carlito"/>
                <a:cs typeface="Carlito"/>
              </a:rPr>
              <a:t>u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n	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s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ar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o	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bru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t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o	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pa</a:t>
            </a:r>
            <a:r>
              <a:rPr sz="1800" spc="-40" dirty="0">
                <a:solidFill>
                  <a:srgbClr val="666666"/>
                </a:solidFill>
                <a:latin typeface="Carlito"/>
                <a:cs typeface="Carlito"/>
              </a:rPr>
              <a:t>r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 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alcanzar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un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importe</a:t>
            </a:r>
            <a:r>
              <a:rPr sz="1800" spc="3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neto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 startAt="2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Cédula 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para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automatizar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la</a:t>
            </a:r>
            <a:r>
              <a:rPr sz="1800" spc="4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deducción</a:t>
            </a:r>
            <a:endParaRPr sz="1800">
              <a:latin typeface="Carlito"/>
              <a:cs typeface="Carlito"/>
            </a:endParaRPr>
          </a:p>
          <a:p>
            <a:pPr marL="413384">
              <a:lnSpc>
                <a:spcPct val="100000"/>
              </a:lnSpc>
            </a:pP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de</a:t>
            </a:r>
            <a:r>
              <a:rPr sz="1800" spc="1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inversiones</a:t>
            </a:r>
            <a:endParaRPr sz="1800">
              <a:latin typeface="Carlito"/>
              <a:cs typeface="Carlito"/>
            </a:endParaRPr>
          </a:p>
          <a:p>
            <a:pPr marL="413384" marR="6985" indent="-401320">
              <a:lnSpc>
                <a:spcPct val="100000"/>
              </a:lnSpc>
              <a:buAutoNum type="alphaLcPeriod" startAt="5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Cédula 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para 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determinar actualización  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y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5" dirty="0">
                <a:solidFill>
                  <a:srgbClr val="666666"/>
                </a:solidFill>
                <a:latin typeface="Carlito"/>
                <a:cs typeface="Carlito"/>
              </a:rPr>
              <a:t>recargos</a:t>
            </a:r>
            <a:endParaRPr sz="1800">
              <a:latin typeface="Carlito"/>
              <a:cs typeface="Carlito"/>
            </a:endParaRPr>
          </a:p>
          <a:p>
            <a:pPr marL="413384" marR="5715" indent="-401320">
              <a:lnSpc>
                <a:spcPct val="100000"/>
              </a:lnSpc>
              <a:buAutoNum type="alphaLcPeriod" startAt="5"/>
              <a:tabLst>
                <a:tab pos="413384" algn="l"/>
                <a:tab pos="414020" algn="l"/>
                <a:tab pos="1149350" algn="l"/>
                <a:tab pos="2187575" algn="l"/>
                <a:tab pos="2494915" algn="l"/>
                <a:tab pos="3790315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Ca</a:t>
            </a:r>
            <a:r>
              <a:rPr sz="1800" spc="5" dirty="0">
                <a:solidFill>
                  <a:srgbClr val="666666"/>
                </a:solidFill>
                <a:latin typeface="Carlito"/>
                <a:cs typeface="Carlito"/>
              </a:rPr>
              <a:t>s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o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s	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p</a:t>
            </a:r>
            <a:r>
              <a:rPr sz="1800" spc="-40" dirty="0">
                <a:solidFill>
                  <a:srgbClr val="666666"/>
                </a:solidFill>
                <a:latin typeface="Carlito"/>
                <a:cs typeface="Carlito"/>
              </a:rPr>
              <a:t>r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ác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t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i</a:t>
            </a:r>
            <a:r>
              <a:rPr sz="1800" spc="-20" dirty="0">
                <a:solidFill>
                  <a:srgbClr val="666666"/>
                </a:solidFill>
                <a:latin typeface="Carlito"/>
                <a:cs typeface="Carlito"/>
              </a:rPr>
              <a:t>c</a:t>
            </a: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o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s	y	elabo</a:t>
            </a:r>
            <a:r>
              <a:rPr sz="1800" spc="-40" dirty="0">
                <a:solidFill>
                  <a:srgbClr val="666666"/>
                </a:solidFill>
                <a:latin typeface="Carlito"/>
                <a:cs typeface="Carlito"/>
              </a:rPr>
              <a:t>r</a:t>
            </a:r>
            <a:r>
              <a:rPr sz="1800" dirty="0">
                <a:solidFill>
                  <a:srgbClr val="666666"/>
                </a:solidFill>
                <a:latin typeface="Carlito"/>
                <a:cs typeface="Carlito"/>
              </a:rPr>
              <a:t>ación	de 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calculadoras</a:t>
            </a:r>
            <a:endParaRPr sz="1800">
              <a:latin typeface="Carlito"/>
              <a:cs typeface="Carlito"/>
            </a:endParaRPr>
          </a:p>
          <a:p>
            <a:pPr marL="413384" indent="-401320">
              <a:lnSpc>
                <a:spcPct val="100000"/>
              </a:lnSpc>
              <a:buAutoNum type="alphaLcPeriod" startAt="5"/>
              <a:tabLst>
                <a:tab pos="413384" algn="l"/>
                <a:tab pos="414020" algn="l"/>
              </a:tabLst>
            </a:pPr>
            <a:r>
              <a:rPr sz="1800" spc="-5" dirty="0">
                <a:solidFill>
                  <a:srgbClr val="666666"/>
                </a:solidFill>
                <a:latin typeface="Carlito"/>
                <a:cs typeface="Carlito"/>
              </a:rPr>
              <a:t>Casos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prácticos</a:t>
            </a:r>
            <a:r>
              <a:rPr sz="1800" spc="10" dirty="0">
                <a:solidFill>
                  <a:srgbClr val="666666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666666"/>
                </a:solidFill>
                <a:latin typeface="Carlito"/>
                <a:cs typeface="Carlito"/>
              </a:rPr>
              <a:t>integrados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347" y="34636"/>
            <a:ext cx="12190475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157222" y="5016246"/>
            <a:ext cx="67646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30" dirty="0">
                <a:latin typeface="Arial"/>
                <a:cs typeface="Arial"/>
              </a:rPr>
              <a:t>Dr. </a:t>
            </a:r>
            <a:r>
              <a:rPr sz="4000" spc="-310" dirty="0">
                <a:latin typeface="Arial"/>
                <a:cs typeface="Arial"/>
              </a:rPr>
              <a:t>Jaime </a:t>
            </a:r>
            <a:r>
              <a:rPr sz="4000" spc="-110" dirty="0">
                <a:latin typeface="Arial"/>
                <a:cs typeface="Arial"/>
              </a:rPr>
              <a:t>Alberto </a:t>
            </a:r>
            <a:r>
              <a:rPr sz="4000" spc="-245" dirty="0">
                <a:latin typeface="Arial"/>
                <a:cs typeface="Arial"/>
              </a:rPr>
              <a:t>Flores</a:t>
            </a:r>
            <a:r>
              <a:rPr sz="4000" spc="-155" dirty="0">
                <a:latin typeface="Arial"/>
                <a:cs typeface="Arial"/>
              </a:rPr>
              <a:t> </a:t>
            </a:r>
            <a:r>
              <a:rPr sz="4000" spc="-290" dirty="0">
                <a:latin typeface="Arial"/>
                <a:cs typeface="Arial"/>
              </a:rPr>
              <a:t>Sandoval</a:t>
            </a:r>
            <a:endParaRPr sz="4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997750" y="1722882"/>
            <a:ext cx="3243072" cy="3293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E4686EB-6722-4F61-AC39-A2404CBC4C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47" y="1676400"/>
            <a:ext cx="2252473" cy="247706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AB4A954-0639-4BCB-ADF0-322F587AF9C5}"/>
              </a:ext>
            </a:extLst>
          </p:cNvPr>
          <p:cNvSpPr/>
          <p:nvPr/>
        </p:nvSpPr>
        <p:spPr>
          <a:xfrm>
            <a:off x="2964167" y="1948232"/>
            <a:ext cx="6241902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Agradecemos su </a:t>
            </a:r>
          </a:p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Participación </a:t>
            </a:r>
          </a:p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Tel</a:t>
            </a: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: 55-71-58-70-01</a:t>
            </a:r>
          </a:p>
          <a:p>
            <a:pPr algn="ctr"/>
            <a:r>
              <a:rPr lang="es-E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Email. </a:t>
            </a:r>
            <a:r>
              <a:rPr lang="es-ES" sz="36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contacto@caficon.online</a:t>
            </a:r>
            <a:endParaRPr lang="es-E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D4D4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2014</Words>
  <Application>Microsoft Office PowerPoint</Application>
  <PresentationFormat>Panorámica</PresentationFormat>
  <Paragraphs>246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7" baseType="lpstr">
      <vt:lpstr>Arial</vt:lpstr>
      <vt:lpstr>Calibri</vt:lpstr>
      <vt:lpstr>Carlito</vt:lpstr>
      <vt:lpstr>Times New Roman</vt:lpstr>
      <vt:lpstr>Office Theme</vt:lpstr>
      <vt:lpstr>Calculadoras en  Excel para  aplicaciones  fiscales, financieras  y laborales.</vt:lpstr>
      <vt:lpstr>RECOMENDACIONES GENERALES.</vt:lpstr>
      <vt:lpstr>TEMARIO</vt:lpstr>
      <vt:lpstr>Presentación de PowerPoint</vt:lpstr>
      <vt:lpstr>Presentación de PowerPoint</vt:lpstr>
      <vt:lpstr>Presentación de PowerPoint</vt:lpstr>
      <vt:lpstr>Funciones y  conocimientos básicos  en Excel para  aplicaciones fiscales,  financieras y laborales.</vt:lpstr>
      <vt:lpstr>Funciones y conocimientos básicos en Excel para  aplicaciones fiscales, financieras y laborales.</vt:lpstr>
      <vt:lpstr>Nombrar celdas y rangos.</vt:lpstr>
      <vt:lpstr>Nombrar celdas y rangos.</vt:lpstr>
      <vt:lpstr>Presentación de PowerPoint</vt:lpstr>
      <vt:lpstr>Asignación de nombres.</vt:lpstr>
      <vt:lpstr>Asignación de nombres.</vt:lpstr>
      <vt:lpstr>Asignación de nombres.</vt:lpstr>
      <vt:lpstr>Libros y hojas En una denominación que asimila una realidad física, cada documento de  Excel recibe el nombre de libro y las denominadas “pestañas” reciben el  nombre de hojas.</vt:lpstr>
      <vt:lpstr>Sumar y sumar.si La suma es una de las funciones básicas del Excel y se puede realizar de  diversas formas:</vt:lpstr>
      <vt:lpstr>Sumar y sumar.si La suma es una de las funciones básicas del Excel y se puede realizar de  diversas formas:</vt:lpstr>
      <vt:lpstr>Sumar y sumar.si La suma es una de las funciones básicas del Excel y se puede realizar de  diversas formas:</vt:lpstr>
      <vt:lpstr>Sumar.si</vt:lpstr>
      <vt:lpstr>BuscarV y BuscarH Se trata de dos funciones de búsqueda, la primera trata de encontrar un dato  entre distintas celdas, realizando la búsqueda de forma vertical y la segunda  de forma horizontal, devolviendo un valor requerido en la fórmula.</vt:lpstr>
      <vt:lpstr>BuscarV</vt:lpstr>
      <vt:lpstr>Datos a considerar</vt:lpstr>
      <vt:lpstr>Determinar años, meses y días  transcurridos entre dos fechas.</vt:lpstr>
      <vt:lpstr>Determinar años, meses y días  transcurridos entre dos fechas.</vt:lpstr>
      <vt:lpstr>Condicionales. Se trata de fórmulas que definen un resultado con base en una condición.</vt:lpstr>
      <vt:lpstr>Redondear, truncar, entero.</vt:lpstr>
      <vt:lpstr>Estados  financieros y  aplicaciones.</vt:lpstr>
      <vt:lpstr>Estados  financieros y  aplicaciones.</vt:lpstr>
      <vt:lpstr>Cálculos  laborales</vt:lpstr>
      <vt:lpstr>Cálculos  Seguridad social</vt:lpstr>
      <vt:lpstr>Cálculos Fiscales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 CD</dc:creator>
  <cp:lastModifiedBy>pedro</cp:lastModifiedBy>
  <cp:revision>1</cp:revision>
  <dcterms:created xsi:type="dcterms:W3CDTF">2021-02-23T18:04:56Z</dcterms:created>
  <dcterms:modified xsi:type="dcterms:W3CDTF">2021-02-23T18:14:07Z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2021-02-12T00:00:00Z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2021-02-23T00:00:00Z</vt:filetime>
  </property>
</Properties>
</file>